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221" r:id="rId1"/>
  </p:sldMasterIdLst>
  <p:notesMasterIdLst>
    <p:notesMasterId r:id="rId21"/>
  </p:notesMasterIdLst>
  <p:handoutMasterIdLst>
    <p:handoutMasterId r:id="rId22"/>
  </p:handoutMasterIdLst>
  <p:sldIdLst>
    <p:sldId id="256" r:id="rId2"/>
    <p:sldId id="325" r:id="rId3"/>
    <p:sldId id="322" r:id="rId4"/>
    <p:sldId id="360" r:id="rId5"/>
    <p:sldId id="359" r:id="rId6"/>
    <p:sldId id="361" r:id="rId7"/>
    <p:sldId id="354" r:id="rId8"/>
    <p:sldId id="367" r:id="rId9"/>
    <p:sldId id="291" r:id="rId10"/>
    <p:sldId id="350" r:id="rId11"/>
    <p:sldId id="345" r:id="rId12"/>
    <p:sldId id="365" r:id="rId13"/>
    <p:sldId id="297" r:id="rId14"/>
    <p:sldId id="321" r:id="rId15"/>
    <p:sldId id="351" r:id="rId16"/>
    <p:sldId id="327" r:id="rId17"/>
    <p:sldId id="328" r:id="rId18"/>
    <p:sldId id="363" r:id="rId19"/>
    <p:sldId id="315" r:id="rId20"/>
  </p:sldIdLst>
  <p:sldSz cx="12192000" cy="6858000"/>
  <p:notesSz cx="6934200" cy="92329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AA3"/>
    <a:srgbClr val="000099"/>
    <a:srgbClr val="FF0000"/>
    <a:srgbClr val="0033CC"/>
    <a:srgbClr val="DA2A00"/>
    <a:srgbClr val="E62C00"/>
    <a:srgbClr val="CC33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89" autoAdjust="0"/>
    <p:restoredTop sz="89972" autoAdjust="0"/>
  </p:normalViewPr>
  <p:slideViewPr>
    <p:cSldViewPr snapToGrid="0">
      <p:cViewPr varScale="1">
        <p:scale>
          <a:sx n="108" d="100"/>
          <a:sy n="108" d="100"/>
        </p:scale>
        <p:origin x="776" y="192"/>
      </p:cViewPr>
      <p:guideLst>
        <p:guide orient="horz" pos="2161"/>
        <p:guide pos="3840"/>
      </p:guideLst>
    </p:cSldViewPr>
  </p:slideViewPr>
  <p:outlineViewPr>
    <p:cViewPr>
      <p:scale>
        <a:sx n="33" d="100"/>
        <a:sy n="33" d="100"/>
      </p:scale>
      <p:origin x="0" y="70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9063" y="0"/>
            <a:ext cx="3005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0938"/>
            <a:ext cx="3005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9063" y="8770938"/>
            <a:ext cx="30051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AD8F7FB-8B99-44E0-BCC8-0D196EF184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1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7475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90525" y="692150"/>
            <a:ext cx="6153150" cy="34623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1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386263"/>
            <a:ext cx="5546725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61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6935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1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7475" y="876935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62CD2D51-AC45-4E9B-8AD2-55BA19F492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0525" y="692150"/>
            <a:ext cx="6153150" cy="3462338"/>
          </a:xfrm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63D0F6-4AA3-4927-9A64-BED3BDCEBD1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3E4779-A123-49CB-90EB-489F53B4A801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710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0525" y="692150"/>
            <a:ext cx="6153150" cy="3462338"/>
          </a:xfrm>
          <a:ln/>
        </p:spPr>
      </p:sp>
      <p:sp>
        <p:nvSpPr>
          <p:cNvPr id="4710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929063" y="8769350"/>
            <a:ext cx="3003550" cy="461963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499F62B-20E7-43A4-A8F8-12BD4DC1522F}" type="slidenum">
              <a:rPr lang="en-US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en-US" sz="1200" dirty="0">
              <a:latin typeface="+mn-lt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43B925-4619-43C0-BFFA-1245699F1662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915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0525" y="692150"/>
            <a:ext cx="6153150" cy="3462338"/>
          </a:xfrm>
          <a:ln/>
        </p:spPr>
      </p:sp>
      <p:sp>
        <p:nvSpPr>
          <p:cNvPr id="4915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929063" y="8769350"/>
            <a:ext cx="3003550" cy="461963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B7BC06D-EBB8-4981-A2BC-EB9CA113E18B}" type="slidenum">
              <a:rPr lang="en-US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en-US" sz="1200" dirty="0">
              <a:latin typeface="+mn-lt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41D58A-EE89-4EE0-982C-5B698D19D6FC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017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0525" y="692150"/>
            <a:ext cx="6153150" cy="3462338"/>
          </a:xfrm>
          <a:ln/>
        </p:spPr>
      </p:sp>
      <p:sp>
        <p:nvSpPr>
          <p:cNvPr id="5018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929063" y="8769350"/>
            <a:ext cx="3003550" cy="461963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E92473B-2DEE-4274-82FE-E70B4E368A87}" type="slidenum">
              <a:rPr lang="en-US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en-US" sz="1200" dirty="0">
              <a:latin typeface="+mn-lt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0525" y="692150"/>
            <a:ext cx="6153150" cy="3462338"/>
          </a:xfrm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354E2E-6E15-4424-AB0F-76D29D31A0D8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0525" y="692150"/>
            <a:ext cx="6153150" cy="3462338"/>
          </a:xfrm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AF5969-9355-4ECD-92A8-50B33CEB307A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0525" y="692150"/>
            <a:ext cx="6153150" cy="3462338"/>
          </a:xfrm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284ABD-0E40-4843-AFEC-C0B2C5842B8A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0525" y="692150"/>
            <a:ext cx="6153150" cy="3462338"/>
          </a:xfrm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D08EF4-E849-4C15-B59B-7F8D04038966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0525" y="692150"/>
            <a:ext cx="6153150" cy="3462338"/>
          </a:xfrm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F85F04-D007-4E09-8CA6-5CDF0198FB87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0525" y="692150"/>
            <a:ext cx="6153150" cy="3462338"/>
          </a:xfrm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B185E3-DCA9-4835-870B-C7607115477E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0525" y="692150"/>
            <a:ext cx="6153150" cy="3462338"/>
          </a:xfrm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1F7F27-0FEE-4853-92F0-4CB9C62FB58A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0525" y="692150"/>
            <a:ext cx="6153150" cy="3462338"/>
          </a:xfrm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CEA4A1-2379-4A4D-968F-3E4BAF42E9F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0525" y="692150"/>
            <a:ext cx="6153150" cy="3462338"/>
          </a:xfrm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354CF2-216F-48EB-BF5D-FEA384EF472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0525" y="692150"/>
            <a:ext cx="6153150" cy="3462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CD2D51-AC45-4E9B-8AD2-55BA19F4921E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0525" y="692150"/>
            <a:ext cx="6153150" cy="3462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CD2D51-AC45-4E9B-8AD2-55BA19F4921E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0525" y="692150"/>
            <a:ext cx="6153150" cy="3462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CD2D51-AC45-4E9B-8AD2-55BA19F4921E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0525" y="692150"/>
            <a:ext cx="6153150" cy="3462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CD2D51-AC45-4E9B-8AD2-55BA19F4921E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36FB18-3C18-49BF-B5F5-2A1311D14665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017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0525" y="692150"/>
            <a:ext cx="6153150" cy="3462338"/>
          </a:xfrm>
          <a:ln/>
        </p:spPr>
      </p:sp>
      <p:sp>
        <p:nvSpPr>
          <p:cNvPr id="5018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929063" y="8769350"/>
            <a:ext cx="3003550" cy="461963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13A2AB2-455D-488C-8AF6-E79050FA9898}" type="slidenum">
              <a:rPr lang="en-US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en-US" sz="1200" dirty="0">
              <a:latin typeface="+mn-lt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0525" y="692150"/>
            <a:ext cx="6153150" cy="3462338"/>
          </a:xfrm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7E508B-9A53-475F-BDA4-7746B8F50AB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11273" y="2009174"/>
            <a:ext cx="7965195" cy="2387600"/>
          </a:xfrm>
        </p:spPr>
        <p:txBody>
          <a:bodyPr anchor="ctr" anchorCtr="0"/>
          <a:lstStyle>
            <a:lvl1pPr algn="l">
              <a:lnSpc>
                <a:spcPct val="100000"/>
              </a:lnSpc>
              <a:defRPr sz="60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75697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Click to edit Master title style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E66ED18-5638-DE1D-D0A1-463D1FDA78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448800" y="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A2F94-B158-43D3-A258-EA010EB716E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3" name="Picture 8" descr="FDL_4K.png">
            <a:extLst>
              <a:ext uri="{FF2B5EF4-FFF2-40B4-BE49-F238E27FC236}">
                <a16:creationId xmlns:a16="http://schemas.microsoft.com/office/drawing/2014/main" id="{8CD81D10-738C-4951-FE2D-9D5A77BA0C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635" y="2268992"/>
            <a:ext cx="2029191" cy="1867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48621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DFB7F1C-79AF-0EE8-E091-F9497D972E7C}"/>
              </a:ext>
            </a:extLst>
          </p:cNvPr>
          <p:cNvCxnSpPr/>
          <p:nvPr/>
        </p:nvCxnSpPr>
        <p:spPr>
          <a:xfrm>
            <a:off x="1531938" y="238125"/>
            <a:ext cx="0" cy="132556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75697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2899" y="1825625"/>
            <a:ext cx="10580901" cy="43513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rgbClr val="075697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75697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75697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75697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7569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C1ADC69-5B6B-BF4D-AA15-7030654706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448800" y="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0E1B9-71A7-4351-A222-3A45DABF4EB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1E6F1A7-534A-83B8-9531-F9C704A894D6}"/>
              </a:ext>
            </a:extLst>
          </p:cNvPr>
          <p:cNvCxnSpPr/>
          <p:nvPr/>
        </p:nvCxnSpPr>
        <p:spPr>
          <a:xfrm>
            <a:off x="1531938" y="238125"/>
            <a:ext cx="0" cy="132556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" name="Picture 8" descr="FDL_4K.png">
            <a:extLst>
              <a:ext uri="{FF2B5EF4-FFF2-40B4-BE49-F238E27FC236}">
                <a16:creationId xmlns:a16="http://schemas.microsoft.com/office/drawing/2014/main" id="{4088151F-A2EA-23F2-C1BC-7BEA796212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954" y="365125"/>
            <a:ext cx="1087966" cy="103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9854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5D9243C-B272-FC00-3E86-F86879D04B7F}"/>
              </a:ext>
            </a:extLst>
          </p:cNvPr>
          <p:cNvCxnSpPr/>
          <p:nvPr/>
        </p:nvCxnSpPr>
        <p:spPr>
          <a:xfrm>
            <a:off x="1531938" y="238125"/>
            <a:ext cx="0" cy="132556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966" y="1709738"/>
            <a:ext cx="9614483" cy="2852737"/>
          </a:xfrm>
        </p:spPr>
        <p:txBody>
          <a:bodyPr anchor="b"/>
          <a:lstStyle>
            <a:lvl1pPr>
              <a:defRPr sz="6000">
                <a:solidFill>
                  <a:srgbClr val="0756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EC8AC53-06CF-D3FA-CD14-40F484A7D0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448800" y="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91126-B285-4655-8D8B-B1BF9462253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C5E1B83-5FEC-42D8-DF2F-BE83D72E6AB6}"/>
              </a:ext>
            </a:extLst>
          </p:cNvPr>
          <p:cNvCxnSpPr/>
          <p:nvPr/>
        </p:nvCxnSpPr>
        <p:spPr>
          <a:xfrm>
            <a:off x="1531938" y="238125"/>
            <a:ext cx="0" cy="132556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758827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3BF2D1F-2FFD-3CC2-86AF-06F743B13BA0}"/>
              </a:ext>
            </a:extLst>
          </p:cNvPr>
          <p:cNvCxnSpPr/>
          <p:nvPr/>
        </p:nvCxnSpPr>
        <p:spPr>
          <a:xfrm>
            <a:off x="1531938" y="238125"/>
            <a:ext cx="0" cy="132556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756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546" y="1825625"/>
            <a:ext cx="5119254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4545" y="1825625"/>
            <a:ext cx="511925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8EF2805-B5A1-2BEB-756A-6E4C5EF7AF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448800" y="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FB06C-D569-44C2-883C-49B01C0758D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B8A6922-CBCA-2D90-5E72-F1F21583E1E3}"/>
              </a:ext>
            </a:extLst>
          </p:cNvPr>
          <p:cNvCxnSpPr/>
          <p:nvPr/>
        </p:nvCxnSpPr>
        <p:spPr>
          <a:xfrm>
            <a:off x="1531938" y="238125"/>
            <a:ext cx="0" cy="132556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" name="Picture 8" descr="FDL_4K.png">
            <a:extLst>
              <a:ext uri="{FF2B5EF4-FFF2-40B4-BE49-F238E27FC236}">
                <a16:creationId xmlns:a16="http://schemas.microsoft.com/office/drawing/2014/main" id="{D0DAB20E-28EE-8800-AE59-C33DBF8B80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8434" y="328614"/>
            <a:ext cx="1150878" cy="103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4846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B2C4DE-8AEF-612E-5D15-09CA30C82571}"/>
              </a:ext>
            </a:extLst>
          </p:cNvPr>
          <p:cNvCxnSpPr/>
          <p:nvPr/>
        </p:nvCxnSpPr>
        <p:spPr>
          <a:xfrm>
            <a:off x="1531938" y="238125"/>
            <a:ext cx="0" cy="132556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8631" y="252777"/>
            <a:ext cx="962574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5171" y="1681163"/>
            <a:ext cx="516240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5171" y="2505075"/>
            <a:ext cx="5162404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984" y="1681163"/>
            <a:ext cx="516240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982" y="2505075"/>
            <a:ext cx="516240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A2A84C6-FB46-5F3B-2964-CFA01EC2BE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448800" y="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CD757-131E-4E0A-86FE-79687BD40DF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ED9E8E-1C7D-D038-37E1-0526A7A254DD}"/>
              </a:ext>
            </a:extLst>
          </p:cNvPr>
          <p:cNvCxnSpPr/>
          <p:nvPr/>
        </p:nvCxnSpPr>
        <p:spPr>
          <a:xfrm>
            <a:off x="1531938" y="238125"/>
            <a:ext cx="0" cy="132556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8" descr="FDL_4K.png">
            <a:extLst>
              <a:ext uri="{FF2B5EF4-FFF2-40B4-BE49-F238E27FC236}">
                <a16:creationId xmlns:a16="http://schemas.microsoft.com/office/drawing/2014/main" id="{B26E735A-C2C2-A6AE-CBD7-64A84BD498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8434" y="328614"/>
            <a:ext cx="1130198" cy="103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688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A44CB28-23A8-B9D6-F818-6E76DF97FCE4}"/>
              </a:ext>
            </a:extLst>
          </p:cNvPr>
          <p:cNvCxnSpPr/>
          <p:nvPr/>
        </p:nvCxnSpPr>
        <p:spPr>
          <a:xfrm>
            <a:off x="1531938" y="238125"/>
            <a:ext cx="0" cy="132556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5F874D9-58D2-D57A-0EBD-E4B850CAAD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448800" y="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44D23-A8AC-4E4C-B6D3-DD1B736B5BA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B9EA069-77CB-8D20-C0AD-2D4A85337C68}"/>
              </a:ext>
            </a:extLst>
          </p:cNvPr>
          <p:cNvCxnSpPr/>
          <p:nvPr/>
        </p:nvCxnSpPr>
        <p:spPr>
          <a:xfrm>
            <a:off x="1531938" y="238125"/>
            <a:ext cx="0" cy="132556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" name="Picture 8" descr="FDL_4K.png">
            <a:extLst>
              <a:ext uri="{FF2B5EF4-FFF2-40B4-BE49-F238E27FC236}">
                <a16:creationId xmlns:a16="http://schemas.microsoft.com/office/drawing/2014/main" id="{805D6529-6158-C545-5EBB-65830F1749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8434" y="328614"/>
            <a:ext cx="1151466" cy="103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49242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0520D55-4C12-1D1C-BC25-89D65DFBB9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448800" y="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09C5A-0C8A-4E49-B02B-312D737736F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225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059" y="304800"/>
            <a:ext cx="10224141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363634" y="6508751"/>
            <a:ext cx="2302933" cy="365125"/>
          </a:xfrm>
          <a:custGeom>
            <a:avLst/>
            <a:gdLst>
              <a:gd name="connsiteX0" fmla="*/ 0 w 595382"/>
              <a:gd name="connsiteY0" fmla="*/ 0 h 365125"/>
              <a:gd name="connsiteX1" fmla="*/ 595382 w 595382"/>
              <a:gd name="connsiteY1" fmla="*/ 0 h 365125"/>
              <a:gd name="connsiteX2" fmla="*/ 595382 w 595382"/>
              <a:gd name="connsiteY2" fmla="*/ 365125 h 365125"/>
              <a:gd name="connsiteX3" fmla="*/ 0 w 595382"/>
              <a:gd name="connsiteY3" fmla="*/ 365125 h 365125"/>
              <a:gd name="connsiteX4" fmla="*/ 0 w 595382"/>
              <a:gd name="connsiteY4" fmla="*/ 0 h 365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5382" h="365125">
                <a:moveTo>
                  <a:pt x="0" y="0"/>
                </a:moveTo>
                <a:lnTo>
                  <a:pt x="595382" y="0"/>
                </a:lnTo>
                <a:lnTo>
                  <a:pt x="595382" y="365125"/>
                </a:lnTo>
                <a:lnTo>
                  <a:pt x="0" y="365125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9633" y="65087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582400" y="6508751"/>
            <a:ext cx="55033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5F874-B3B8-47B9-BA87-8A660DB209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8" descr="FDL_4K.png">
            <a:extLst>
              <a:ext uri="{FF2B5EF4-FFF2-40B4-BE49-F238E27FC236}">
                <a16:creationId xmlns:a16="http://schemas.microsoft.com/office/drawing/2014/main" id="{6211B104-B539-7436-FE7E-5DE7531B7F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3101"/>
            <a:ext cx="1561459" cy="143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48624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059" y="304800"/>
            <a:ext cx="10224141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363634" y="6508751"/>
            <a:ext cx="2302933" cy="365125"/>
          </a:xfrm>
          <a:custGeom>
            <a:avLst/>
            <a:gdLst>
              <a:gd name="connsiteX0" fmla="*/ 0 w 595382"/>
              <a:gd name="connsiteY0" fmla="*/ 0 h 365125"/>
              <a:gd name="connsiteX1" fmla="*/ 595382 w 595382"/>
              <a:gd name="connsiteY1" fmla="*/ 0 h 365125"/>
              <a:gd name="connsiteX2" fmla="*/ 595382 w 595382"/>
              <a:gd name="connsiteY2" fmla="*/ 365125 h 365125"/>
              <a:gd name="connsiteX3" fmla="*/ 0 w 595382"/>
              <a:gd name="connsiteY3" fmla="*/ 365125 h 365125"/>
              <a:gd name="connsiteX4" fmla="*/ 0 w 595382"/>
              <a:gd name="connsiteY4" fmla="*/ 0 h 365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5382" h="365125">
                <a:moveTo>
                  <a:pt x="0" y="0"/>
                </a:moveTo>
                <a:lnTo>
                  <a:pt x="595382" y="0"/>
                </a:lnTo>
                <a:lnTo>
                  <a:pt x="595382" y="365125"/>
                </a:lnTo>
                <a:lnTo>
                  <a:pt x="0" y="365125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9633" y="65087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582400" y="6508751"/>
            <a:ext cx="55033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6F0F1-5C96-4AB0-96B3-CD6DADF0DE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8" descr="FDL_4K.png">
            <a:extLst>
              <a:ext uri="{FF2B5EF4-FFF2-40B4-BE49-F238E27FC236}">
                <a16:creationId xmlns:a16="http://schemas.microsoft.com/office/drawing/2014/main" id="{48242BFB-820D-E250-B99D-D41E5FD0C9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3101"/>
            <a:ext cx="1561459" cy="143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9312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64C3D17D-14CD-5B75-024D-4604B68EA1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739900" y="238125"/>
            <a:ext cx="96139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27625C8-88BA-CB0D-C515-BC130012D5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739900" y="1825625"/>
            <a:ext cx="96139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04F030-61C4-1647-BCE0-E590603654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4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rgbClr val="07569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44EBAC4-8A95-49AF-98E6-8150622569C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" name="Picture 1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21B9F6C3-CBFF-BFC2-0403-D2BB06E6170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378" y="6243156"/>
            <a:ext cx="2921149" cy="45163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11C2AB3-583C-9902-3A72-C710D7FB6709}"/>
              </a:ext>
            </a:extLst>
          </p:cNvPr>
          <p:cNvSpPr/>
          <p:nvPr/>
        </p:nvSpPr>
        <p:spPr>
          <a:xfrm>
            <a:off x="0" y="6343711"/>
            <a:ext cx="9073661" cy="315912"/>
          </a:xfrm>
          <a:prstGeom prst="rect">
            <a:avLst/>
          </a:prstGeom>
          <a:solidFill>
            <a:srgbClr val="075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035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2" r:id="rId1"/>
    <p:sldLayoutId id="2147484223" r:id="rId2"/>
    <p:sldLayoutId id="2147484224" r:id="rId3"/>
    <p:sldLayoutId id="2147484225" r:id="rId4"/>
    <p:sldLayoutId id="2147484226" r:id="rId5"/>
    <p:sldLayoutId id="2147484227" r:id="rId6"/>
    <p:sldLayoutId id="2147484228" r:id="rId7"/>
    <p:sldLayoutId id="2147484230" r:id="rId8"/>
    <p:sldLayoutId id="2147484231" r:id="rId9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rgbClr val="075697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457200" indent="-4572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Wingdings" panose="05000000000000000000" pitchFamily="2" charset="2"/>
        <a:buChar char="§"/>
        <a:defRPr sz="2800" b="1" kern="1200">
          <a:solidFill>
            <a:srgbClr val="07569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indent="-3429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Wingdings" panose="05000000000000000000" pitchFamily="2" charset="2"/>
        <a:buChar char="§"/>
        <a:defRPr sz="2400" kern="1200">
          <a:solidFill>
            <a:srgbClr val="07569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7300" indent="-3429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Wingdings" panose="05000000000000000000" pitchFamily="2" charset="2"/>
        <a:buChar char="§"/>
        <a:defRPr sz="2000" kern="1200">
          <a:solidFill>
            <a:srgbClr val="07569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indent="-28575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Wingdings" panose="05000000000000000000" pitchFamily="2" charset="2"/>
        <a:buChar char="§"/>
        <a:defRPr kern="1200">
          <a:solidFill>
            <a:srgbClr val="07569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indent="-28575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Wingdings" panose="05000000000000000000" pitchFamily="2" charset="2"/>
        <a:buChar char="§"/>
        <a:defRPr kern="1200">
          <a:solidFill>
            <a:srgbClr val="07569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31029" y="2009775"/>
            <a:ext cx="8516982" cy="2387600"/>
          </a:xfrm>
        </p:spPr>
        <p:txBody>
          <a:bodyPr/>
          <a:lstStyle/>
          <a:p>
            <a:pPr algn="ctr"/>
            <a:r>
              <a:rPr lang="en-US" dirty="0"/>
              <a:t>Scouting America Shotgun Range Safety Briefing</a:t>
            </a:r>
          </a:p>
        </p:txBody>
      </p:sp>
      <p:sp>
        <p:nvSpPr>
          <p:cNvPr id="18435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9448800" y="0"/>
            <a:ext cx="27432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65EEF0BA-5AA5-474C-8715-E181E700BD17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8436" name="Rectangle 6"/>
          <p:cNvSpPr>
            <a:spLocks noChangeArrowheads="1"/>
          </p:cNvSpPr>
          <p:nvPr/>
        </p:nvSpPr>
        <p:spPr bwMode="auto">
          <a:xfrm>
            <a:off x="3100252" y="4632413"/>
            <a:ext cx="890451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3600" b="1" i="1" dirty="0">
                <a:solidFill>
                  <a:srgbClr val="DA2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LIVE AMMUNITION in the classroom</a:t>
            </a:r>
            <a:br>
              <a:rPr lang="en-US" sz="3600" b="1" i="1" dirty="0">
                <a:solidFill>
                  <a:srgbClr val="DA2A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i="1" dirty="0">
                <a:solidFill>
                  <a:srgbClr val="DA2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EXCEPTIONS!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7E3B57A-E784-8263-058E-C547CA4C5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AA3"/>
                </a:solidFill>
              </a:rPr>
              <a:t>Shotgun Shooting Fundamentals</a:t>
            </a:r>
            <a:br>
              <a:rPr lang="en-US" dirty="0">
                <a:solidFill>
                  <a:srgbClr val="005AA3"/>
                </a:solidFill>
              </a:rPr>
            </a:br>
            <a:r>
              <a:rPr lang="en-US" i="1" dirty="0">
                <a:solidFill>
                  <a:srgbClr val="005AA3"/>
                </a:solidFill>
              </a:rPr>
              <a:t>Position </a:t>
            </a:r>
            <a:endParaRPr lang="en-US" dirty="0">
              <a:solidFill>
                <a:srgbClr val="005AA3"/>
              </a:solidFill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body" sz="half" idx="1"/>
          </p:nvPr>
        </p:nvSpPr>
        <p:spPr>
          <a:xfrm>
            <a:off x="609599" y="1757549"/>
            <a:ext cx="6874017" cy="437337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None/>
            </a:pPr>
            <a:r>
              <a:rPr lang="en-US" sz="2000" dirty="0">
                <a:latin typeface="Helvetica" pitchFamily="-128" charset="0"/>
              </a:rPr>
              <a:t>When you are in proper position:</a:t>
            </a:r>
          </a:p>
          <a:p>
            <a:pPr marL="404813" indent="-404813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</a:pPr>
            <a:r>
              <a:rPr lang="en-US" sz="2000" dirty="0">
                <a:latin typeface="Helvetica" pitchFamily="-128" charset="0"/>
              </a:rPr>
              <a:t>Your stance is aligned with the target-breaking point.</a:t>
            </a:r>
          </a:p>
          <a:p>
            <a:pPr marL="404813" indent="-404813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</a:pPr>
            <a:r>
              <a:rPr lang="en-US" sz="2000" dirty="0">
                <a:latin typeface="Helvetica" pitchFamily="-128" charset="0"/>
              </a:rPr>
              <a:t>Your feet are about shoulder width apart, with the toes on your lead foot turned slightly outward.</a:t>
            </a:r>
          </a:p>
          <a:p>
            <a:pPr marL="404813" indent="-404813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</a:pPr>
            <a:r>
              <a:rPr lang="en-US" sz="2000" dirty="0">
                <a:latin typeface="Helvetica" pitchFamily="-128" charset="0"/>
              </a:rPr>
              <a:t>The knee of your lead leg is bent slightly; the back leg remains straight.</a:t>
            </a:r>
          </a:p>
          <a:p>
            <a:pPr marL="404813" indent="-404813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</a:pPr>
            <a:r>
              <a:rPr lang="en-US" sz="2000" dirty="0">
                <a:latin typeface="Helvetica" pitchFamily="-128" charset="0"/>
              </a:rPr>
              <a:t>Approximately 60% of your body weight is on the lead leg, and 40% on rear leg.</a:t>
            </a:r>
          </a:p>
          <a:p>
            <a:pPr marL="404813" indent="-404813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</a:pPr>
            <a:r>
              <a:rPr lang="en-US" sz="2000" dirty="0">
                <a:latin typeface="Helvetica" pitchFamily="-128" charset="0"/>
              </a:rPr>
              <a:t>Your stance should be comfortable and balanced so that it may be maintained before, during, and after the shot.</a:t>
            </a:r>
            <a:endParaRPr lang="en-US" sz="2000" dirty="0">
              <a:solidFill>
                <a:srgbClr val="898989"/>
              </a:solidFill>
              <a:latin typeface="Helvetica" pitchFamily="-128" charset="0"/>
            </a:endParaRPr>
          </a:p>
        </p:txBody>
      </p:sp>
      <p:sp>
        <p:nvSpPr>
          <p:cNvPr id="2765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908837A-442A-46BB-A37C-8C101E9FA590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27652" name="Picture 4" descr="039_5816-NF-0194_jv.tif"/>
          <p:cNvPicPr>
            <a:picLocks noChangeAspect="1"/>
          </p:cNvPicPr>
          <p:nvPr/>
        </p:nvPicPr>
        <p:blipFill>
          <a:blip r:embed="rId3" cstate="print"/>
          <a:srcRect t="18894" b="14910"/>
          <a:stretch>
            <a:fillRect/>
          </a:stretch>
        </p:blipFill>
        <p:spPr bwMode="auto">
          <a:xfrm>
            <a:off x="7483617" y="1444625"/>
            <a:ext cx="4452931" cy="4686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9D38326-84C1-1147-8669-64455F27E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AA3"/>
                </a:solidFill>
              </a:rPr>
              <a:t>Shotgun Shooting Fundamentals</a:t>
            </a:r>
            <a:br>
              <a:rPr lang="en-US" dirty="0">
                <a:solidFill>
                  <a:srgbClr val="005AA3"/>
                </a:solidFill>
              </a:rPr>
            </a:br>
            <a:r>
              <a:rPr lang="en-US" i="1" dirty="0">
                <a:solidFill>
                  <a:srgbClr val="005AA3"/>
                </a:solidFill>
              </a:rPr>
              <a:t>Mount</a:t>
            </a:r>
            <a:endParaRPr lang="en-US" dirty="0">
              <a:solidFill>
                <a:srgbClr val="005AA3"/>
              </a:solidFill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body" sz="half" idx="1"/>
          </p:nvPr>
        </p:nvSpPr>
        <p:spPr>
          <a:xfrm>
            <a:off x="609599" y="1600201"/>
            <a:ext cx="6261463" cy="4530725"/>
          </a:xfrm>
        </p:spPr>
        <p:txBody>
          <a:bodyPr/>
          <a:lstStyle/>
          <a:p>
            <a:pPr marL="574675" indent="-339725" eaLnBrk="1" hangingPunct="1">
              <a:lnSpc>
                <a:spcPct val="100000"/>
              </a:lnSpc>
            </a:pPr>
            <a:r>
              <a:rPr lang="en-US" sz="2600" dirty="0">
                <a:latin typeface="Helvetica" pitchFamily="-128" charset="0"/>
              </a:rPr>
              <a:t>The shotgun is brought up to the your face to keep the head erect level.</a:t>
            </a:r>
          </a:p>
          <a:p>
            <a:pPr marL="574675" indent="-339725" eaLnBrk="1" hangingPunct="1">
              <a:lnSpc>
                <a:spcPct val="100000"/>
              </a:lnSpc>
            </a:pPr>
            <a:r>
              <a:rPr lang="en-US" sz="2600" dirty="0">
                <a:latin typeface="Helvetica" pitchFamily="-128" charset="0"/>
              </a:rPr>
              <a:t>The cheek is pressed firmly against the stock.</a:t>
            </a:r>
          </a:p>
          <a:p>
            <a:pPr marL="574675" indent="-339725" eaLnBrk="1" hangingPunct="1">
              <a:lnSpc>
                <a:spcPct val="100000"/>
              </a:lnSpc>
            </a:pPr>
            <a:r>
              <a:rPr lang="en-US" sz="2600" dirty="0">
                <a:latin typeface="Helvetica" pitchFamily="-128" charset="0"/>
              </a:rPr>
              <a:t>The head is as far forward on the comb as possible without straining the neck.</a:t>
            </a:r>
          </a:p>
          <a:p>
            <a:pPr marL="574675" indent="-339725" eaLnBrk="1" hangingPunct="1">
              <a:lnSpc>
                <a:spcPct val="100000"/>
              </a:lnSpc>
            </a:pPr>
            <a:r>
              <a:rPr lang="en-US" sz="2600" dirty="0">
                <a:latin typeface="Helvetica" pitchFamily="-128" charset="0"/>
              </a:rPr>
              <a:t>The butt of the shotgun is in the pocket of the shoulder.</a:t>
            </a:r>
          </a:p>
        </p:txBody>
      </p:sp>
      <p:sp>
        <p:nvSpPr>
          <p:cNvPr id="4" name="Online Image Placeholder 3">
            <a:extLst>
              <a:ext uri="{FF2B5EF4-FFF2-40B4-BE49-F238E27FC236}">
                <a16:creationId xmlns:a16="http://schemas.microsoft.com/office/drawing/2014/main" id="{C08DF4CC-4B82-4654-6E78-935A1301C113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>
          <a:xfrm>
            <a:off x="7249886" y="1600201"/>
            <a:ext cx="4332514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2969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437A88-3A9F-43D7-9B2C-584575D31DC8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29701" name="Picture 4" descr="041_5816-NF-0225_jv.tif"/>
          <p:cNvPicPr>
            <a:picLocks noChangeAspect="1"/>
          </p:cNvPicPr>
          <p:nvPr/>
        </p:nvPicPr>
        <p:blipFill>
          <a:blip r:embed="rId3" cstate="print"/>
          <a:srcRect l="11890" t="24783" r="-1363" b="13799"/>
          <a:stretch>
            <a:fillRect/>
          </a:stretch>
        </p:blipFill>
        <p:spPr bwMode="auto">
          <a:xfrm rot="21229004">
            <a:off x="7837714" y="1600201"/>
            <a:ext cx="4110446" cy="4330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C4B71-B31B-06F7-BADA-712DA545A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AA3"/>
                </a:solidFill>
              </a:rPr>
              <a:t>Shotgun Shooting Fundamentals</a:t>
            </a:r>
            <a:br>
              <a:rPr lang="en-US" dirty="0">
                <a:solidFill>
                  <a:srgbClr val="005AA3"/>
                </a:solidFill>
              </a:rPr>
            </a:br>
            <a:r>
              <a:rPr lang="en-US" i="1" dirty="0">
                <a:solidFill>
                  <a:srgbClr val="005AA3"/>
                </a:solidFill>
              </a:rPr>
              <a:t>Vision</a:t>
            </a:r>
            <a:endParaRPr lang="en-US" dirty="0">
              <a:solidFill>
                <a:srgbClr val="005AA3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94659C-61E9-CE2D-299D-CEDF1CFDC57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61257" y="1600201"/>
            <a:ext cx="6897189" cy="4530725"/>
          </a:xfrm>
        </p:spPr>
        <p:txBody>
          <a:bodyPr/>
          <a:lstStyle/>
          <a:p>
            <a:pPr marL="404813" indent="-404813">
              <a:lnSpc>
                <a:spcPct val="100000"/>
              </a:lnSpc>
              <a:spcAft>
                <a:spcPct val="40000"/>
              </a:spcAft>
              <a:buClr>
                <a:srgbClr val="000099"/>
              </a:buClr>
              <a:buFont typeface="Wingdings" pitchFamily="2" charset="2"/>
              <a:buChar char="Ø"/>
              <a:defRPr/>
            </a:pPr>
            <a:r>
              <a:rPr lang="en-US" kern="0" dirty="0"/>
              <a:t>The target must be seen clearly at the earliest point possible.</a:t>
            </a:r>
            <a:r>
              <a:rPr lang="en-US" sz="2400" dirty="0"/>
              <a:t> </a:t>
            </a:r>
          </a:p>
          <a:p>
            <a:pPr marL="404813" indent="-404813">
              <a:lnSpc>
                <a:spcPct val="100000"/>
              </a:lnSpc>
              <a:spcAft>
                <a:spcPct val="40000"/>
              </a:spcAft>
              <a:buClr>
                <a:srgbClr val="000099"/>
              </a:buClr>
              <a:buFont typeface="Wingdings" pitchFamily="2" charset="2"/>
              <a:buChar char="Ø"/>
              <a:defRPr/>
            </a:pPr>
            <a:r>
              <a:rPr lang="en-US" kern="0" dirty="0"/>
              <a:t>You must be looking past the beads and focusing on the field of fire where the target is in focus. </a:t>
            </a:r>
          </a:p>
          <a:p>
            <a:pPr marL="404813" indent="-404813">
              <a:lnSpc>
                <a:spcPct val="100000"/>
              </a:lnSpc>
              <a:spcAft>
                <a:spcPct val="40000"/>
              </a:spcAft>
              <a:buClr>
                <a:srgbClr val="000099"/>
              </a:buClr>
              <a:buFont typeface="Wingdings" pitchFamily="2" charset="2"/>
              <a:buChar char="Ø"/>
              <a:defRPr/>
            </a:pPr>
            <a:r>
              <a:rPr lang="en-US" sz="2400" dirty="0"/>
              <a:t>The Sight Picture is the visual relationship of the shotgun muzzle to the target.</a:t>
            </a:r>
          </a:p>
          <a:p>
            <a:pPr marL="404813" indent="-404813">
              <a:lnSpc>
                <a:spcPct val="100000"/>
              </a:lnSpc>
              <a:spcAft>
                <a:spcPct val="40000"/>
              </a:spcAft>
              <a:buClr>
                <a:srgbClr val="000099"/>
              </a:buClr>
              <a:buFont typeface="Wingdings" pitchFamily="2" charset="2"/>
              <a:buChar char="Ø"/>
              <a:defRPr/>
            </a:pPr>
            <a:r>
              <a:rPr lang="en-US" sz="2400" dirty="0"/>
              <a:t>When acquiring the sight picture, the focus </a:t>
            </a:r>
            <a:r>
              <a:rPr lang="en-US" sz="2400" u="sng" dirty="0"/>
              <a:t>must</a:t>
            </a:r>
            <a:r>
              <a:rPr lang="en-US" sz="2400" dirty="0"/>
              <a:t> be on the target.</a:t>
            </a:r>
          </a:p>
        </p:txBody>
      </p:sp>
      <p:sp>
        <p:nvSpPr>
          <p:cNvPr id="3072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DD58BCC-C3C8-4D28-87CA-F6905CC0721C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30724" name="Picture 4" descr="041_5816-NF-0225_jv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73888" y="2023835"/>
            <a:ext cx="4811712" cy="313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Shotgun Shooting Fundamentals </a:t>
            </a:r>
            <a:br>
              <a:rPr lang="en-US" dirty="0"/>
            </a:br>
            <a:r>
              <a:rPr lang="en-US" dirty="0"/>
              <a:t> Movement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 the Target. </a:t>
            </a:r>
          </a:p>
          <a:p>
            <a:r>
              <a:rPr lang="en-US" dirty="0"/>
              <a:t>Swinging to the Target—The entire body moves as a unit.</a:t>
            </a:r>
          </a:p>
          <a:p>
            <a:r>
              <a:rPr lang="en-US" dirty="0"/>
              <a:t>Leads—Pass-through, Pull-away, or Sustained </a:t>
            </a:r>
          </a:p>
          <a:p>
            <a:r>
              <a:rPr lang="en-US" dirty="0"/>
              <a:t>Trigger Pull—The shotgun trigger is pulled quickly the instant the sight picture is correct.</a:t>
            </a:r>
          </a:p>
          <a:p>
            <a:r>
              <a:rPr lang="en-US" dirty="0"/>
              <a:t>Follow-Through—Follow-through means the swing must continue if the shot pellets are to hit the target.</a:t>
            </a:r>
            <a:endParaRPr lang="en-US" sz="3200" dirty="0">
              <a:latin typeface="Helvetica" pitchFamily="-128" charset="0"/>
            </a:endParaRPr>
          </a:p>
        </p:txBody>
      </p:sp>
      <p:sp>
        <p:nvSpPr>
          <p:cNvPr id="32771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7FAB7D0-AA57-4E9F-855D-A39FB6DE210F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39900" y="238125"/>
            <a:ext cx="9613900" cy="1325563"/>
          </a:xfrm>
        </p:spPr>
        <p:txBody>
          <a:bodyPr/>
          <a:lstStyle/>
          <a:p>
            <a:r>
              <a:rPr lang="en-US"/>
              <a:t>Most Important Fundamentals!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idx="1"/>
          </p:nvPr>
        </p:nvSpPr>
        <p:spPr>
          <a:xfrm>
            <a:off x="772899" y="1825625"/>
            <a:ext cx="10580901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  <a:p>
            <a:r>
              <a:rPr lang="en-US" dirty="0"/>
              <a:t>The most IMPORTANT shotgun shooting fundamental is……..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See the Target  “Focus on the target”  </a:t>
            </a:r>
          </a:p>
          <a:p>
            <a:pPr lvl="1"/>
            <a:r>
              <a:rPr lang="en-US" dirty="0"/>
              <a:t>You must learn to concentrate on the target.</a:t>
            </a:r>
          </a:p>
        </p:txBody>
      </p:sp>
      <p:sp>
        <p:nvSpPr>
          <p:cNvPr id="34820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9448800" y="0"/>
            <a:ext cx="27432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87822FB0-3DCB-4B21-BC97-F4DD4CD23BC5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39900" y="238125"/>
            <a:ext cx="9613900" cy="1325563"/>
          </a:xfrm>
        </p:spPr>
        <p:txBody>
          <a:bodyPr/>
          <a:lstStyle/>
          <a:p>
            <a:r>
              <a:rPr lang="en-US"/>
              <a:t>Range Safety Briefing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idx="1"/>
          </p:nvPr>
        </p:nvSpPr>
        <p:spPr>
          <a:xfrm>
            <a:off x="772899" y="1825625"/>
            <a:ext cx="10580901" cy="4351338"/>
          </a:xfrm>
        </p:spPr>
        <p:txBody>
          <a:bodyPr/>
          <a:lstStyle/>
          <a:p>
            <a:r>
              <a:rPr lang="en-US"/>
              <a:t>Range layout</a:t>
            </a:r>
          </a:p>
          <a:p>
            <a:pPr lvl="1"/>
            <a:r>
              <a:rPr lang="en-US"/>
              <a:t>Ready Area</a:t>
            </a:r>
          </a:p>
          <a:p>
            <a:pPr lvl="1"/>
            <a:r>
              <a:rPr lang="en-US"/>
              <a:t>Shooting Station</a:t>
            </a:r>
          </a:p>
          <a:p>
            <a:pPr lvl="1"/>
            <a:r>
              <a:rPr lang="en-US"/>
              <a:t>Target Path</a:t>
            </a:r>
          </a:p>
          <a:p>
            <a:pPr lvl="1"/>
            <a:r>
              <a:rPr lang="en-US"/>
              <a:t>Down range shot drop zone</a:t>
            </a:r>
          </a:p>
          <a:p>
            <a:pPr lvl="1"/>
            <a:endParaRPr lang="en-US"/>
          </a:p>
        </p:txBody>
      </p:sp>
      <p:sp>
        <p:nvSpPr>
          <p:cNvPr id="35844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9448800" y="0"/>
            <a:ext cx="27432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B329727D-408C-4922-96BA-F93E7F4C2E0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39900" y="238125"/>
            <a:ext cx="9613900" cy="1325563"/>
          </a:xfrm>
        </p:spPr>
        <p:txBody>
          <a:bodyPr/>
          <a:lstStyle/>
          <a:p>
            <a:r>
              <a:rPr lang="en-US"/>
              <a:t>Range Safety Briefing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292FC0-4EBA-604D-9AB3-101DC0965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ct val="75000"/>
              </a:spcAft>
              <a:buClr>
                <a:srgbClr val="000099"/>
              </a:buClr>
              <a:buNone/>
            </a:pPr>
            <a:r>
              <a:rPr lang="en-US" sz="3200" dirty="0"/>
              <a:t>NRA Safe Gun Handling Rules</a:t>
            </a:r>
          </a:p>
          <a:p>
            <a:pPr>
              <a:spcAft>
                <a:spcPct val="75000"/>
              </a:spcAft>
              <a:buClr>
                <a:srgbClr val="000099"/>
              </a:buClr>
              <a:buFont typeface="Wingdings" pitchFamily="2" charset="2"/>
              <a:buChar char="Ø"/>
            </a:pPr>
            <a:r>
              <a:rPr lang="en-US" u="sng" dirty="0"/>
              <a:t>ALWAYS</a:t>
            </a:r>
            <a:r>
              <a:rPr lang="en-US" dirty="0"/>
              <a:t> keep your gun pointed in a safe direction</a:t>
            </a:r>
          </a:p>
          <a:p>
            <a:pPr>
              <a:spcAft>
                <a:spcPct val="75000"/>
              </a:spcAft>
              <a:buClr>
                <a:srgbClr val="000099"/>
              </a:buClr>
              <a:buFont typeface="Wingdings" pitchFamily="2" charset="2"/>
              <a:buChar char="Ø"/>
            </a:pPr>
            <a:r>
              <a:rPr lang="en-US" u="sng" dirty="0"/>
              <a:t>ALWAYS</a:t>
            </a:r>
            <a:r>
              <a:rPr lang="en-US" dirty="0"/>
              <a:t> keep your finger off the trigger until ready to shoot</a:t>
            </a:r>
          </a:p>
          <a:p>
            <a:pPr>
              <a:spcAft>
                <a:spcPct val="75000"/>
              </a:spcAft>
              <a:buClr>
                <a:srgbClr val="000099"/>
              </a:buClr>
              <a:buFont typeface="Wingdings" pitchFamily="2" charset="2"/>
              <a:buChar char="Ø"/>
            </a:pPr>
            <a:r>
              <a:rPr lang="en-US" u="sng" dirty="0"/>
              <a:t>ALWAYS</a:t>
            </a:r>
            <a:r>
              <a:rPr lang="en-US" dirty="0"/>
              <a:t> keep your gun unloaded until ready to use</a:t>
            </a:r>
          </a:p>
        </p:txBody>
      </p:sp>
      <p:sp>
        <p:nvSpPr>
          <p:cNvPr id="36867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9448800" y="0"/>
            <a:ext cx="27432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CB317631-BA8D-41DB-9A10-B0C2403D1471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39900" y="238125"/>
            <a:ext cx="9613900" cy="1325563"/>
          </a:xfrm>
        </p:spPr>
        <p:txBody>
          <a:bodyPr/>
          <a:lstStyle/>
          <a:p>
            <a:r>
              <a:rPr lang="en-US"/>
              <a:t>Range Safety Briefing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idx="1"/>
          </p:nvPr>
        </p:nvSpPr>
        <p:spPr>
          <a:xfrm>
            <a:off x="772899" y="1825625"/>
            <a:ext cx="10580901" cy="4351338"/>
          </a:xfrm>
        </p:spPr>
        <p:txBody>
          <a:bodyPr/>
          <a:lstStyle/>
          <a:p>
            <a:r>
              <a:rPr lang="en-US"/>
              <a:t>Other Safety Rules </a:t>
            </a:r>
          </a:p>
          <a:p>
            <a:pPr lvl="1"/>
            <a:r>
              <a:rPr lang="en-US"/>
              <a:t>Know your target and what is beyond</a:t>
            </a:r>
          </a:p>
          <a:p>
            <a:pPr lvl="1"/>
            <a:r>
              <a:rPr lang="en-US"/>
              <a:t>Wear eye and ear protection as appropriate</a:t>
            </a:r>
          </a:p>
          <a:p>
            <a:pPr lvl="1"/>
            <a:r>
              <a:rPr lang="en-US"/>
              <a:t>Never use alcohol or drugs before or while shooting</a:t>
            </a:r>
          </a:p>
          <a:p>
            <a:pPr lvl="1"/>
            <a:r>
              <a:rPr lang="en-US"/>
              <a:t>Be aware that certain types of guns and many shooting activities require additional safety precautions</a:t>
            </a:r>
          </a:p>
          <a:p>
            <a:r>
              <a:rPr lang="en-US"/>
              <a:t>Range Commands</a:t>
            </a:r>
          </a:p>
          <a:p>
            <a:pPr lvl="1"/>
            <a:r>
              <a:rPr lang="en-US"/>
              <a:t>“Commence Firing”</a:t>
            </a:r>
          </a:p>
          <a:p>
            <a:pPr lvl="1"/>
            <a:r>
              <a:rPr lang="en-US"/>
              <a:t>“Cease Firing”</a:t>
            </a:r>
          </a:p>
          <a:p>
            <a:pPr lvl="1"/>
            <a:r>
              <a:rPr lang="en-US"/>
              <a:t>“Pull”</a:t>
            </a:r>
          </a:p>
        </p:txBody>
      </p:sp>
      <p:sp>
        <p:nvSpPr>
          <p:cNvPr id="37892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9448800" y="0"/>
            <a:ext cx="27432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6CA6B778-AF08-4435-A9C4-322D7BE93198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5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5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5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5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5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5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At The Shooting Station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idx="1"/>
          </p:nvPr>
        </p:nvSpPr>
        <p:spPr>
          <a:xfrm>
            <a:off x="431074" y="1410790"/>
            <a:ext cx="11325497" cy="4766174"/>
          </a:xfrm>
        </p:spPr>
        <p:txBody>
          <a:bodyPr/>
          <a:lstStyle/>
          <a:p>
            <a:r>
              <a:rPr lang="en-US" sz="1900" b="0" dirty="0"/>
              <a:t>One instructor will be at each firing point.</a:t>
            </a:r>
          </a:p>
          <a:p>
            <a:r>
              <a:rPr lang="en-US" sz="1900" b="0" dirty="0"/>
              <a:t>Watch straightaway target.</a:t>
            </a:r>
          </a:p>
          <a:p>
            <a:r>
              <a:rPr lang="en-US" sz="1900" b="0" dirty="0"/>
              <a:t>Point finger at the target all way to the ground.</a:t>
            </a:r>
          </a:p>
          <a:p>
            <a:r>
              <a:rPr lang="en-US" sz="1900" b="0" dirty="0"/>
              <a:t>Point finger and say “bang” on touching target. </a:t>
            </a:r>
          </a:p>
          <a:p>
            <a:r>
              <a:rPr lang="en-US" sz="1900" b="0" dirty="0"/>
              <a:t>The instructor will hold the shotgun by the forearm.</a:t>
            </a:r>
          </a:p>
          <a:p>
            <a:r>
              <a:rPr lang="en-US" sz="1900" b="0" dirty="0"/>
              <a:t>Place your hands on the grip.  When you have control of the shotgun, say “Thank you” and the instructor will let go.</a:t>
            </a:r>
          </a:p>
          <a:p>
            <a:r>
              <a:rPr lang="en-US" sz="1900" b="0" dirty="0"/>
              <a:t>You will then Dry-fire. TAKE YOUR TIME. Focus on safety and the shooting fundamentals. When you are comfortable, tell the Instructor you are ready to shoot.</a:t>
            </a:r>
          </a:p>
          <a:p>
            <a:r>
              <a:rPr lang="en-US" sz="1900" b="0" dirty="0"/>
              <a:t>Your instructor will then load the shotgun and hold it by forearm.</a:t>
            </a:r>
          </a:p>
          <a:p>
            <a:r>
              <a:rPr lang="en-US" sz="1900" b="0" dirty="0"/>
              <a:t>Place your hands on the grip.  When you have control of the shotgun, say “Thank you” and the instructor will let go.</a:t>
            </a:r>
          </a:p>
          <a:p>
            <a:r>
              <a:rPr lang="en-US" sz="1900" b="0" dirty="0"/>
              <a:t>You will Live-fire the prescribed number of shoots. </a:t>
            </a:r>
          </a:p>
        </p:txBody>
      </p:sp>
      <p:sp>
        <p:nvSpPr>
          <p:cNvPr id="38916" name="Slide Number Placeholder 6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41118A2-9089-4B41-9F05-9FE25D4B4C25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39900" y="238125"/>
            <a:ext cx="9613900" cy="1325563"/>
          </a:xfrm>
        </p:spPr>
        <p:txBody>
          <a:bodyPr/>
          <a:lstStyle/>
          <a:p>
            <a:r>
              <a:rPr lang="en-US"/>
              <a:t>Questions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772899" y="1825625"/>
            <a:ext cx="10580901" cy="4351338"/>
          </a:xfrm>
        </p:spPr>
        <p:txBody>
          <a:bodyPr/>
          <a:lstStyle/>
          <a:p>
            <a:r>
              <a:rPr lang="en-US"/>
              <a:t>Do you have any questions before you move to the Ready Area?</a:t>
            </a:r>
          </a:p>
          <a:p>
            <a:endParaRPr lang="en-US"/>
          </a:p>
        </p:txBody>
      </p:sp>
      <p:sp>
        <p:nvSpPr>
          <p:cNvPr id="39940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9448800" y="0"/>
            <a:ext cx="27432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ABC95EA0-06AB-4EF8-A730-8379D93AE0CD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39900" y="238125"/>
            <a:ext cx="9613900" cy="1325563"/>
          </a:xfrm>
        </p:spPr>
        <p:txBody>
          <a:bodyPr/>
          <a:lstStyle/>
          <a:p>
            <a:r>
              <a:rPr lang="en-US"/>
              <a:t>Orientation Goal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772899" y="1825625"/>
            <a:ext cx="10580901" cy="4351338"/>
          </a:xfrm>
        </p:spPr>
        <p:txBody>
          <a:bodyPr/>
          <a:lstStyle/>
          <a:p>
            <a:r>
              <a:rPr lang="en-US" dirty="0"/>
              <a:t>To provide  beginning shooters with the knowledge, skills, and attitude necessary to shoot a shotgun safely under the direct supervision of a NRA Certified Shotgun Instructor or a Certified NCS Range Activities Director.</a:t>
            </a:r>
          </a:p>
        </p:txBody>
      </p:sp>
      <p:sp>
        <p:nvSpPr>
          <p:cNvPr id="19460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9448800" y="0"/>
            <a:ext cx="27432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D0C7440D-C5C2-4479-82D0-52153B1CF8A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39900" y="238125"/>
            <a:ext cx="9613900" cy="1325563"/>
          </a:xfrm>
        </p:spPr>
        <p:txBody>
          <a:bodyPr/>
          <a:lstStyle/>
          <a:p>
            <a:r>
              <a:rPr lang="en-US"/>
              <a:t>NRA Gun Safety Rules</a:t>
            </a:r>
          </a:p>
        </p:txBody>
      </p:sp>
      <p:sp>
        <p:nvSpPr>
          <p:cNvPr id="206851" name="Rectangle 3"/>
          <p:cNvSpPr>
            <a:spLocks noGrp="1" noChangeArrowheads="1"/>
          </p:cNvSpPr>
          <p:nvPr>
            <p:ph idx="1"/>
          </p:nvPr>
        </p:nvSpPr>
        <p:spPr>
          <a:xfrm>
            <a:off x="772899" y="1825625"/>
            <a:ext cx="10580901" cy="4351338"/>
          </a:xfrm>
        </p:spPr>
        <p:txBody>
          <a:bodyPr/>
          <a:lstStyle/>
          <a:p>
            <a:r>
              <a:rPr lang="en-US"/>
              <a:t>ALWAYS keep your gun pointed in a safe direction</a:t>
            </a:r>
          </a:p>
          <a:p>
            <a:r>
              <a:rPr lang="en-US"/>
              <a:t>ALWAYS keep your finger off the trigger until ready to shoot</a:t>
            </a:r>
          </a:p>
          <a:p>
            <a:r>
              <a:rPr lang="en-US"/>
              <a:t>ALWAYS keep your gun unloaded until ready to use</a:t>
            </a:r>
          </a:p>
        </p:txBody>
      </p:sp>
      <p:sp>
        <p:nvSpPr>
          <p:cNvPr id="20484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9448800" y="0"/>
            <a:ext cx="27432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36F66EF5-6729-469E-B177-11531FBF436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068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6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6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6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6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6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6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6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6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6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0" grpId="0"/>
      <p:bldP spid="20685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39900" y="238125"/>
            <a:ext cx="9613900" cy="1325563"/>
          </a:xfrm>
        </p:spPr>
        <p:txBody>
          <a:bodyPr/>
          <a:lstStyle/>
          <a:p>
            <a:r>
              <a:rPr lang="en-US"/>
              <a:t>Shotgun Parts</a:t>
            </a:r>
            <a:br>
              <a:rPr lang="en-US"/>
            </a:br>
            <a:r>
              <a:rPr lang="en-US"/>
              <a:t>Pump</a:t>
            </a:r>
          </a:p>
        </p:txBody>
      </p:sp>
      <p:pic>
        <p:nvPicPr>
          <p:cNvPr id="21507" name="Content Placeholder 6" descr="87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305197" y="2447926"/>
            <a:ext cx="10191206" cy="2415315"/>
          </a:xfrm>
        </p:spPr>
      </p:pic>
      <p:sp>
        <p:nvSpPr>
          <p:cNvPr id="21508" name="Slide Number Placeholder 3"/>
          <p:cNvSpPr>
            <a:spLocks noGrp="1"/>
          </p:cNvSpPr>
          <p:nvPr>
            <p:ph type="sldNum" sz="quarter" idx="10"/>
          </p:nvPr>
        </p:nvSpPr>
        <p:spPr bwMode="auto">
          <a:xfrm>
            <a:off x="9448800" y="0"/>
            <a:ext cx="27432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C7C564D4-6541-4A04-A4F6-2755E561765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1509" name="Text Box 12"/>
          <p:cNvSpPr txBox="1">
            <a:spLocks noChangeArrowheads="1"/>
          </p:cNvSpPr>
          <p:nvPr/>
        </p:nvSpPr>
        <p:spPr bwMode="auto">
          <a:xfrm>
            <a:off x="1524000" y="4294189"/>
            <a:ext cx="6810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Butt</a:t>
            </a:r>
          </a:p>
        </p:txBody>
      </p:sp>
      <p:sp>
        <p:nvSpPr>
          <p:cNvPr id="21510" name="Text Box 12"/>
          <p:cNvSpPr txBox="1">
            <a:spLocks noChangeArrowheads="1"/>
          </p:cNvSpPr>
          <p:nvPr/>
        </p:nvSpPr>
        <p:spPr bwMode="auto">
          <a:xfrm>
            <a:off x="2170114" y="2611439"/>
            <a:ext cx="9350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Comb</a:t>
            </a:r>
          </a:p>
        </p:txBody>
      </p:sp>
      <p:sp>
        <p:nvSpPr>
          <p:cNvPr id="21511" name="Text Box 15"/>
          <p:cNvSpPr txBox="1">
            <a:spLocks noChangeArrowheads="1"/>
          </p:cNvSpPr>
          <p:nvPr/>
        </p:nvSpPr>
        <p:spPr bwMode="auto">
          <a:xfrm>
            <a:off x="3333751" y="2393950"/>
            <a:ext cx="7604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Grip</a:t>
            </a:r>
          </a:p>
        </p:txBody>
      </p:sp>
      <p:sp>
        <p:nvSpPr>
          <p:cNvPr id="21512" name="Text Box 12"/>
          <p:cNvSpPr txBox="1">
            <a:spLocks noChangeArrowheads="1"/>
          </p:cNvSpPr>
          <p:nvPr/>
        </p:nvSpPr>
        <p:spPr bwMode="auto">
          <a:xfrm>
            <a:off x="4125914" y="2046288"/>
            <a:ext cx="10001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Loading Port </a:t>
            </a:r>
          </a:p>
        </p:txBody>
      </p:sp>
      <p:sp>
        <p:nvSpPr>
          <p:cNvPr id="21513" name="Text Box 12"/>
          <p:cNvSpPr txBox="1">
            <a:spLocks noChangeArrowheads="1"/>
          </p:cNvSpPr>
          <p:nvPr/>
        </p:nvSpPr>
        <p:spPr bwMode="auto">
          <a:xfrm>
            <a:off x="5305425" y="2373314"/>
            <a:ext cx="12588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Chamber</a:t>
            </a:r>
          </a:p>
        </p:txBody>
      </p:sp>
      <p:sp>
        <p:nvSpPr>
          <p:cNvPr id="21514" name="Text Box 12"/>
          <p:cNvSpPr txBox="1">
            <a:spLocks noChangeArrowheads="1"/>
          </p:cNvSpPr>
          <p:nvPr/>
        </p:nvSpPr>
        <p:spPr bwMode="auto">
          <a:xfrm>
            <a:off x="6400800" y="2325689"/>
            <a:ext cx="11445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Barrel</a:t>
            </a:r>
          </a:p>
        </p:txBody>
      </p:sp>
      <p:sp>
        <p:nvSpPr>
          <p:cNvPr id="21515" name="Text Box 12"/>
          <p:cNvSpPr txBox="1">
            <a:spLocks noChangeArrowheads="1"/>
          </p:cNvSpPr>
          <p:nvPr/>
        </p:nvSpPr>
        <p:spPr bwMode="auto">
          <a:xfrm>
            <a:off x="7507288" y="2147889"/>
            <a:ext cx="977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Rib</a:t>
            </a:r>
          </a:p>
        </p:txBody>
      </p:sp>
      <p:sp>
        <p:nvSpPr>
          <p:cNvPr id="21516" name="Text Box 11"/>
          <p:cNvSpPr txBox="1">
            <a:spLocks noChangeArrowheads="1"/>
          </p:cNvSpPr>
          <p:nvPr/>
        </p:nvSpPr>
        <p:spPr bwMode="auto">
          <a:xfrm>
            <a:off x="8485189" y="1955801"/>
            <a:ext cx="15573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Bead Front Sight</a:t>
            </a:r>
          </a:p>
        </p:txBody>
      </p:sp>
      <p:sp>
        <p:nvSpPr>
          <p:cNvPr id="21517" name="Text Box 16"/>
          <p:cNvSpPr txBox="1">
            <a:spLocks noChangeArrowheads="1"/>
          </p:cNvSpPr>
          <p:nvPr/>
        </p:nvSpPr>
        <p:spPr bwMode="auto">
          <a:xfrm>
            <a:off x="9569450" y="3452813"/>
            <a:ext cx="1098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Muzzle</a:t>
            </a:r>
          </a:p>
        </p:txBody>
      </p:sp>
      <p:sp>
        <p:nvSpPr>
          <p:cNvPr id="21518" name="Text Box 12"/>
          <p:cNvSpPr txBox="1">
            <a:spLocks noChangeArrowheads="1"/>
          </p:cNvSpPr>
          <p:nvPr/>
        </p:nvSpPr>
        <p:spPr bwMode="auto">
          <a:xfrm>
            <a:off x="6932613" y="3881438"/>
            <a:ext cx="10795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Forearm</a:t>
            </a:r>
          </a:p>
        </p:txBody>
      </p:sp>
      <p:sp>
        <p:nvSpPr>
          <p:cNvPr id="21519" name="Text Box 12"/>
          <p:cNvSpPr txBox="1">
            <a:spLocks noChangeArrowheads="1"/>
          </p:cNvSpPr>
          <p:nvPr/>
        </p:nvSpPr>
        <p:spPr bwMode="auto">
          <a:xfrm>
            <a:off x="5368925" y="3954463"/>
            <a:ext cx="14938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Magazine Loading Port </a:t>
            </a:r>
          </a:p>
        </p:txBody>
      </p:sp>
      <p:sp>
        <p:nvSpPr>
          <p:cNvPr id="21520" name="Text Box 12"/>
          <p:cNvSpPr txBox="1">
            <a:spLocks noChangeArrowheads="1"/>
          </p:cNvSpPr>
          <p:nvPr/>
        </p:nvSpPr>
        <p:spPr bwMode="auto">
          <a:xfrm>
            <a:off x="3471864" y="4187826"/>
            <a:ext cx="17049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Trigger Guard</a:t>
            </a:r>
          </a:p>
        </p:txBody>
      </p:sp>
      <p:sp>
        <p:nvSpPr>
          <p:cNvPr id="21521" name="Text Box 12"/>
          <p:cNvSpPr txBox="1">
            <a:spLocks noChangeArrowheads="1"/>
          </p:cNvSpPr>
          <p:nvPr/>
        </p:nvSpPr>
        <p:spPr bwMode="auto">
          <a:xfrm>
            <a:off x="3749676" y="3871913"/>
            <a:ext cx="12985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Trigger</a:t>
            </a:r>
          </a:p>
        </p:txBody>
      </p:sp>
      <p:sp>
        <p:nvSpPr>
          <p:cNvPr id="21522" name="Text Box 12"/>
          <p:cNvSpPr txBox="1">
            <a:spLocks noChangeArrowheads="1"/>
          </p:cNvSpPr>
          <p:nvPr/>
        </p:nvSpPr>
        <p:spPr bwMode="auto">
          <a:xfrm>
            <a:off x="2762251" y="3913189"/>
            <a:ext cx="9445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Safety</a:t>
            </a:r>
          </a:p>
        </p:txBody>
      </p:sp>
      <p:sp>
        <p:nvSpPr>
          <p:cNvPr id="21523" name="Line 29"/>
          <p:cNvSpPr>
            <a:spLocks noChangeShapeType="1"/>
          </p:cNvSpPr>
          <p:nvPr/>
        </p:nvSpPr>
        <p:spPr bwMode="auto">
          <a:xfrm>
            <a:off x="2689226" y="2905126"/>
            <a:ext cx="339725" cy="354013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4" name="Line 29"/>
          <p:cNvSpPr>
            <a:spLocks noChangeShapeType="1"/>
          </p:cNvSpPr>
          <p:nvPr/>
        </p:nvSpPr>
        <p:spPr bwMode="auto">
          <a:xfrm>
            <a:off x="4743451" y="2452688"/>
            <a:ext cx="379413" cy="4826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5" name="Line 29"/>
          <p:cNvSpPr>
            <a:spLocks noChangeShapeType="1"/>
          </p:cNvSpPr>
          <p:nvPr/>
        </p:nvSpPr>
        <p:spPr bwMode="auto">
          <a:xfrm>
            <a:off x="3692525" y="2743201"/>
            <a:ext cx="190500" cy="398463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6" name="Line 29"/>
          <p:cNvSpPr>
            <a:spLocks noChangeShapeType="1"/>
          </p:cNvSpPr>
          <p:nvPr/>
        </p:nvSpPr>
        <p:spPr bwMode="auto">
          <a:xfrm>
            <a:off x="6834189" y="2640014"/>
            <a:ext cx="338137" cy="29527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7" name="Line 29"/>
          <p:cNvSpPr>
            <a:spLocks noChangeShapeType="1"/>
          </p:cNvSpPr>
          <p:nvPr/>
        </p:nvSpPr>
        <p:spPr bwMode="auto">
          <a:xfrm flipH="1">
            <a:off x="5580063" y="2630489"/>
            <a:ext cx="241300" cy="319087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8" name="Line 29"/>
          <p:cNvSpPr>
            <a:spLocks noChangeShapeType="1"/>
          </p:cNvSpPr>
          <p:nvPr/>
        </p:nvSpPr>
        <p:spPr bwMode="auto">
          <a:xfrm flipV="1">
            <a:off x="3406776" y="3540126"/>
            <a:ext cx="874713" cy="481013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9" name="Line 29"/>
          <p:cNvSpPr>
            <a:spLocks noChangeShapeType="1"/>
          </p:cNvSpPr>
          <p:nvPr/>
        </p:nvSpPr>
        <p:spPr bwMode="auto">
          <a:xfrm flipV="1">
            <a:off x="4281489" y="3524250"/>
            <a:ext cx="161925" cy="414338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0" name="Line 29"/>
          <p:cNvSpPr>
            <a:spLocks noChangeShapeType="1"/>
          </p:cNvSpPr>
          <p:nvPr/>
        </p:nvSpPr>
        <p:spPr bwMode="auto">
          <a:xfrm flipV="1">
            <a:off x="1789114" y="3863975"/>
            <a:ext cx="206375" cy="427038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1" name="Line 29"/>
          <p:cNvSpPr>
            <a:spLocks noChangeShapeType="1"/>
          </p:cNvSpPr>
          <p:nvPr/>
        </p:nvSpPr>
        <p:spPr bwMode="auto">
          <a:xfrm flipH="1" flipV="1">
            <a:off x="10283826" y="3186113"/>
            <a:ext cx="15875" cy="265112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2" name="Line 29"/>
          <p:cNvSpPr>
            <a:spLocks noChangeShapeType="1"/>
          </p:cNvSpPr>
          <p:nvPr/>
        </p:nvSpPr>
        <p:spPr bwMode="auto">
          <a:xfrm flipH="1" flipV="1">
            <a:off x="5329239" y="3406776"/>
            <a:ext cx="560387" cy="66357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3" name="Line 29"/>
          <p:cNvSpPr>
            <a:spLocks noChangeShapeType="1"/>
          </p:cNvSpPr>
          <p:nvPr/>
        </p:nvSpPr>
        <p:spPr bwMode="auto">
          <a:xfrm flipH="1" flipV="1">
            <a:off x="7231063" y="3481389"/>
            <a:ext cx="304800" cy="42227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4" name="Line 29"/>
          <p:cNvSpPr>
            <a:spLocks noChangeShapeType="1"/>
          </p:cNvSpPr>
          <p:nvPr/>
        </p:nvSpPr>
        <p:spPr bwMode="auto">
          <a:xfrm>
            <a:off x="9237664" y="2447926"/>
            <a:ext cx="796925" cy="42862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5" name="Line 29"/>
          <p:cNvSpPr>
            <a:spLocks noChangeShapeType="1"/>
          </p:cNvSpPr>
          <p:nvPr/>
        </p:nvSpPr>
        <p:spPr bwMode="auto">
          <a:xfrm>
            <a:off x="7959726" y="2497139"/>
            <a:ext cx="398463" cy="42862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6" name="Line 29"/>
          <p:cNvSpPr>
            <a:spLocks noChangeShapeType="1"/>
          </p:cNvSpPr>
          <p:nvPr/>
        </p:nvSpPr>
        <p:spPr bwMode="auto">
          <a:xfrm flipH="1" flipV="1">
            <a:off x="4608514" y="3517901"/>
            <a:ext cx="217487" cy="754063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7" name="Text Box 12"/>
          <p:cNvSpPr txBox="1">
            <a:spLocks noChangeArrowheads="1"/>
          </p:cNvSpPr>
          <p:nvPr/>
        </p:nvSpPr>
        <p:spPr bwMode="auto">
          <a:xfrm>
            <a:off x="4826001" y="4737101"/>
            <a:ext cx="17049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Action Release</a:t>
            </a:r>
          </a:p>
        </p:txBody>
      </p:sp>
      <p:sp>
        <p:nvSpPr>
          <p:cNvPr id="21538" name="Line 29"/>
          <p:cNvSpPr>
            <a:spLocks noChangeShapeType="1"/>
          </p:cNvSpPr>
          <p:nvPr/>
        </p:nvSpPr>
        <p:spPr bwMode="auto">
          <a:xfrm flipH="1" flipV="1">
            <a:off x="4854576" y="3467101"/>
            <a:ext cx="449263" cy="132397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Helvetica" pitchFamily="-128" charset="0"/>
              </a:rPr>
              <a:t>Shotgun Parts</a:t>
            </a:r>
            <a:br>
              <a:rPr lang="en-US" i="1">
                <a:latin typeface="Helvetica" pitchFamily="-128" charset="0"/>
              </a:rPr>
            </a:br>
            <a:r>
              <a:rPr lang="en-US" i="1">
                <a:latin typeface="Helvetica" pitchFamily="-128" charset="0"/>
              </a:rPr>
              <a:t>Semi-automtic</a:t>
            </a:r>
            <a:endParaRPr lang="en-US">
              <a:latin typeface="Helvetica" pitchFamily="-128" charset="0"/>
            </a:endParaRPr>
          </a:p>
        </p:txBody>
      </p:sp>
      <p:pic>
        <p:nvPicPr>
          <p:cNvPr id="22531" name="Content Placeholder 5" descr="Super-X3-Composite-MID-511053-m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87576" y="2955926"/>
            <a:ext cx="7858125" cy="1357313"/>
          </a:xfrm>
        </p:spPr>
      </p:pic>
      <p:sp>
        <p:nvSpPr>
          <p:cNvPr id="22532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F821A8D-EF54-436F-8380-F9D3A980C88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2533" name="Text Box 12"/>
          <p:cNvSpPr txBox="1">
            <a:spLocks noChangeArrowheads="1"/>
          </p:cNvSpPr>
          <p:nvPr/>
        </p:nvSpPr>
        <p:spPr bwMode="auto">
          <a:xfrm>
            <a:off x="1524000" y="3822700"/>
            <a:ext cx="681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Butt</a:t>
            </a:r>
          </a:p>
        </p:txBody>
      </p:sp>
      <p:sp>
        <p:nvSpPr>
          <p:cNvPr id="22534" name="Text Box 12"/>
          <p:cNvSpPr txBox="1">
            <a:spLocks noChangeArrowheads="1"/>
          </p:cNvSpPr>
          <p:nvPr/>
        </p:nvSpPr>
        <p:spPr bwMode="auto">
          <a:xfrm>
            <a:off x="2170114" y="2611439"/>
            <a:ext cx="9350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Comb</a:t>
            </a:r>
          </a:p>
        </p:txBody>
      </p:sp>
      <p:sp>
        <p:nvSpPr>
          <p:cNvPr id="22535" name="Text Box 15"/>
          <p:cNvSpPr txBox="1">
            <a:spLocks noChangeArrowheads="1"/>
          </p:cNvSpPr>
          <p:nvPr/>
        </p:nvSpPr>
        <p:spPr bwMode="auto">
          <a:xfrm>
            <a:off x="3333751" y="2393950"/>
            <a:ext cx="7604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Grip</a:t>
            </a:r>
          </a:p>
        </p:txBody>
      </p:sp>
      <p:sp>
        <p:nvSpPr>
          <p:cNvPr id="22536" name="Text Box 12"/>
          <p:cNvSpPr txBox="1">
            <a:spLocks noChangeArrowheads="1"/>
          </p:cNvSpPr>
          <p:nvPr/>
        </p:nvSpPr>
        <p:spPr bwMode="auto">
          <a:xfrm>
            <a:off x="4125914" y="2046288"/>
            <a:ext cx="10001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Loading Port </a:t>
            </a:r>
          </a:p>
        </p:txBody>
      </p:sp>
      <p:sp>
        <p:nvSpPr>
          <p:cNvPr id="22537" name="Text Box 12"/>
          <p:cNvSpPr txBox="1">
            <a:spLocks noChangeArrowheads="1"/>
          </p:cNvSpPr>
          <p:nvPr/>
        </p:nvSpPr>
        <p:spPr bwMode="auto">
          <a:xfrm>
            <a:off x="5305425" y="2373314"/>
            <a:ext cx="12588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Chamber</a:t>
            </a:r>
          </a:p>
        </p:txBody>
      </p:sp>
      <p:sp>
        <p:nvSpPr>
          <p:cNvPr id="22538" name="Text Box 12"/>
          <p:cNvSpPr txBox="1">
            <a:spLocks noChangeArrowheads="1"/>
          </p:cNvSpPr>
          <p:nvPr/>
        </p:nvSpPr>
        <p:spPr bwMode="auto">
          <a:xfrm>
            <a:off x="6400800" y="2325689"/>
            <a:ext cx="11445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Barrel</a:t>
            </a:r>
          </a:p>
        </p:txBody>
      </p:sp>
      <p:sp>
        <p:nvSpPr>
          <p:cNvPr id="22539" name="Text Box 12"/>
          <p:cNvSpPr txBox="1">
            <a:spLocks noChangeArrowheads="1"/>
          </p:cNvSpPr>
          <p:nvPr/>
        </p:nvSpPr>
        <p:spPr bwMode="auto">
          <a:xfrm>
            <a:off x="7300913" y="2295525"/>
            <a:ext cx="977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Rib</a:t>
            </a:r>
          </a:p>
        </p:txBody>
      </p:sp>
      <p:sp>
        <p:nvSpPr>
          <p:cNvPr id="22540" name="Text Box 16"/>
          <p:cNvSpPr txBox="1">
            <a:spLocks noChangeArrowheads="1"/>
          </p:cNvSpPr>
          <p:nvPr/>
        </p:nvSpPr>
        <p:spPr bwMode="auto">
          <a:xfrm>
            <a:off x="9569450" y="3452813"/>
            <a:ext cx="1098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Muzzle</a:t>
            </a:r>
          </a:p>
        </p:txBody>
      </p:sp>
      <p:sp>
        <p:nvSpPr>
          <p:cNvPr id="22541" name="Text Box 11"/>
          <p:cNvSpPr txBox="1">
            <a:spLocks noChangeArrowheads="1"/>
          </p:cNvSpPr>
          <p:nvPr/>
        </p:nvSpPr>
        <p:spPr bwMode="auto">
          <a:xfrm>
            <a:off x="8485189" y="1955801"/>
            <a:ext cx="15573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Bead Front Sight</a:t>
            </a:r>
          </a:p>
        </p:txBody>
      </p:sp>
      <p:sp>
        <p:nvSpPr>
          <p:cNvPr id="22542" name="Text Box 12"/>
          <p:cNvSpPr txBox="1">
            <a:spLocks noChangeArrowheads="1"/>
          </p:cNvSpPr>
          <p:nvPr/>
        </p:nvSpPr>
        <p:spPr bwMode="auto">
          <a:xfrm>
            <a:off x="6932613" y="3881438"/>
            <a:ext cx="10795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Forearm</a:t>
            </a:r>
          </a:p>
        </p:txBody>
      </p:sp>
      <p:sp>
        <p:nvSpPr>
          <p:cNvPr id="22543" name="Text Box 12"/>
          <p:cNvSpPr txBox="1">
            <a:spLocks noChangeArrowheads="1"/>
          </p:cNvSpPr>
          <p:nvPr/>
        </p:nvSpPr>
        <p:spPr bwMode="auto">
          <a:xfrm>
            <a:off x="2586039" y="4046539"/>
            <a:ext cx="12525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Safety</a:t>
            </a:r>
          </a:p>
        </p:txBody>
      </p:sp>
      <p:sp>
        <p:nvSpPr>
          <p:cNvPr id="22544" name="Text Box 12"/>
          <p:cNvSpPr txBox="1">
            <a:spLocks noChangeArrowheads="1"/>
          </p:cNvSpPr>
          <p:nvPr/>
        </p:nvSpPr>
        <p:spPr bwMode="auto">
          <a:xfrm>
            <a:off x="3471864" y="4419601"/>
            <a:ext cx="17049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Trigger Guard</a:t>
            </a:r>
          </a:p>
        </p:txBody>
      </p:sp>
      <p:sp>
        <p:nvSpPr>
          <p:cNvPr id="22545" name="Line 29"/>
          <p:cNvSpPr>
            <a:spLocks noChangeShapeType="1"/>
          </p:cNvSpPr>
          <p:nvPr/>
        </p:nvSpPr>
        <p:spPr bwMode="auto">
          <a:xfrm flipV="1">
            <a:off x="2114551" y="3627439"/>
            <a:ext cx="206375" cy="33972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46" name="Line 29"/>
          <p:cNvSpPr>
            <a:spLocks noChangeShapeType="1"/>
          </p:cNvSpPr>
          <p:nvPr/>
        </p:nvSpPr>
        <p:spPr bwMode="auto">
          <a:xfrm flipV="1">
            <a:off x="4210050" y="3676650"/>
            <a:ext cx="393700" cy="509588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47" name="Text Box 12"/>
          <p:cNvSpPr txBox="1">
            <a:spLocks noChangeArrowheads="1"/>
          </p:cNvSpPr>
          <p:nvPr/>
        </p:nvSpPr>
        <p:spPr bwMode="auto">
          <a:xfrm>
            <a:off x="3484564" y="4122738"/>
            <a:ext cx="12985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Trigger</a:t>
            </a:r>
          </a:p>
        </p:txBody>
      </p:sp>
      <p:sp>
        <p:nvSpPr>
          <p:cNvPr id="22548" name="Text Box 12"/>
          <p:cNvSpPr txBox="1">
            <a:spLocks noChangeArrowheads="1"/>
          </p:cNvSpPr>
          <p:nvPr/>
        </p:nvSpPr>
        <p:spPr bwMode="auto">
          <a:xfrm>
            <a:off x="5395914" y="3884613"/>
            <a:ext cx="14938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Magazine Loading Port </a:t>
            </a:r>
          </a:p>
        </p:txBody>
      </p:sp>
      <p:sp>
        <p:nvSpPr>
          <p:cNvPr id="22549" name="Line 29"/>
          <p:cNvSpPr>
            <a:spLocks noChangeShapeType="1"/>
          </p:cNvSpPr>
          <p:nvPr/>
        </p:nvSpPr>
        <p:spPr bwMode="auto">
          <a:xfrm>
            <a:off x="2747964" y="2935288"/>
            <a:ext cx="428625" cy="41275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50" name="Line 29"/>
          <p:cNvSpPr>
            <a:spLocks noChangeShapeType="1"/>
          </p:cNvSpPr>
          <p:nvPr/>
        </p:nvSpPr>
        <p:spPr bwMode="auto">
          <a:xfrm flipV="1">
            <a:off x="4581526" y="3648076"/>
            <a:ext cx="112713" cy="74612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51" name="Line 29"/>
          <p:cNvSpPr>
            <a:spLocks noChangeShapeType="1"/>
          </p:cNvSpPr>
          <p:nvPr/>
        </p:nvSpPr>
        <p:spPr bwMode="auto">
          <a:xfrm flipV="1">
            <a:off x="3429000" y="3568700"/>
            <a:ext cx="985838" cy="558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52" name="Line 29"/>
          <p:cNvSpPr>
            <a:spLocks noChangeShapeType="1"/>
          </p:cNvSpPr>
          <p:nvPr/>
        </p:nvSpPr>
        <p:spPr bwMode="auto">
          <a:xfrm flipH="1" flipV="1">
            <a:off x="5505451" y="3584575"/>
            <a:ext cx="112713" cy="304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53" name="Line 29"/>
          <p:cNvSpPr>
            <a:spLocks noChangeShapeType="1"/>
          </p:cNvSpPr>
          <p:nvPr/>
        </p:nvSpPr>
        <p:spPr bwMode="auto">
          <a:xfrm flipH="1" flipV="1">
            <a:off x="6965950" y="3584576"/>
            <a:ext cx="204788" cy="30162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54" name="Line 29"/>
          <p:cNvSpPr>
            <a:spLocks noChangeShapeType="1"/>
          </p:cNvSpPr>
          <p:nvPr/>
        </p:nvSpPr>
        <p:spPr bwMode="auto">
          <a:xfrm>
            <a:off x="3916364" y="2828926"/>
            <a:ext cx="130175" cy="37147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55" name="Line 29"/>
          <p:cNvSpPr>
            <a:spLocks noChangeShapeType="1"/>
          </p:cNvSpPr>
          <p:nvPr/>
        </p:nvSpPr>
        <p:spPr bwMode="auto">
          <a:xfrm>
            <a:off x="4797426" y="2654301"/>
            <a:ext cx="398463" cy="42862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56" name="Line 29"/>
          <p:cNvSpPr>
            <a:spLocks noChangeShapeType="1"/>
          </p:cNvSpPr>
          <p:nvPr/>
        </p:nvSpPr>
        <p:spPr bwMode="auto">
          <a:xfrm>
            <a:off x="5656263" y="2755900"/>
            <a:ext cx="55562" cy="3556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57" name="Line 29"/>
          <p:cNvSpPr>
            <a:spLocks noChangeShapeType="1"/>
          </p:cNvSpPr>
          <p:nvPr/>
        </p:nvSpPr>
        <p:spPr bwMode="auto">
          <a:xfrm>
            <a:off x="7607300" y="2700339"/>
            <a:ext cx="331788" cy="35242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58" name="Line 29"/>
          <p:cNvSpPr>
            <a:spLocks noChangeShapeType="1"/>
          </p:cNvSpPr>
          <p:nvPr/>
        </p:nvSpPr>
        <p:spPr bwMode="auto">
          <a:xfrm>
            <a:off x="6713539" y="2690813"/>
            <a:ext cx="179387" cy="3175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59" name="Line 29"/>
          <p:cNvSpPr>
            <a:spLocks noChangeShapeType="1"/>
          </p:cNvSpPr>
          <p:nvPr/>
        </p:nvSpPr>
        <p:spPr bwMode="auto">
          <a:xfrm>
            <a:off x="9210676" y="2547939"/>
            <a:ext cx="512763" cy="50482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60" name="Line 29"/>
          <p:cNvSpPr>
            <a:spLocks noChangeShapeType="1"/>
          </p:cNvSpPr>
          <p:nvPr/>
        </p:nvSpPr>
        <p:spPr bwMode="auto">
          <a:xfrm flipH="1" flipV="1">
            <a:off x="9915526" y="3348039"/>
            <a:ext cx="169863" cy="19367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61" name="Text Box 12"/>
          <p:cNvSpPr txBox="1">
            <a:spLocks noChangeArrowheads="1"/>
          </p:cNvSpPr>
          <p:nvPr/>
        </p:nvSpPr>
        <p:spPr bwMode="auto">
          <a:xfrm>
            <a:off x="4826001" y="4737101"/>
            <a:ext cx="17049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Action Release</a:t>
            </a:r>
          </a:p>
        </p:txBody>
      </p:sp>
      <p:sp>
        <p:nvSpPr>
          <p:cNvPr id="22562" name="Line 29"/>
          <p:cNvSpPr>
            <a:spLocks noChangeShapeType="1"/>
          </p:cNvSpPr>
          <p:nvPr/>
        </p:nvSpPr>
        <p:spPr bwMode="auto">
          <a:xfrm flipV="1">
            <a:off x="5235576" y="3554414"/>
            <a:ext cx="142875" cy="1208087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Helvetica" pitchFamily="-128" charset="0"/>
              </a:rPr>
              <a:t>Shotgun Parts</a:t>
            </a:r>
            <a:br>
              <a:rPr lang="en-US">
                <a:latin typeface="Helvetica" pitchFamily="-128" charset="0"/>
              </a:rPr>
            </a:br>
            <a:r>
              <a:rPr lang="en-US">
                <a:latin typeface="Helvetica" pitchFamily="-128" charset="0"/>
              </a:rPr>
              <a:t> </a:t>
            </a:r>
            <a:r>
              <a:rPr lang="en-US" i="1">
                <a:latin typeface="Helvetica" pitchFamily="-128" charset="0"/>
              </a:rPr>
              <a:t>Break Action</a:t>
            </a:r>
          </a:p>
        </p:txBody>
      </p:sp>
      <p:pic>
        <p:nvPicPr>
          <p:cNvPr id="23555" name="Content Placeholder 5" descr="416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33550" y="2946401"/>
            <a:ext cx="8624888" cy="1463675"/>
          </a:xfrm>
        </p:spPr>
      </p:pic>
      <p:sp>
        <p:nvSpPr>
          <p:cNvPr id="23556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F173CA4-E13B-442F-A204-688BDF006AA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3557" name="Text Box 12"/>
          <p:cNvSpPr txBox="1">
            <a:spLocks noChangeArrowheads="1"/>
          </p:cNvSpPr>
          <p:nvPr/>
        </p:nvSpPr>
        <p:spPr bwMode="auto">
          <a:xfrm>
            <a:off x="1524000" y="4338639"/>
            <a:ext cx="6810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Butt</a:t>
            </a:r>
          </a:p>
        </p:txBody>
      </p:sp>
      <p:sp>
        <p:nvSpPr>
          <p:cNvPr id="23558" name="Text Box 12"/>
          <p:cNvSpPr txBox="1">
            <a:spLocks noChangeArrowheads="1"/>
          </p:cNvSpPr>
          <p:nvPr/>
        </p:nvSpPr>
        <p:spPr bwMode="auto">
          <a:xfrm>
            <a:off x="2170114" y="2611439"/>
            <a:ext cx="9350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Comb</a:t>
            </a:r>
          </a:p>
        </p:txBody>
      </p:sp>
      <p:sp>
        <p:nvSpPr>
          <p:cNvPr id="23559" name="Text Box 15"/>
          <p:cNvSpPr txBox="1">
            <a:spLocks noChangeArrowheads="1"/>
          </p:cNvSpPr>
          <p:nvPr/>
        </p:nvSpPr>
        <p:spPr bwMode="auto">
          <a:xfrm>
            <a:off x="3244851" y="2689225"/>
            <a:ext cx="7604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Grip</a:t>
            </a:r>
          </a:p>
        </p:txBody>
      </p:sp>
      <p:sp>
        <p:nvSpPr>
          <p:cNvPr id="23560" name="Text Box 12"/>
          <p:cNvSpPr txBox="1">
            <a:spLocks noChangeArrowheads="1"/>
          </p:cNvSpPr>
          <p:nvPr/>
        </p:nvSpPr>
        <p:spPr bwMode="auto">
          <a:xfrm>
            <a:off x="4449764" y="1692276"/>
            <a:ext cx="10001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Action Release</a:t>
            </a:r>
          </a:p>
        </p:txBody>
      </p:sp>
      <p:sp>
        <p:nvSpPr>
          <p:cNvPr id="23561" name="Text Box 12"/>
          <p:cNvSpPr txBox="1">
            <a:spLocks noChangeArrowheads="1"/>
          </p:cNvSpPr>
          <p:nvPr/>
        </p:nvSpPr>
        <p:spPr bwMode="auto">
          <a:xfrm>
            <a:off x="5099050" y="2373314"/>
            <a:ext cx="12588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Chambers</a:t>
            </a:r>
          </a:p>
        </p:txBody>
      </p:sp>
      <p:sp>
        <p:nvSpPr>
          <p:cNvPr id="23562" name="Text Box 12"/>
          <p:cNvSpPr txBox="1">
            <a:spLocks noChangeArrowheads="1"/>
          </p:cNvSpPr>
          <p:nvPr/>
        </p:nvSpPr>
        <p:spPr bwMode="auto">
          <a:xfrm>
            <a:off x="6400800" y="2065338"/>
            <a:ext cx="11445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Upper Barrel</a:t>
            </a:r>
          </a:p>
        </p:txBody>
      </p:sp>
      <p:sp>
        <p:nvSpPr>
          <p:cNvPr id="23563" name="Text Box 12"/>
          <p:cNvSpPr txBox="1">
            <a:spLocks noChangeArrowheads="1"/>
          </p:cNvSpPr>
          <p:nvPr/>
        </p:nvSpPr>
        <p:spPr bwMode="auto">
          <a:xfrm>
            <a:off x="7481889" y="3775075"/>
            <a:ext cx="11445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Lower Barrel</a:t>
            </a: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7654925" y="2487614"/>
            <a:ext cx="977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Rib</a:t>
            </a:r>
          </a:p>
        </p:txBody>
      </p:sp>
      <p:sp>
        <p:nvSpPr>
          <p:cNvPr id="23565" name="Text Box 11"/>
          <p:cNvSpPr txBox="1">
            <a:spLocks noChangeArrowheads="1"/>
          </p:cNvSpPr>
          <p:nvPr/>
        </p:nvSpPr>
        <p:spPr bwMode="auto">
          <a:xfrm>
            <a:off x="8824914" y="2206626"/>
            <a:ext cx="1400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Bead Front Sight</a:t>
            </a:r>
          </a:p>
        </p:txBody>
      </p:sp>
      <p:sp>
        <p:nvSpPr>
          <p:cNvPr id="23566" name="Text Box 16"/>
          <p:cNvSpPr txBox="1">
            <a:spLocks noChangeArrowheads="1"/>
          </p:cNvSpPr>
          <p:nvPr/>
        </p:nvSpPr>
        <p:spPr bwMode="auto">
          <a:xfrm>
            <a:off x="9569450" y="3452813"/>
            <a:ext cx="1098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Muzzles</a:t>
            </a:r>
          </a:p>
        </p:txBody>
      </p:sp>
      <p:sp>
        <p:nvSpPr>
          <p:cNvPr id="23567" name="Text Box 12"/>
          <p:cNvSpPr txBox="1">
            <a:spLocks noChangeArrowheads="1"/>
          </p:cNvSpPr>
          <p:nvPr/>
        </p:nvSpPr>
        <p:spPr bwMode="auto">
          <a:xfrm>
            <a:off x="5870575" y="3836988"/>
            <a:ext cx="10795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Forearm</a:t>
            </a:r>
          </a:p>
        </p:txBody>
      </p:sp>
      <p:sp>
        <p:nvSpPr>
          <p:cNvPr id="23568" name="Text Box 12"/>
          <p:cNvSpPr txBox="1">
            <a:spLocks noChangeArrowheads="1"/>
          </p:cNvSpPr>
          <p:nvPr/>
        </p:nvSpPr>
        <p:spPr bwMode="auto">
          <a:xfrm>
            <a:off x="4375151" y="4291013"/>
            <a:ext cx="17049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Trigger Guard</a:t>
            </a:r>
          </a:p>
        </p:txBody>
      </p:sp>
      <p:sp>
        <p:nvSpPr>
          <p:cNvPr id="23569" name="Text Box 12"/>
          <p:cNvSpPr txBox="1">
            <a:spLocks noChangeArrowheads="1"/>
          </p:cNvSpPr>
          <p:nvPr/>
        </p:nvSpPr>
        <p:spPr bwMode="auto">
          <a:xfrm>
            <a:off x="3484564" y="4122738"/>
            <a:ext cx="12985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Trigger</a:t>
            </a:r>
          </a:p>
        </p:txBody>
      </p:sp>
      <p:sp>
        <p:nvSpPr>
          <p:cNvPr id="23570" name="Text Box 12"/>
          <p:cNvSpPr txBox="1">
            <a:spLocks noChangeArrowheads="1"/>
          </p:cNvSpPr>
          <p:nvPr/>
        </p:nvSpPr>
        <p:spPr bwMode="auto">
          <a:xfrm>
            <a:off x="3986214" y="2408239"/>
            <a:ext cx="9302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Safety</a:t>
            </a:r>
          </a:p>
        </p:txBody>
      </p:sp>
      <p:sp>
        <p:nvSpPr>
          <p:cNvPr id="23571" name="Line 29"/>
          <p:cNvSpPr>
            <a:spLocks noChangeShapeType="1"/>
          </p:cNvSpPr>
          <p:nvPr/>
        </p:nvSpPr>
        <p:spPr bwMode="auto">
          <a:xfrm flipV="1">
            <a:off x="1847851" y="3981451"/>
            <a:ext cx="206375" cy="309563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72" name="Line 29"/>
          <p:cNvSpPr>
            <a:spLocks noChangeShapeType="1"/>
          </p:cNvSpPr>
          <p:nvPr/>
        </p:nvSpPr>
        <p:spPr bwMode="auto">
          <a:xfrm>
            <a:off x="2605089" y="2851151"/>
            <a:ext cx="363537" cy="46672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73" name="Line 29"/>
          <p:cNvSpPr>
            <a:spLocks noChangeShapeType="1"/>
          </p:cNvSpPr>
          <p:nvPr/>
        </p:nvSpPr>
        <p:spPr bwMode="auto">
          <a:xfrm>
            <a:off x="4297364" y="2728914"/>
            <a:ext cx="14287" cy="515937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74" name="Line 29"/>
          <p:cNvSpPr>
            <a:spLocks noChangeShapeType="1"/>
          </p:cNvSpPr>
          <p:nvPr/>
        </p:nvSpPr>
        <p:spPr bwMode="auto">
          <a:xfrm>
            <a:off x="3810001" y="3052763"/>
            <a:ext cx="220663" cy="220662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75" name="Line 29"/>
          <p:cNvSpPr>
            <a:spLocks noChangeShapeType="1"/>
          </p:cNvSpPr>
          <p:nvPr/>
        </p:nvSpPr>
        <p:spPr bwMode="auto">
          <a:xfrm flipH="1">
            <a:off x="4697413" y="2387601"/>
            <a:ext cx="157162" cy="66357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76" name="Line 29"/>
          <p:cNvSpPr>
            <a:spLocks noChangeShapeType="1"/>
          </p:cNvSpPr>
          <p:nvPr/>
        </p:nvSpPr>
        <p:spPr bwMode="auto">
          <a:xfrm flipH="1">
            <a:off x="5176838" y="2713039"/>
            <a:ext cx="241300" cy="36512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77" name="Line 29"/>
          <p:cNvSpPr>
            <a:spLocks noChangeShapeType="1"/>
          </p:cNvSpPr>
          <p:nvPr/>
        </p:nvSpPr>
        <p:spPr bwMode="auto">
          <a:xfrm>
            <a:off x="6670675" y="2698751"/>
            <a:ext cx="236538" cy="33972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78" name="Line 29"/>
          <p:cNvSpPr>
            <a:spLocks noChangeShapeType="1"/>
          </p:cNvSpPr>
          <p:nvPr/>
        </p:nvSpPr>
        <p:spPr bwMode="auto">
          <a:xfrm>
            <a:off x="7974014" y="2762250"/>
            <a:ext cx="84137" cy="261938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79" name="Line 29"/>
          <p:cNvSpPr>
            <a:spLocks noChangeShapeType="1"/>
          </p:cNvSpPr>
          <p:nvPr/>
        </p:nvSpPr>
        <p:spPr bwMode="auto">
          <a:xfrm>
            <a:off x="9247189" y="2590800"/>
            <a:ext cx="34925" cy="433388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80" name="Line 29"/>
          <p:cNvSpPr>
            <a:spLocks noChangeShapeType="1"/>
          </p:cNvSpPr>
          <p:nvPr/>
        </p:nvSpPr>
        <p:spPr bwMode="auto">
          <a:xfrm flipV="1">
            <a:off x="3913189" y="3716339"/>
            <a:ext cx="560387" cy="38417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81" name="Line 29"/>
          <p:cNvSpPr>
            <a:spLocks noChangeShapeType="1"/>
          </p:cNvSpPr>
          <p:nvPr/>
        </p:nvSpPr>
        <p:spPr bwMode="auto">
          <a:xfrm flipH="1" flipV="1">
            <a:off x="4743451" y="3751264"/>
            <a:ext cx="98425" cy="496887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82" name="Line 29"/>
          <p:cNvSpPr>
            <a:spLocks noChangeShapeType="1"/>
          </p:cNvSpPr>
          <p:nvPr/>
        </p:nvSpPr>
        <p:spPr bwMode="auto">
          <a:xfrm flipH="1" flipV="1">
            <a:off x="9458326" y="3348038"/>
            <a:ext cx="187325" cy="304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83" name="Line 29"/>
          <p:cNvSpPr>
            <a:spLocks noChangeShapeType="1"/>
          </p:cNvSpPr>
          <p:nvPr/>
        </p:nvSpPr>
        <p:spPr bwMode="auto">
          <a:xfrm flipH="1" flipV="1">
            <a:off x="6597651" y="3554414"/>
            <a:ext cx="28575" cy="38417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84" name="Line 29"/>
          <p:cNvSpPr>
            <a:spLocks noChangeShapeType="1"/>
          </p:cNvSpPr>
          <p:nvPr/>
        </p:nvSpPr>
        <p:spPr bwMode="auto">
          <a:xfrm flipH="1" flipV="1">
            <a:off x="7856539" y="3486150"/>
            <a:ext cx="28575" cy="382588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39900" y="238125"/>
            <a:ext cx="9613900" cy="1325563"/>
          </a:xfrm>
        </p:spPr>
        <p:txBody>
          <a:bodyPr/>
          <a:lstStyle/>
          <a:p>
            <a:r>
              <a:rPr lang="en-US"/>
              <a:t>Demonstrate Shotgun Operation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>
          <a:xfrm>
            <a:off x="772899" y="1825625"/>
            <a:ext cx="10580901" cy="4351338"/>
          </a:xfrm>
        </p:spPr>
        <p:txBody>
          <a:bodyPr/>
          <a:lstStyle/>
          <a:p>
            <a:r>
              <a:rPr lang="en-US" dirty="0"/>
              <a:t>Instructor demonstration only</a:t>
            </a:r>
          </a:p>
          <a:p>
            <a:pPr lvl="1"/>
            <a:r>
              <a:rPr lang="en-US" dirty="0"/>
              <a:t>Loading with Dummy Ammo </a:t>
            </a:r>
          </a:p>
          <a:p>
            <a:pPr lvl="1"/>
            <a:r>
              <a:rPr lang="en-US" dirty="0"/>
              <a:t>Cocking</a:t>
            </a:r>
          </a:p>
          <a:p>
            <a:pPr lvl="1"/>
            <a:r>
              <a:rPr lang="en-US" dirty="0"/>
              <a:t>Firing “Dry-fire only” with Dummy Ammo</a:t>
            </a:r>
          </a:p>
          <a:p>
            <a:pPr lvl="1"/>
            <a:r>
              <a:rPr lang="en-US" dirty="0"/>
              <a:t>Unloading</a:t>
            </a:r>
          </a:p>
          <a:p>
            <a:endParaRPr lang="en-US" dirty="0"/>
          </a:p>
          <a:p>
            <a:r>
              <a:rPr lang="en-US" dirty="0"/>
              <a:t>During Live-fire on the range, your instructor </a:t>
            </a:r>
            <a:br>
              <a:rPr lang="en-US" dirty="0"/>
            </a:br>
            <a:r>
              <a:rPr lang="en-US" dirty="0"/>
              <a:t>will load and unload the Shotgun for you.</a:t>
            </a:r>
          </a:p>
        </p:txBody>
      </p:sp>
      <p:sp>
        <p:nvSpPr>
          <p:cNvPr id="24580" name="Slide Number Placeholder 5"/>
          <p:cNvSpPr txBox="1">
            <a:spLocks noGrp="1"/>
          </p:cNvSpPr>
          <p:nvPr/>
        </p:nvSpPr>
        <p:spPr bwMode="auto">
          <a:xfrm>
            <a:off x="807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C1B35F8-F8AA-48D3-A5B1-B514A1DBC07F}" type="slidenum">
              <a:rPr lang="en-US" sz="1000">
                <a:latin typeface="Verdana" pitchFamily="34" charset="0"/>
              </a:rPr>
              <a:pPr algn="r"/>
              <a:t>7</a:t>
            </a:fld>
            <a:endParaRPr lang="en-US" sz="1000">
              <a:latin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E25A62-BC4B-485E-B382-4C9FD497A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>
                <a:solidFill>
                  <a:srgbClr val="005AA3"/>
                </a:solidFill>
              </a:rPr>
              <a:t>Shooting Fundamentals</a:t>
            </a:r>
            <a:br>
              <a:rPr lang="en-US" sz="5400" dirty="0">
                <a:solidFill>
                  <a:srgbClr val="005AA3"/>
                </a:solidFill>
              </a:rPr>
            </a:br>
            <a:r>
              <a:rPr lang="en-US" sz="3200" dirty="0">
                <a:solidFill>
                  <a:srgbClr val="005AA3"/>
                </a:solidFill>
              </a:rPr>
              <a:t>Determining the Dominant Eye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2B4FBB-FF74-10F1-7242-FE397216B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622" y="3896831"/>
            <a:ext cx="10456178" cy="2280132"/>
          </a:xfrm>
        </p:spPr>
        <p:txBody>
          <a:bodyPr/>
          <a:lstStyle/>
          <a:p>
            <a:pPr marL="339725" indent="-339725">
              <a:spcAft>
                <a:spcPct val="50000"/>
              </a:spcAft>
              <a:buClr>
                <a:srgbClr val="000099"/>
              </a:buClr>
              <a:buFont typeface="Wingdings" pitchFamily="2" charset="2"/>
              <a:buChar char="Ø"/>
            </a:pPr>
            <a:r>
              <a:rPr lang="en-US" sz="2400" dirty="0">
                <a:solidFill>
                  <a:srgbClr val="005AA3"/>
                </a:solidFill>
              </a:rPr>
              <a:t>Extend arms forward and form opening between the hands</a:t>
            </a:r>
          </a:p>
          <a:p>
            <a:pPr marL="339725" indent="-339725">
              <a:spcAft>
                <a:spcPct val="50000"/>
              </a:spcAft>
              <a:buClr>
                <a:srgbClr val="000099"/>
              </a:buClr>
              <a:buFont typeface="Wingdings" pitchFamily="2" charset="2"/>
              <a:buChar char="Ø"/>
            </a:pPr>
            <a:r>
              <a:rPr lang="en-US" sz="2400" dirty="0">
                <a:solidFill>
                  <a:srgbClr val="005AA3"/>
                </a:solidFill>
              </a:rPr>
              <a:t>With both eyes open, look at a distant object through opening</a:t>
            </a:r>
          </a:p>
          <a:p>
            <a:pPr marL="339725" indent="-339725">
              <a:spcAft>
                <a:spcPct val="50000"/>
              </a:spcAft>
              <a:buClr>
                <a:srgbClr val="000099"/>
              </a:buClr>
              <a:buFont typeface="Wingdings" pitchFamily="2" charset="2"/>
              <a:buChar char="Ø"/>
            </a:pPr>
            <a:r>
              <a:rPr lang="en-US" sz="2400" dirty="0">
                <a:solidFill>
                  <a:srgbClr val="005AA3"/>
                </a:solidFill>
              </a:rPr>
              <a:t>Bring hands to face while looking at object – Opening will be aligned with the dominant eye</a:t>
            </a:r>
          </a:p>
          <a:p>
            <a:endParaRPr lang="en-US" sz="2400" dirty="0"/>
          </a:p>
        </p:txBody>
      </p:sp>
      <p:sp>
        <p:nvSpPr>
          <p:cNvPr id="24578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204489F-942A-4537-8DE6-331127BDC6A0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24581" name="Picture 7" descr="misc 27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4375" y="1559081"/>
            <a:ext cx="3506788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8" descr="misc 27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38850" y="1564638"/>
            <a:ext cx="3487738" cy="232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171059" y="304800"/>
            <a:ext cx="10224141" cy="1139825"/>
          </a:xfrm>
        </p:spPr>
        <p:txBody>
          <a:bodyPr/>
          <a:lstStyle/>
          <a:p>
            <a:r>
              <a:rPr lang="en-US"/>
              <a:t>Shotgun Shooting Fundamentals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599" y="1600200"/>
            <a:ext cx="9527177" cy="453072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1. Position</a:t>
            </a:r>
          </a:p>
          <a:p>
            <a:pPr marL="0" indent="0">
              <a:buNone/>
            </a:pPr>
            <a:r>
              <a:rPr lang="en-US" dirty="0"/>
              <a:t>	2. Mount</a:t>
            </a:r>
          </a:p>
          <a:p>
            <a:pPr marL="0" indent="0">
              <a:buNone/>
            </a:pPr>
            <a:r>
              <a:rPr lang="en-US" dirty="0"/>
              <a:t>		3. Vision</a:t>
            </a:r>
          </a:p>
          <a:p>
            <a:pPr marL="0" indent="0">
              <a:buNone/>
            </a:pPr>
            <a:r>
              <a:rPr lang="en-US" dirty="0"/>
              <a:t>			4. Movement</a:t>
            </a:r>
          </a:p>
          <a:p>
            <a:pPr marL="0" indent="0">
              <a:buNone/>
            </a:pPr>
            <a:r>
              <a:rPr lang="en-US" dirty="0"/>
              <a:t>				5. Focus on the Target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Scouts will be shooting straight away targets</a:t>
            </a:r>
          </a:p>
        </p:txBody>
      </p:sp>
      <p:sp>
        <p:nvSpPr>
          <p:cNvPr id="26628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11582400" y="6508751"/>
            <a:ext cx="55033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96C27E1F-6480-4FC4-B353-A8F4A50CFBE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6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6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6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 bldLvl="5"/>
    </p:bldLst>
  </p:timing>
</p:sld>
</file>

<file path=ppt/theme/theme1.xml><?xml version="1.0" encoding="utf-8"?>
<a:theme xmlns:a="http://schemas.openxmlformats.org/drawingml/2006/main" name="Scouting America 2026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couting America 2026" id="{DB817DF3-34CB-1B47-AABB-74E2D1AC003D}" vid="{57E6DCD1-9BE3-2847-909E-DD79B9011D82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5192</TotalTime>
  <Words>929</Words>
  <Application>Microsoft Macintosh PowerPoint</Application>
  <PresentationFormat>Widescreen</PresentationFormat>
  <Paragraphs>180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Aptos</vt:lpstr>
      <vt:lpstr>Arial</vt:lpstr>
      <vt:lpstr>Arial Black</vt:lpstr>
      <vt:lpstr>Helvetica</vt:lpstr>
      <vt:lpstr>Times New Roman</vt:lpstr>
      <vt:lpstr>Verdana</vt:lpstr>
      <vt:lpstr>Wingdings</vt:lpstr>
      <vt:lpstr>Scouting America 2026</vt:lpstr>
      <vt:lpstr>Scouting America Shotgun Range Safety Briefing</vt:lpstr>
      <vt:lpstr>Orientation Goal</vt:lpstr>
      <vt:lpstr>NRA Gun Safety Rules</vt:lpstr>
      <vt:lpstr>Shotgun Parts Pump</vt:lpstr>
      <vt:lpstr>Shotgun Parts Semi-automtic</vt:lpstr>
      <vt:lpstr>Shotgun Parts  Break Action</vt:lpstr>
      <vt:lpstr>Demonstrate Shotgun Operation</vt:lpstr>
      <vt:lpstr>Shooting Fundamentals Determining the Dominant Eye</vt:lpstr>
      <vt:lpstr>Shotgun Shooting Fundamentals</vt:lpstr>
      <vt:lpstr>Shotgun Shooting Fundamentals Position </vt:lpstr>
      <vt:lpstr>Shotgun Shooting Fundamentals Mount</vt:lpstr>
      <vt:lpstr>Shotgun Shooting Fundamentals Vision</vt:lpstr>
      <vt:lpstr>Shotgun Shooting Fundamentals   Movement</vt:lpstr>
      <vt:lpstr>Most Important Fundamentals!</vt:lpstr>
      <vt:lpstr>Range Safety Briefing</vt:lpstr>
      <vt:lpstr>Range Safety Briefing</vt:lpstr>
      <vt:lpstr>Range Safety Briefing</vt:lpstr>
      <vt:lpstr>At The Shooting Station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Pistol Marksmanship</dc:title>
  <dc:creator>Warren Wagner</dc:creator>
  <cp:lastModifiedBy>P. Troy White</cp:lastModifiedBy>
  <cp:revision>214</cp:revision>
  <dcterms:created xsi:type="dcterms:W3CDTF">1999-05-25T02:04:36Z</dcterms:created>
  <dcterms:modified xsi:type="dcterms:W3CDTF">2026-05-05T03:06:18Z</dcterms:modified>
</cp:coreProperties>
</file>