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2" r:id="rId2"/>
    <p:sldId id="263" r:id="rId3"/>
    <p:sldId id="264" r:id="rId4"/>
    <p:sldId id="265" r:id="rId5"/>
    <p:sldId id="266" r:id="rId6"/>
    <p:sldId id="267" r:id="rId7"/>
    <p:sldId id="271" r:id="rId8"/>
    <p:sldId id="273" r:id="rId9"/>
    <p:sldId id="272" r:id="rId10"/>
    <p:sldId id="276" r:id="rId11"/>
    <p:sldId id="275" r:id="rId12"/>
    <p:sldId id="274" r:id="rId13"/>
    <p:sldId id="27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673A7-DE15-4A0B-A445-F91AB9D6C7BB}" v="4" dt="2024-06-11T15:08:23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0" autoAdjust="0"/>
    <p:restoredTop sz="96283" autoAdjust="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7229F-A3D2-40DD-993F-F1808DEDFA3D}" type="datetimeFigureOut">
              <a:rPr lang="en-US" smtClean="0"/>
              <a:t>12/5/2024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ACF8B1-3499-477A-93A9-27336CFA54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5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6BB2FC-7210-49F5-993A-00B15C358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DDDBB-D62A-4015-A79E-4B409CE18F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 descr="A pixelated eagle and fleur-de-lis&#10;&#10;Description automatically generated">
            <a:extLst>
              <a:ext uri="{FF2B5EF4-FFF2-40B4-BE49-F238E27FC236}">
                <a16:creationId xmlns:a16="http://schemas.microsoft.com/office/drawing/2014/main" id="{B26008A2-CCAD-71E9-A58C-0CCCEECC53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378" y="6243156"/>
            <a:ext cx="2921149" cy="451635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2DDBC13-6109-EFC9-39E0-D8EF14C51331}"/>
              </a:ext>
            </a:extLst>
          </p:cNvPr>
          <p:cNvSpPr/>
          <p:nvPr userDrawn="1"/>
        </p:nvSpPr>
        <p:spPr>
          <a:xfrm>
            <a:off x="0" y="6343711"/>
            <a:ext cx="9073661" cy="315912"/>
          </a:xfrm>
          <a:prstGeom prst="rect">
            <a:avLst/>
          </a:prstGeom>
          <a:solidFill>
            <a:srgbClr val="0756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64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9D2550-CAEC-427C-9931-29B0BCF64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A68F2-4BD4-466B-B002-5596145E4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043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ova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D029E-24FD-FE04-2EFE-D46788D64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26167"/>
            <a:ext cx="10515600" cy="2334127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Basic Principles of Fund-Raising: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E87468-81FA-5EB6-774D-2818D21001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97706"/>
            <a:ext cx="10515600" cy="12111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Cultivation</a:t>
            </a:r>
          </a:p>
        </p:txBody>
      </p:sp>
    </p:spTree>
    <p:extLst>
      <p:ext uri="{BB962C8B-B14F-4D97-AF65-F5344CB8AC3E}">
        <p14:creationId xmlns:p14="http://schemas.microsoft.com/office/powerpoint/2010/main" val="2506496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48D39-A956-2423-7962-A325299E2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D29D7-478B-F889-3E1F-6A5AD3049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Special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34114-4B4A-B6B1-9168-3D15A06DE6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make a ton of money,</a:t>
            </a:r>
          </a:p>
          <a:p>
            <a:pPr marL="0" indent="0" algn="ctr">
              <a:buNone/>
            </a:pP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Or, at least, they better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Raise Community Awareness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Get Volunteers Involved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Cultivate New Donors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Steward Existing Donors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a Small Get-Together</a:t>
            </a:r>
          </a:p>
          <a:p>
            <a:pPr marL="0" indent="0" algn="ctr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 Part of the “Process” and the “Plan”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4732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9D6CFD-2075-7CA2-0353-2DA21B45F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FE806-D300-F74E-054C-0E7AA7B5C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Board Member/District Leadership Team Activities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4F3199-FE8A-2F95-9057-159A1402C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1199"/>
            <a:ext cx="10515600" cy="360145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can you do?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Cultivate 10 new friends each year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Send a letter to Suspects/Prospects in your community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 donors to thank them for their gifts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Drop a personal note to lapsed donors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Prospects for Cultivation Events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Donate to the Best of your Ability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- Recruit Future Board/District Leadership Team Members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Speak frequently about your Council, its Programs, Purpose and Strategic Plan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Identify Potential Corporate/Foundation Donors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455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5B622-7819-E3A7-C962-3EC90E68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88C0B-54BC-C4BB-610F-DFE8C3C9D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Things to Remember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1AFCF-8B54-15AF-2432-2C925279F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#1 reason people do not give to your council: they were not asked.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Involvement invites investment – these are not gifts: they are </a:t>
            </a:r>
            <a:r>
              <a:rPr 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investments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board must be a role model of giving behavior for other prospect and donors to follow.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organization owns a donor.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donor gives away his or her last $500 ($5,000/$5 million)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seldom get more than you ask for.</a:t>
            </a:r>
          </a:p>
          <a:p>
            <a:pPr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Fundraising is about building and maintaining relationships.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(It’s a Marathon, Not a Sprint)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much easier to get more money from existing donors than a dollar from a non-donor.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082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F1C79-B942-768B-4712-58AE4F107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87B6A-0B7D-3A09-6339-753AE1DFB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2E52E-B537-1F72-8CF7-8EFB504101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0568" y="2654968"/>
            <a:ext cx="8325853" cy="2638928"/>
          </a:xfrm>
        </p:spPr>
        <p:txBody>
          <a:bodyPr/>
          <a:lstStyle/>
          <a:p>
            <a:pPr marL="0" indent="0" algn="ctr">
              <a:buNone/>
            </a:pPr>
            <a:r>
              <a:rPr lang="en-US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gain the answers you want, be prepared to ask the right questions.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394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6FD7B5-602A-443B-E497-1FE5F2283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79314-787C-8866-A402-D2699647A5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Who Contribute Dollars?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DED26-62D3-9661-39C5-2D9EBB53D8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1305" y="2342147"/>
            <a:ext cx="7595938" cy="3834816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Distribution 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68% - Individuals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18% - Foundations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7% - Bequests</a:t>
            </a:r>
          </a:p>
          <a:p>
            <a:pPr lvl="1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7% - Corporations</a:t>
            </a:r>
          </a:p>
          <a:p>
            <a:pPr marL="4572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Though, don’t individuals make the decision for 100% of all gifts?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92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E26396-9DBF-C6BC-01D6-670790316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059A5-143B-5F84-1D66-2EA293C85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Development Process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80859C-1C4C-710C-0327-706EEC6843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067" t="35322" r="25073" b="28304"/>
          <a:stretch/>
        </p:blipFill>
        <p:spPr>
          <a:xfrm>
            <a:off x="2391344" y="1690688"/>
            <a:ext cx="7409311" cy="434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101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8C7B7D-908F-168F-2E19-7C9858F9A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E3FB3-24BA-D9B5-5EB0-173402B0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Ladder of Effectiveness:</a:t>
            </a:r>
            <a:b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Cultivation/Solicitations/Stewardship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89BFF-7FFC-28B7-6E9B-81F63BACB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9558" y="1825625"/>
            <a:ext cx="678581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Personal: face to face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Team of Two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Person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Small Group Events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Letter (on personal stationary)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Telephone follow up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telephone follow up</a:t>
            </a:r>
          </a:p>
          <a:p>
            <a:pPr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Telephone Call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letter follow up</a:t>
            </a:r>
          </a:p>
          <a:p>
            <a:pPr marL="1257300" lvl="2" indent="-342900">
              <a:buFont typeface="+mj-lt"/>
              <a:buAutoNum type="alphaLcParenR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Without letter follow up</a:t>
            </a:r>
          </a:p>
          <a:p>
            <a:pPr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Raising Benefit (special event)</a:t>
            </a:r>
          </a:p>
          <a:p>
            <a:pPr>
              <a:buFont typeface="+mj-lt"/>
              <a:buAutoNum type="arabicPeriod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 Media/Marketing/Media in general/Direct Mail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1558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501B0-1393-8E41-A0FF-799333B7F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8C3A7-81CF-C376-463A-52DE8EAB3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Fundraising: Critical First Step</a:t>
            </a:r>
            <a:b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Interest/Ability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1D771A-05DA-00F7-F24F-EF7A95B012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681" t="37310" r="24057" b="13099"/>
          <a:stretch/>
        </p:blipFill>
        <p:spPr>
          <a:xfrm>
            <a:off x="2683042" y="1853723"/>
            <a:ext cx="6825915" cy="398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69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9C9689-4811-BDB4-8318-22B9A8DA5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6CC9D-070F-30E6-0DA4-5A087BA30E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Fund-Raising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CA2C4-E9A5-CB57-B735-E495F532F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1220" y="2149641"/>
            <a:ext cx="8602579" cy="4027321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Pledge Card/Commitment Form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Make the Ask  - Be Quiet!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FEAR – What is the worst that can happen?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does giving make a donor feel?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710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FBDF3-F962-3754-BCA6-A652C135C6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46A26-2837-207D-8B66-3E5D9C69A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Five Reasons to Give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8048C-CF38-E6BA-625D-C09DCDFB8E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6504" y="1825625"/>
            <a:ext cx="9637295" cy="4351338"/>
          </a:xfrm>
        </p:spPr>
        <p:txBody>
          <a:bodyPr>
            <a:normAutofit lnSpcReduction="10000"/>
          </a:bodyPr>
          <a:lstStyle/>
          <a:p>
            <a:pPr marL="800100" lvl="2" indent="0">
              <a:spcBef>
                <a:spcPts val="0"/>
              </a:spcBef>
              <a:buNone/>
            </a:pP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 some unique characteristics of Scouting. 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are we worthy of support?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are our key selling points? 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value do we bring to the community? 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are we unique? </a:t>
            </a:r>
          </a:p>
          <a:p>
            <a:pPr marL="800100" lvl="2" indent="0">
              <a:spcBef>
                <a:spcPts val="0"/>
              </a:spcBef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Why should a donor invest in our work?</a:t>
            </a:r>
          </a:p>
          <a:p>
            <a:pPr marL="800100" lvl="2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#1 ____________________</a:t>
            </a:r>
          </a:p>
          <a:p>
            <a:pPr marL="800100" lvl="2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#2 ____________________</a:t>
            </a:r>
          </a:p>
          <a:p>
            <a:pPr marL="800100" lvl="2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#3 ____________________</a:t>
            </a:r>
          </a:p>
          <a:p>
            <a:pPr marL="800100" lvl="2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#4 ____________________</a:t>
            </a:r>
          </a:p>
          <a:p>
            <a:pPr marL="800100" lvl="2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#5 ____________________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720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33D82-C652-282B-CA18-D0E52E585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7D59C-89C3-781F-4DA6-22F80B084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Donor Relationships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C6D7B-22F4-41F6-3670-EA209218C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642" y="1825625"/>
            <a:ext cx="9833811" cy="4351338"/>
          </a:xfrm>
        </p:spPr>
        <p:txBody>
          <a:bodyPr>
            <a:normAutofit fontScale="92500"/>
          </a:bodyPr>
          <a:lstStyle/>
          <a:p>
            <a:pPr marL="1371600" lvl="3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of 5 First Time Donors </a:t>
            </a:r>
            <a:r>
              <a:rPr lang="en-US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not renew</a:t>
            </a:r>
          </a:p>
          <a:p>
            <a:pPr marL="1371600" lvl="3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30% of gifts are lost every year</a:t>
            </a:r>
          </a:p>
          <a:p>
            <a:pPr marL="1371600" lvl="3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spend more time finding new donors than building relationships with existing donors – who are already our friends</a:t>
            </a:r>
          </a:p>
          <a:p>
            <a:pPr marL="1314450" lvl="3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Donors Want?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Make A Difference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Appreciation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Feel like they are in the know, be included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to leadership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Confirmation the gift is working as intended</a:t>
            </a:r>
          </a:p>
          <a:p>
            <a:pPr marL="1828800" lvl="4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all about </a:t>
            </a:r>
            <a:r>
              <a:rPr lang="en-US" sz="2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5184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F4EBD-CD12-9153-C960-1691AED12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1B71F-7171-FBAA-EFA4-FF7F11909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53A6E-B8E9-71EE-AB7E-AD457C3C9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85891"/>
          </a:xfrm>
        </p:spPr>
        <p:txBody>
          <a:bodyPr>
            <a:normAutofit/>
          </a:bodyPr>
          <a:lstStyle/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Letter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1) “We stipulate that no goods or services were provided to you in 	return for the contribution.” 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	2) A second chance to tell your story.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Recognition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Report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(continue connection)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Next Gift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(At least 7 meaningful contacts for each solicitation)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Time to Relationship Equation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43502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d9008a0-7846-4989-a4c5-77cfad3f7e4e}" enabled="0" method="" siteId="{fd9008a0-7846-4989-a4c5-77cfad3f7e4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612</Words>
  <Application>Microsoft Office PowerPoint</Application>
  <PresentationFormat>Widescreen</PresentationFormat>
  <Paragraphs>93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Aptos</vt:lpstr>
      <vt:lpstr>Arial</vt:lpstr>
      <vt:lpstr>Arial Black</vt:lpstr>
      <vt:lpstr>Arial Nova</vt:lpstr>
      <vt:lpstr>Times New Roman</vt:lpstr>
      <vt:lpstr>Wingdings</vt:lpstr>
      <vt:lpstr>1_Office Theme</vt:lpstr>
      <vt:lpstr>Basic Principles of Fund-Raising:</vt:lpstr>
      <vt:lpstr>Who Contribute Dollars?</vt:lpstr>
      <vt:lpstr>The Development Process</vt:lpstr>
      <vt:lpstr>Ladder of Effectiveness: Cultivation/Solicitations/Stewardship</vt:lpstr>
      <vt:lpstr>Fundraising: Critical First Step Interest/Ability</vt:lpstr>
      <vt:lpstr>Fund-Raising</vt:lpstr>
      <vt:lpstr>Five Reasons to Give</vt:lpstr>
      <vt:lpstr>Donor Relationships</vt:lpstr>
      <vt:lpstr>The Thank You</vt:lpstr>
      <vt:lpstr>Special Events</vt:lpstr>
      <vt:lpstr>Board Member/District Leadership Team Activities</vt:lpstr>
      <vt:lpstr>Things to Remember</vt:lpstr>
      <vt:lpstr>Good Practices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Combined Troop Pilot</dc:title>
  <dc:creator>Garfield Murden</dc:creator>
  <cp:lastModifiedBy>Mayo Jr, James M</cp:lastModifiedBy>
  <cp:revision>20</cp:revision>
  <dcterms:created xsi:type="dcterms:W3CDTF">2024-06-03T18:45:11Z</dcterms:created>
  <dcterms:modified xsi:type="dcterms:W3CDTF">2024-12-05T22:31:08Z</dcterms:modified>
</cp:coreProperties>
</file>