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62" r:id="rId2"/>
    <p:sldId id="263" r:id="rId3"/>
    <p:sldId id="264" r:id="rId4"/>
    <p:sldId id="265" r:id="rId5"/>
    <p:sldId id="266" r:id="rId6"/>
    <p:sldId id="267" r:id="rId7"/>
    <p:sldId id="273" r:id="rId8"/>
    <p:sldId id="269" r:id="rId9"/>
    <p:sldId id="272" r:id="rId10"/>
    <p:sldId id="278" r:id="rId11"/>
    <p:sldId id="277" r:id="rId12"/>
    <p:sldId id="276" r:id="rId13"/>
    <p:sldId id="275" r:id="rId14"/>
    <p:sldId id="274" r:id="rId15"/>
    <p:sldId id="271" r:id="rId16"/>
    <p:sldId id="270" r:id="rId17"/>
    <p:sldId id="291" r:id="rId18"/>
    <p:sldId id="290" r:id="rId19"/>
    <p:sldId id="289" r:id="rId20"/>
    <p:sldId id="288" r:id="rId21"/>
    <p:sldId id="287" r:id="rId22"/>
    <p:sldId id="286" r:id="rId23"/>
    <p:sldId id="285" r:id="rId24"/>
    <p:sldId id="292" r:id="rId25"/>
    <p:sldId id="284" r:id="rId26"/>
    <p:sldId id="283" r:id="rId27"/>
    <p:sldId id="282" r:id="rId28"/>
    <p:sldId id="281" r:id="rId29"/>
    <p:sldId id="280" r:id="rId30"/>
    <p:sldId id="279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8673A7-DE15-4A0B-A445-F91AB9D6C7BB}" v="4" dt="2024-06-11T15:08:23.6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0" autoAdjust="0"/>
    <p:restoredTop sz="96283" autoAdjust="0"/>
  </p:normalViewPr>
  <p:slideViewPr>
    <p:cSldViewPr snapToGrid="0">
      <p:cViewPr varScale="1">
        <p:scale>
          <a:sx n="95" d="100"/>
          <a:sy n="95" d="100"/>
        </p:scale>
        <p:origin x="2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87229F-A3D2-40DD-993F-F1808DEDFA3D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CF8B1-3499-477A-93A9-27336CFA54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154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BB2FC-7210-49F5-993A-00B15C358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0DDDBB-D62A-4015-A79E-4B409CE18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 descr="A pixelated eagle and fleur-de-lis&#10;&#10;Description automatically generated">
            <a:extLst>
              <a:ext uri="{FF2B5EF4-FFF2-40B4-BE49-F238E27FC236}">
                <a16:creationId xmlns:a16="http://schemas.microsoft.com/office/drawing/2014/main" id="{B26008A2-CCAD-71E9-A58C-0CCCEECC53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0378" y="6243156"/>
            <a:ext cx="2921149" cy="45163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2DDBC13-6109-EFC9-39E0-D8EF14C51331}"/>
              </a:ext>
            </a:extLst>
          </p:cNvPr>
          <p:cNvSpPr/>
          <p:nvPr userDrawn="1"/>
        </p:nvSpPr>
        <p:spPr>
          <a:xfrm>
            <a:off x="0" y="6343711"/>
            <a:ext cx="9073661" cy="315912"/>
          </a:xfrm>
          <a:prstGeom prst="rect">
            <a:avLst/>
          </a:prstGeom>
          <a:solidFill>
            <a:srgbClr val="0756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642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9D2550-CAEC-427C-9931-29B0BCF64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CA68F2-4BD4-466B-B002-5596145E43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043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D029E-24FD-FE04-2EFE-D46788D64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15453"/>
            <a:ext cx="10515600" cy="1748589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Art of Listening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87468-81FA-5EB6-774D-2818D2100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593431"/>
            <a:ext cx="10515600" cy="258353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Successful Habits for Working with People</a:t>
            </a:r>
          </a:p>
        </p:txBody>
      </p:sp>
    </p:spTree>
    <p:extLst>
      <p:ext uri="{BB962C8B-B14F-4D97-AF65-F5344CB8AC3E}">
        <p14:creationId xmlns:p14="http://schemas.microsoft.com/office/powerpoint/2010/main" val="2506496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6F4FDE-9B66-A715-2B59-87645C347C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BD664-CE82-26BF-1B6D-680B3891E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Empathetic Listening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7A7A4-41DF-0154-6032-29F6D7FDF5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3516" y="2382253"/>
            <a:ext cx="6152147" cy="3200400"/>
          </a:xfrm>
        </p:spPr>
        <p:txBody>
          <a:bodyPr/>
          <a:lstStyle/>
          <a:p>
            <a:r>
              <a:rPr lang="en-US" altLang="en-US" sz="32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Empathetic listening is a sincere attempt on the part of the listener to understand in depth what the speaker is saying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561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8B91F2-B31F-2819-B89D-312A53C20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BECAA-B293-3561-BFE7-2E9646ECC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Empathetic Listening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3BBF8-C197-EE9F-21AF-C74EC7F63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95600" y="1825625"/>
            <a:ext cx="6312568" cy="435133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Put yourself in the speaker’</a:t>
            </a: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s place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Imagine things from the speaker’</a:t>
            </a: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s point of view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Try to understand how the speaker feels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Notice the speaker’</a:t>
            </a: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s body language, tone of voice, and emotional sense</a:t>
            </a:r>
            <a:endParaRPr lang="en-US" altLang="en-US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043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E72DD0-8589-66C2-EA7F-36FC9AF667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7A8984-12BA-C1AF-00F7-577C1D5A64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9747" y="2221832"/>
            <a:ext cx="7531769" cy="3820194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en-US" sz="54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Effective listening is both </a:t>
            </a:r>
            <a:r>
              <a:rPr lang="en-US" altLang="en-US" sz="5400" b="1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active</a:t>
            </a:r>
            <a:r>
              <a:rPr lang="en-US" altLang="en-US" sz="54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and </a:t>
            </a:r>
            <a:r>
              <a:rPr lang="en-US" altLang="en-US" sz="5400" b="1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empathetic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99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43D11-04FB-8513-8FD8-E85384945E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EE67C-C102-4FA6-7F6C-C810F49D9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Listen Actively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B1C5DD-B979-C5AD-4582-CE44C4ED17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3389" y="1825625"/>
            <a:ext cx="7972928" cy="4351338"/>
          </a:xfrm>
        </p:spPr>
        <p:txBody>
          <a:bodyPr/>
          <a:lstStyle/>
          <a:p>
            <a:pPr marL="742950" indent="-742950">
              <a:buFont typeface="Arial" panose="020B0604020202020204" pitchFamily="34" charset="0"/>
              <a:buAutoNum type="arabicPeriod"/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Face the speaker. </a:t>
            </a:r>
          </a:p>
          <a:p>
            <a:pPr marL="742950" indent="-742950">
              <a:buFont typeface="Arial" panose="020B0604020202020204" pitchFamily="34" charset="0"/>
              <a:buAutoNum type="arabicPeriod"/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Maintain eye contact</a:t>
            </a:r>
          </a:p>
          <a:p>
            <a:pPr marL="742950" indent="-742950">
              <a:buFont typeface="Arial" panose="020B0604020202020204" pitchFamily="34" charset="0"/>
              <a:buAutoNum type="arabicPeriod"/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Minimize external distractions. </a:t>
            </a:r>
          </a:p>
          <a:p>
            <a:pPr marL="742950" indent="-742950">
              <a:buFont typeface="Arial" panose="020B0604020202020204" pitchFamily="34" charset="0"/>
              <a:buAutoNum type="arabicPeriod"/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Respond appropriately </a:t>
            </a:r>
          </a:p>
          <a:p>
            <a:pPr marL="742950" indent="-742950">
              <a:buFont typeface="Arial" panose="020B0604020202020204" pitchFamily="34" charset="0"/>
              <a:buAutoNum type="arabicPeriod"/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Focus solely on what the speaker is saying. </a:t>
            </a:r>
            <a:endParaRPr lang="en-US" altLang="en-US" dirty="0">
              <a:solidFill>
                <a:srgbClr val="0000FF"/>
              </a:solidFill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7535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CB6A0B-C21E-8CB4-9364-5980886EB6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90B5D-0653-D5DC-F344-54E9E3BF4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Listen Actively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B4C0E3-0448-5744-0DDA-E603118B2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4442" y="1825625"/>
            <a:ext cx="7066547" cy="4351338"/>
          </a:xfrm>
        </p:spPr>
        <p:txBody>
          <a:bodyPr/>
          <a:lstStyle/>
          <a:p>
            <a:pPr marL="514350" indent="-514350">
              <a:buFont typeface="Arial" panose="020B0604020202020204" pitchFamily="34" charset="0"/>
              <a:buAutoNum type="arabicPeriod" startAt="6"/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Minimize internal distractions. </a:t>
            </a:r>
          </a:p>
          <a:p>
            <a:pPr marL="514350" indent="-514350">
              <a:buFont typeface="Arial" panose="020B0604020202020204" pitchFamily="34" charset="0"/>
              <a:buAutoNum type="arabicPeriod" startAt="6"/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Keep an open mind. </a:t>
            </a:r>
          </a:p>
          <a:p>
            <a:pPr marL="514350" indent="-514350">
              <a:buFont typeface="Arial" panose="020B0604020202020204" pitchFamily="34" charset="0"/>
              <a:buAutoNum type="arabicPeriod" startAt="6"/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Avoid letting the speaker know how you handled a similar situation. </a:t>
            </a:r>
          </a:p>
          <a:p>
            <a:pPr marL="514350" indent="-514350">
              <a:buFont typeface="Arial" panose="020B0604020202020204" pitchFamily="34" charset="0"/>
              <a:buAutoNum type="arabicPeriod" startAt="6"/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Even if the speaker is launching a complaint against you, wait until they finish to defend yourself. </a:t>
            </a:r>
          </a:p>
          <a:p>
            <a:pPr marL="514350" indent="-514350">
              <a:buFont typeface="Arial" panose="020B0604020202020204" pitchFamily="34" charset="0"/>
              <a:buAutoNum type="arabicPeriod" startAt="6"/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Engage yourself. 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71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D12C58-8BDC-9FEA-B6BA-FCF728D41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6BB85-A570-8017-E28D-D19470400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to Listen with Empathy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BEB71B-1759-9BE5-D5BA-AAEE45052B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4021" y="1825625"/>
            <a:ext cx="7475622" cy="4351338"/>
          </a:xfrm>
        </p:spPr>
        <p:txBody>
          <a:bodyPr/>
          <a:lstStyle/>
          <a:p>
            <a:pPr marL="514350" indent="-514350"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Give your undivided attention</a:t>
            </a:r>
          </a:p>
          <a:p>
            <a:pPr marL="514350" indent="-514350"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Be non-judgmental</a:t>
            </a:r>
          </a:p>
          <a:p>
            <a:pPr marL="514350" indent="-514350"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Read the speaker (non-verbal clues).  Respond to emotions as well as words  </a:t>
            </a:r>
          </a:p>
          <a:p>
            <a:pPr marL="514350" indent="-514350"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Be quiet</a:t>
            </a:r>
            <a:endParaRPr lang="en-US" altLang="ja-JP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Arial" panose="020B0604020202020204" pitchFamily="34" charset="0"/>
              <a:buAutoNum type="arabicPeriod"/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Assure your understanding</a:t>
            </a:r>
            <a:endParaRPr lang="en-US" altLang="ja-JP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4035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BDC6E-E41D-C31E-1634-20CF80FB5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D5EA6-8C48-A8AA-9244-041286661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Listening in Adversarial Situations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BEDF8F-AF30-3C9B-E9A1-C0017C6DD7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36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How do you respond</a:t>
            </a:r>
          </a:p>
          <a:p>
            <a:pPr lvl="1" eaLnBrk="1" hangingPunct="1"/>
            <a:r>
              <a:rPr lang="en-US" altLang="en-US" sz="3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When you’</a:t>
            </a:r>
            <a:r>
              <a:rPr lang="en-US" altLang="ja-JP" sz="3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re hearing something you don’t want to hear?</a:t>
            </a:r>
          </a:p>
          <a:p>
            <a:pPr lvl="1" eaLnBrk="1" hangingPunct="1"/>
            <a:r>
              <a:rPr lang="en-US" altLang="en-US" sz="3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When you’</a:t>
            </a:r>
            <a:r>
              <a:rPr lang="en-US" altLang="ja-JP" sz="3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re angry?</a:t>
            </a:r>
          </a:p>
          <a:p>
            <a:pPr lvl="1" eaLnBrk="1" hangingPunct="1"/>
            <a:r>
              <a:rPr lang="en-US" altLang="en-US" sz="3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When you’</a:t>
            </a:r>
            <a:r>
              <a:rPr lang="en-US" altLang="ja-JP" sz="3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re tired, hungry, or stressed?</a:t>
            </a:r>
            <a:endParaRPr lang="en-US" altLang="en-US" sz="3000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6C3E2256-C935-F5D0-4900-4570A6FB6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516" y="4127501"/>
            <a:ext cx="4483100" cy="20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39523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C92C9-9F2A-8F0B-09E5-3379AC50F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C2086-7D2C-E369-30B2-474DCE663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Listening in Adversarial Situations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99EBC5-EE8A-FDE7-E640-28350E224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0568" y="1825625"/>
            <a:ext cx="8791074" cy="435133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36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Speakers respond to how others listen to them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2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Acknowledge, but don’</a:t>
            </a:r>
            <a:r>
              <a:rPr lang="en-US" altLang="ja-JP" sz="32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 immediately judge their complaints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2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If there is no enabling by the speaker, complaints will seem smaller and ultimately more manageable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7168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8EDFFC-B57F-9E4F-BDE1-CBC172A36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B6E0DD-1E8C-F6AD-9C5F-768D4E9AB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Listening in Adversarial Situations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719CDE-E05D-26FF-45BD-3207766B88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9726" y="1825625"/>
            <a:ext cx="8975558" cy="4351338"/>
          </a:xfrm>
        </p:spPr>
        <p:txBody>
          <a:bodyPr/>
          <a:lstStyle/>
          <a:p>
            <a:pPr eaLnBrk="1" hangingPunct="1"/>
            <a:r>
              <a:rPr lang="en-US" altLang="en-US" sz="36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By taking a negative and turning it to a positive, a listener can structure a framework for finding solutions</a:t>
            </a:r>
          </a:p>
          <a:p>
            <a:pPr marL="0" indent="0" eaLnBrk="1" hangingPunct="1">
              <a:buNone/>
            </a:pPr>
            <a:endParaRPr lang="en-US" altLang="en-US" sz="3600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lvl="1" eaLnBrk="1" hangingPunct="1"/>
            <a:r>
              <a:rPr lang="en-US" altLang="ja-JP" sz="32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“I hear what you </a:t>
            </a:r>
            <a:r>
              <a:rPr lang="en-US" altLang="ja-JP" sz="3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don’t </a:t>
            </a:r>
            <a:r>
              <a:rPr lang="en-US" altLang="ja-JP" sz="32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want (or like); now tell me what you </a:t>
            </a:r>
            <a:r>
              <a:rPr lang="en-US" altLang="ja-JP" sz="32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do</a:t>
            </a:r>
            <a:r>
              <a:rPr lang="en-US" altLang="ja-JP" sz="32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want (or like)”</a:t>
            </a:r>
            <a:endParaRPr lang="en-US" altLang="en-US" sz="3200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2229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8F391E-54E1-BDBD-62B3-A49DF068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A1221-C4DC-D0AF-ABC2-9BFE27FA2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Listening in Adversarial Situations (4)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8CC3DF-4B4F-6251-9DDE-EE70E0E46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0042" y="1825625"/>
            <a:ext cx="8887326" cy="1743743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 conversation cast in a positive light naturally involves more empathy and support</a:t>
            </a:r>
          </a:p>
          <a:p>
            <a:pPr lvl="1" eaLnBrk="1" hangingPunct="1"/>
            <a:r>
              <a:rPr lang="en-US" altLang="en-US" sz="24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The body language of both speakers and listeners becomes more open, and chances for resolution are greatly enhanced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D2C6C9D-254B-C468-CD10-A512A35B5A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894" y="3569368"/>
            <a:ext cx="5257800" cy="2628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2445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6FD7B5-602A-443B-E497-1FE5F2283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79314-787C-8866-A402-D2699647A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0DED26-62D3-9661-39C5-2D9EBB53D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4968" y="2093495"/>
            <a:ext cx="6176211" cy="4083468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32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Aristotle broke down communication into three parts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2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 sender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2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 message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2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 receiver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1920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2D9283-3897-0B3F-FD0F-FDF784733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B3BDC-211F-AF2E-C37E-D7CC33587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Listening in Adversarial Situations (5)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CA6FB-F8DE-BAE3-A6D7-0C7CFF22D7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0252" y="1825625"/>
            <a:ext cx="8767011" cy="1325563"/>
          </a:xfrm>
        </p:spPr>
        <p:txBody>
          <a:bodyPr/>
          <a:lstStyle/>
          <a:p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Listeners should always strive to create a positive present, as opposed to a negative past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33416EE-24D2-2D95-4824-401F3CF9F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325" y="3429000"/>
            <a:ext cx="3289300" cy="2476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05751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9DBEC4-689D-4F76-AE1E-E71B342D5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21EC8-0B32-3ADD-2413-4400F6EFC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Giving and Receiving Feedback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5D0E7-DA11-F6EB-6679-6562CC908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9432" y="1825625"/>
            <a:ext cx="7980947" cy="435133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36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Feedback is a basic part of successful communication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3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It helps develop friendship, teamwork, and leadership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6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For feedback to be helpful, both parties must use effective listening skills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9697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8EC11A-B412-C284-94B9-1B35862804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0C2F5-B5AA-0B05-0A70-61169632C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Giving and Receiving Feedback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DA962-864A-4A04-6D71-0637D0BDD0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44842" y="1997242"/>
            <a:ext cx="8382000" cy="273518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Receiving feedback can sometimes be difficult</a:t>
            </a:r>
          </a:p>
          <a:p>
            <a:pPr eaLnBrk="1" hangingPunct="1"/>
            <a:endParaRPr lang="en-US" altLang="en-US" sz="2800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By using effective listening skills, a feedback situation may be turned into a positive experience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1546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DEA642-D9A3-D37A-C963-953D3F16F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82C35-54F8-4382-C917-60DD4C8DD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Giving Feedback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FEAF20-0D9E-1854-0A7C-0A19693403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2800" y="1825625"/>
            <a:ext cx="5526505" cy="435133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Consider your motives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Find out if the others involved are open to receiving feedback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Deal only with behavior that can be changed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Deal with specifics, not generalities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5384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19E06-6E08-5998-AF6A-2806CED5E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40198-E5EC-9F39-9C9F-E5B1D199D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Giving Feedback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9C0B05-99C4-4E38-62E9-B27BCA44E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3326" y="1825625"/>
            <a:ext cx="5181600" cy="4351338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Describe the behavior; don’</a:t>
            </a:r>
            <a:r>
              <a:rPr lang="en-US" altLang="ja-JP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 evaluate it</a:t>
            </a:r>
          </a:p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Let the other person know the impact the behavior has on you or how you perceive it affects others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0696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3DBE82-6344-3978-C28A-63B35C0802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8961B-9D4C-862E-A2D5-762E3ECDC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Giving Feedback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99DE3-74E3-041C-73DC-AB5EA4FDBD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4462" y="1825625"/>
            <a:ext cx="5606717" cy="435133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Accept responsibility for your own perceptions and emotions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None/>
            </a:pPr>
            <a:endParaRPr lang="en-US" altLang="en-US" sz="1600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Make sure the recipients of feedback have understood what you said the way you intended it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It may help to ask receivers to rephrase what they heard you say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1727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2C81B0-796C-EF11-CEF2-D3648E3BDA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62807-6260-9468-1007-9E1FC6A72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Giving Feedback (4)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3F396-1687-2F78-F712-55ECD6CFB6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9978" y="1825625"/>
            <a:ext cx="6144127" cy="1896143"/>
          </a:xfrm>
        </p:spPr>
        <p:txBody>
          <a:bodyPr/>
          <a:lstStyle/>
          <a:p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You can give caring feedback without a good technique, but the best technique in the world will not hide a lack of caring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946AB618-AE4B-1A89-CDE8-630B7B6166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721768"/>
            <a:ext cx="3048000" cy="2078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591665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6DCDA-BBA5-08A5-60D2-D4D773BDC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B5771-DC5E-2EC2-8B02-F32312A58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Receiving Feedback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33E723-FDFB-03C1-343E-F8B1B68A98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5305" y="1825625"/>
            <a:ext cx="5077328" cy="4351338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Seek out feedback</a:t>
            </a:r>
          </a:p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Listen carefully</a:t>
            </a:r>
          </a:p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Listen actively</a:t>
            </a:r>
          </a:p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Listen empathetically</a:t>
            </a:r>
          </a:p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Notice how you’</a:t>
            </a:r>
            <a:r>
              <a:rPr lang="en-US" altLang="ja-JP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re feeling when someone offers you feedback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7788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6A03CE-CDF4-29EC-BAE0-D98495F01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4AA3E-6A98-0DDF-29EB-E0EB75D53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EE2E9F-A640-3F33-694D-EAB508C54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0401" y="1825625"/>
            <a:ext cx="6160168" cy="435133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Effective listening is a skill that each of us can learn and can constantly seek to improve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Listening plays a vital role in forming relationships, developing a sense of cooperation and teamwork, and finding solutions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7442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CBCA1-20A2-8620-79DC-7AAEF3D8B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A09F4-0328-8E64-FAC5-A3B8FAB0E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FAFF58-0F65-F686-3361-1FED315CE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6232" y="1825625"/>
            <a:ext cx="6288505" cy="39415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The best listening is both </a:t>
            </a:r>
            <a:r>
              <a:rPr lang="en-US" altLang="en-US" sz="28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active</a:t>
            </a:r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and </a:t>
            </a:r>
            <a:r>
              <a:rPr lang="en-US" altLang="en-US" sz="28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empathetic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i="1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Listening can be a tool for turning a negative situation into a positive one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Listening well is an important part of both giving and receiving feedback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46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E26396-9DBF-C6BC-01D6-670790316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059A5-143B-5F84-1D66-2EA293C85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C143F5-84A4-BA51-995A-D82178292D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1010" y="1825625"/>
            <a:ext cx="6697579" cy="4351338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applies to all forms of communication – spoken, written, music, film, and nonverbal</a:t>
            </a:r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communication begins with good listening – both on the part of the sender and the receiver</a:t>
            </a:r>
          </a:p>
        </p:txBody>
      </p:sp>
    </p:spTree>
    <p:extLst>
      <p:ext uri="{BB962C8B-B14F-4D97-AF65-F5344CB8AC3E}">
        <p14:creationId xmlns:p14="http://schemas.microsoft.com/office/powerpoint/2010/main" val="23141010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2A548-51FF-70FA-D05D-B104D5EB7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C4C5B-47CC-3BC5-1ECB-AB1488E5D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Art of Listening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3853F8B4-AB66-4BAE-D0A6-D8A0D42BC0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690688"/>
            <a:ext cx="5801784" cy="4351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5537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8C7B7D-908F-168F-2E19-7C9858F9A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E3FB3-24BA-D9B5-5EB0-173402B03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Listening?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89BFF-7FFC-28B7-6E9B-81F63BACBC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8373"/>
            <a:ext cx="10515600" cy="1699591"/>
          </a:xfrm>
        </p:spPr>
        <p:txBody>
          <a:bodyPr>
            <a:normAutofit/>
          </a:bodyPr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 sz="3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Listening is an essential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 sz="3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part of communication,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en-US" altLang="en-US" sz="30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yet we usually take it for granted</a:t>
            </a:r>
          </a:p>
          <a:p>
            <a:endParaRPr lang="en-US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C482425-B693-BF7A-E10D-70DE2CC9AC31}"/>
              </a:ext>
            </a:extLst>
          </p:cNvPr>
          <p:cNvSpPr txBox="1">
            <a:spLocks/>
          </p:cNvSpPr>
          <p:nvPr/>
        </p:nvSpPr>
        <p:spPr>
          <a:xfrm>
            <a:off x="990600" y="3922294"/>
            <a:ext cx="10515600" cy="13553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Nova" panose="020B05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DE055B-48F1-880D-553F-AC3A7DF98FE0}"/>
              </a:ext>
            </a:extLst>
          </p:cNvPr>
          <p:cNvSpPr txBox="1"/>
          <p:nvPr/>
        </p:nvSpPr>
        <p:spPr>
          <a:xfrm>
            <a:off x="3275772" y="4243981"/>
            <a:ext cx="739885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i="1" dirty="0">
                <a:solidFill>
                  <a:schemeClr val="tx2"/>
                </a:solidFill>
              </a:rPr>
              <a:t>“It is the province of knowledge to speak.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i="1" dirty="0">
                <a:solidFill>
                  <a:schemeClr val="tx2"/>
                </a:solidFill>
              </a:rPr>
              <a:t>And it is the privilege of wisdom to listen” 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tx2"/>
                </a:solidFill>
              </a:rPr>
              <a:t>Oliver Wendell H</a:t>
            </a:r>
            <a:r>
              <a:rPr lang="en-US" altLang="en-US" sz="1800" dirty="0"/>
              <a:t>olmes</a:t>
            </a:r>
          </a:p>
        </p:txBody>
      </p:sp>
    </p:spTree>
    <p:extLst>
      <p:ext uri="{BB962C8B-B14F-4D97-AF65-F5344CB8AC3E}">
        <p14:creationId xmlns:p14="http://schemas.microsoft.com/office/powerpoint/2010/main" val="1371558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501B0-1393-8E41-A0FF-799333B7F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8C3A7-81CF-C376-463A-52DE8EAB3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Listening?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5BE71B-8078-99B0-0336-E3C5EBAAF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92378" y="1825625"/>
            <a:ext cx="5927559" cy="4351338"/>
          </a:xfrm>
        </p:spPr>
        <p:txBody>
          <a:bodyPr/>
          <a:lstStyle/>
          <a:p>
            <a:pPr eaLnBrk="1" hangingPunct="1">
              <a:spcBef>
                <a:spcPts val="400"/>
              </a:spcBef>
            </a:pPr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By making ourselves aware of</a:t>
            </a:r>
          </a:p>
          <a:p>
            <a:pPr eaLnBrk="1" hangingPunct="1">
              <a:spcBef>
                <a:spcPts val="400"/>
              </a:spcBef>
              <a:buFont typeface="Arial" panose="020B0604020202020204" pitchFamily="34" charset="0"/>
              <a:buNone/>
            </a:pPr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	the importance of listening</a:t>
            </a:r>
          </a:p>
          <a:p>
            <a:pPr eaLnBrk="1" hangingPunct="1">
              <a:spcBef>
                <a:spcPts val="400"/>
              </a:spcBef>
              <a:buFont typeface="Arial" panose="020B0604020202020204" pitchFamily="34" charset="0"/>
              <a:buNone/>
            </a:pPr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	and the ways in which we do it,</a:t>
            </a:r>
          </a:p>
          <a:p>
            <a:pPr eaLnBrk="1" hangingPunct="1">
              <a:spcBef>
                <a:spcPts val="400"/>
              </a:spcBef>
              <a:buFont typeface="Arial" panose="020B0604020202020204" pitchFamily="34" charset="0"/>
              <a:buNone/>
            </a:pPr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	we can more effectively use listening</a:t>
            </a:r>
          </a:p>
          <a:p>
            <a:pPr eaLnBrk="1" hangingPunct="1">
              <a:spcBef>
                <a:spcPts val="400"/>
              </a:spcBef>
              <a:buFont typeface="Arial" panose="020B0604020202020204" pitchFamily="34" charset="0"/>
              <a:buNone/>
            </a:pPr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	as a tool for serving our units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969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9C9689-4811-BDB4-8318-22B9A8DA5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6CC9D-070F-30E6-0DA4-5A087BA30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Listening?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CA2C4-E9A5-CB57-B735-E495F532FA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6442" y="1825625"/>
            <a:ext cx="5293895" cy="4351338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 primary means for connecting with other people</a:t>
            </a:r>
          </a:p>
          <a:p>
            <a:pPr eaLnBrk="1" hangingPunct="1"/>
            <a:endParaRPr lang="en-US" altLang="en-US" sz="2800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Provides the means to make decisions and solve problems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710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7D4F11-EEE0-9C71-7CEB-6551D0C18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C01AC-CB16-4747-5783-2406903CD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Listening? (4)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870110-00CF-8A1C-6105-81D67CF52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1453" y="2141621"/>
            <a:ext cx="5069306" cy="4035342"/>
          </a:xfrm>
        </p:spPr>
        <p:txBody>
          <a:bodyPr/>
          <a:lstStyle/>
          <a:p>
            <a:pPr eaLnBrk="1" hangingPunct="1"/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“Seek first to understand, then to be understood”</a:t>
            </a:r>
          </a:p>
          <a:p>
            <a:pPr eaLnBrk="1" hangingPunct="1"/>
            <a:endParaRPr lang="en-US" altLang="ja-JP" dirty="0"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― Stephen Covey, </a:t>
            </a:r>
            <a:r>
              <a:rPr lang="en-US" altLang="en-US" sz="2800" i="1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The Seven Habits  of Highly Effective People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3329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E1DB25-2F41-AC86-A070-34EB834E0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3ACC43-EB4E-7977-5022-82571732E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Effective Listening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7CEDE7-E7C6-DF09-C135-8356D1E88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2589" y="1973179"/>
            <a:ext cx="5654844" cy="4203784"/>
          </a:xfrm>
        </p:spPr>
        <p:txBody>
          <a:bodyPr/>
          <a:lstStyle/>
          <a:p>
            <a:pPr eaLnBrk="1" hangingPunct="1"/>
            <a:r>
              <a:rPr lang="en-US" altLang="en-US" sz="36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There are two parts to effective listening</a:t>
            </a:r>
          </a:p>
          <a:p>
            <a:pPr lvl="1" eaLnBrk="1" hangingPunct="1"/>
            <a:r>
              <a:rPr lang="en-US" altLang="en-US" sz="36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Active Listening</a:t>
            </a:r>
          </a:p>
          <a:p>
            <a:pPr lvl="1" eaLnBrk="1" hangingPunct="1"/>
            <a:r>
              <a:rPr lang="en-US" altLang="en-US" sz="36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Empathetic Listening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649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6E77D-7211-4ABD-B166-A5E4635FD3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20F8C-3CF6-1290-3228-4ABF0DE48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Active Listening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0FF98-E046-F8F1-5CBC-3E6293C240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5811" y="1825625"/>
            <a:ext cx="6240378" cy="4351338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Pay close attention; don’</a:t>
            </a: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 interrupt</a:t>
            </a:r>
          </a:p>
          <a:p>
            <a:pPr eaLnBrk="1" hangingPunct="1"/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Confirm comprehension</a:t>
            </a:r>
          </a:p>
          <a:p>
            <a:pPr lvl="1" eaLnBrk="1" hangingPunct="1"/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Reflect what a person is saying</a:t>
            </a:r>
          </a:p>
          <a:p>
            <a:pPr lvl="1" eaLnBrk="1" hangingPunct="1"/>
            <a:r>
              <a:rPr lang="en-US" altLang="en-US" sz="2800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Clarify any questions you have</a:t>
            </a:r>
          </a:p>
          <a:p>
            <a:pPr eaLnBrk="1" hangingPunct="1"/>
            <a:r>
              <a:rPr lang="en-US" altLang="en-US" dirty="0"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Provide proper feedback – verbal and nonverbal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38414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d9008a0-7846-4989-a4c5-77cfad3f7e4e}" enabled="0" method="" siteId="{fd9008a0-7846-4989-a4c5-77cfad3f7e4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919</Words>
  <Application>Microsoft Office PowerPoint</Application>
  <PresentationFormat>Widescreen</PresentationFormat>
  <Paragraphs>126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Aptos</vt:lpstr>
      <vt:lpstr>Arial</vt:lpstr>
      <vt:lpstr>Arial Black</vt:lpstr>
      <vt:lpstr>Arial Nova</vt:lpstr>
      <vt:lpstr>Times New Roman</vt:lpstr>
      <vt:lpstr>Wingdings</vt:lpstr>
      <vt:lpstr>1_Office Theme</vt:lpstr>
      <vt:lpstr>The Art of Listening</vt:lpstr>
      <vt:lpstr>Communication (1)</vt:lpstr>
      <vt:lpstr>Communication (2)</vt:lpstr>
      <vt:lpstr>What Is Listening? (1)</vt:lpstr>
      <vt:lpstr>What Is Listening? (2)</vt:lpstr>
      <vt:lpstr>What Is Listening? (3)</vt:lpstr>
      <vt:lpstr>What Is Listening? (4)</vt:lpstr>
      <vt:lpstr>Effective Listening</vt:lpstr>
      <vt:lpstr>Active Listening</vt:lpstr>
      <vt:lpstr>Empathetic Listening (1)</vt:lpstr>
      <vt:lpstr>Empathetic Listening (2)</vt:lpstr>
      <vt:lpstr>PowerPoint Presentation</vt:lpstr>
      <vt:lpstr>How to Listen Actively (1)</vt:lpstr>
      <vt:lpstr>How to Listen Actively (2)</vt:lpstr>
      <vt:lpstr>How to Listen with Empathy</vt:lpstr>
      <vt:lpstr>Listening in Adversarial Situations (1)</vt:lpstr>
      <vt:lpstr>Listening in Adversarial Situations (2)</vt:lpstr>
      <vt:lpstr>Listening in Adversarial Situations (3)</vt:lpstr>
      <vt:lpstr>Listening in Adversarial Situations (4)</vt:lpstr>
      <vt:lpstr>Listening in Adversarial Situations (5)</vt:lpstr>
      <vt:lpstr>Giving and Receiving Feedback (1)</vt:lpstr>
      <vt:lpstr>Giving and Receiving Feedback (2)</vt:lpstr>
      <vt:lpstr>Giving Feedback (1)</vt:lpstr>
      <vt:lpstr>Giving Feedback (2)</vt:lpstr>
      <vt:lpstr>Giving Feedback (3)</vt:lpstr>
      <vt:lpstr>Giving Feedback (4)</vt:lpstr>
      <vt:lpstr>Receiving Feedback</vt:lpstr>
      <vt:lpstr>Summary (1)</vt:lpstr>
      <vt:lpstr>Summary (2)</vt:lpstr>
      <vt:lpstr>The Art of Listening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Combined Troop Pilot</dc:title>
  <dc:creator>Garfield Murden</dc:creator>
  <cp:lastModifiedBy>Mayo Jr, James M</cp:lastModifiedBy>
  <cp:revision>46</cp:revision>
  <dcterms:created xsi:type="dcterms:W3CDTF">2024-06-03T18:45:11Z</dcterms:created>
  <dcterms:modified xsi:type="dcterms:W3CDTF">2024-12-05T22:33:17Z</dcterms:modified>
</cp:coreProperties>
</file>