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2" r:id="rId2"/>
    <p:sldId id="263" r:id="rId3"/>
    <p:sldId id="264" r:id="rId4"/>
    <p:sldId id="265" r:id="rId5"/>
    <p:sldId id="266" r:id="rId6"/>
    <p:sldId id="27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26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8673A7-DE15-4A0B-A445-F91AB9D6C7BB}" v="4" dt="2024-06-11T15:08:23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0" autoAdjust="0"/>
    <p:restoredTop sz="96283" autoAdjust="0"/>
  </p:normalViewPr>
  <p:slideViewPr>
    <p:cSldViewPr snapToGrid="0">
      <p:cViewPr varScale="1">
        <p:scale>
          <a:sx n="95" d="100"/>
          <a:sy n="95" d="100"/>
        </p:scale>
        <p:origin x="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7229F-A3D2-40DD-993F-F1808DEDFA3D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CF8B1-3499-477A-93A9-27336CFA54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5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BB2FC-7210-49F5-993A-00B15C358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0DDDBB-D62A-4015-A79E-4B409CE18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 descr="A pixelated eagle and fleur-de-lis&#10;&#10;Description automatically generated">
            <a:extLst>
              <a:ext uri="{FF2B5EF4-FFF2-40B4-BE49-F238E27FC236}">
                <a16:creationId xmlns:a16="http://schemas.microsoft.com/office/drawing/2014/main" id="{B26008A2-CCAD-71E9-A58C-0CCCEECC53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378" y="6243156"/>
            <a:ext cx="2921149" cy="45163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2DDBC13-6109-EFC9-39E0-D8EF14C51331}"/>
              </a:ext>
            </a:extLst>
          </p:cNvPr>
          <p:cNvSpPr/>
          <p:nvPr userDrawn="1"/>
        </p:nvSpPr>
        <p:spPr>
          <a:xfrm>
            <a:off x="0" y="6343711"/>
            <a:ext cx="9073661" cy="315912"/>
          </a:xfrm>
          <a:prstGeom prst="rect">
            <a:avLst/>
          </a:prstGeom>
          <a:solidFill>
            <a:srgbClr val="0756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642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9D2550-CAEC-427C-9931-29B0BCF64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CA68F2-4BD4-466B-B002-5596145E4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043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D029E-24FD-FE04-2EFE-D46788D64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90831"/>
            <a:ext cx="10515600" cy="2323071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Council Website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87468-81FA-5EB6-774D-2818D2100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428999"/>
            <a:ext cx="10515600" cy="274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Donor Cultivation:                                 Making Matters Simple for Donors</a:t>
            </a:r>
          </a:p>
        </p:txBody>
      </p:sp>
    </p:spTree>
    <p:extLst>
      <p:ext uri="{BB962C8B-B14F-4D97-AF65-F5344CB8AC3E}">
        <p14:creationId xmlns:p14="http://schemas.microsoft.com/office/powerpoint/2010/main" val="2506496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113C4-2294-2702-CC94-13A0ED83F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895EA-0E09-C2DF-0802-2DF6EC45B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Council Recognition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7378D8-57B9-FAB2-FE48-8EB299ACFC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Approval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council can also create and promote recognition, in addition to National donor honors.</a:t>
            </a:r>
          </a:p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an award that stipulates a $5,000 gift to be given within 5 years. The donor will also qualify for the 5-year James E. West Fellowship Award, which does not have a time requirement.</a:t>
            </a:r>
          </a:p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Reason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approach allows the endowment committee to accelerate and promote many gifts to the council.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164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AE4439-B4C9-CA77-4520-ED713AE61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EA70FE-E119-3568-EA0A-2760E1D86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 Century Society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5942A-D8C8-DB84-313C-5FFB66929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Major Gift Recognition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Beyond the James E. West Fellowship, donors can become a member of the Second Century Society.</a:t>
            </a:r>
          </a:p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Recognition Levels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BSA National Foundation provided recognition for gifts of $25,000 and declared gifts of $100,000, $500,000, and $1,000,000. The latter three categories may be used to establish permanent endowments with the Foundation and with donor restrictions.</a:t>
            </a:r>
          </a:p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Referral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the endowment website provide the Foundation’s contact information for Scouters enabling them to develop a major gift along with counseling for their wills and trusts.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472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5BCA0-5E10-EEC4-36E8-726B37DC0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F63B6-7A21-117B-8744-95A44FAC9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Recurring Gifts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388059-0AEC-0362-9EE5-763D06AF79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Payment Flexibility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 the opportunity for the donor to give an automatic, monthly charge to his or her credit card.</a:t>
            </a:r>
          </a:p>
          <a:p>
            <a:pPr algn="just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Open-Ended Option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Enable the donor to give continuously or for a designated time period.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769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BBF0AD-36E5-392A-1198-5A54DB3370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63A90-BC7F-150E-531F-F0E6A74F9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Letter of Appreciation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D5B2AB-57A0-B70B-88E2-4152DE549F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Undeclared Recognition -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Council Endowment Coordinator should prepare a letter of appreciation to be signed by the Council Executive.</a:t>
            </a:r>
          </a:p>
          <a:p>
            <a:pPr algn="just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Future Recognition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letter of appreciation should state that the donation can apply to a future recognition honor, such as the James E. West Fellowship if the donor so chooses.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302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4C6F7-E6CC-FAA4-C4BE-47FB83AC77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EDD5C-A907-6CFA-3F09-5FEFA973E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Declared Recognition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8C970B-234F-0D33-FB90-079D8C89F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Logos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logos for the James E. West Fellowship and the Second Century Society on the council endowment web page.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9D943F-A8A9-F06A-1C3C-DC36DF7766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864" y="3505200"/>
            <a:ext cx="1395829" cy="1905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CEF497-E9D8-C3A7-2D05-D218BDBD14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033" y="3352799"/>
            <a:ext cx="1870364" cy="205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847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B1C2C-027D-7F08-CBB0-DD037BBF46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2D3CF-C5FF-989E-B946-874DE29F2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Recurring Gifts – Chief Seattle Council’s Summit Circle (1)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79FBD-4435-4722-46AA-ED955DEADB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Recurring Donors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Monthly giving by credit/debit card with no end date. Cancel or change at anytime.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85% retention rate for recurring donors.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Easy entry rate - $15/month versus $180/year.  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684DA0-AFFA-26A5-A434-15F5F12E5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211" y="3925588"/>
            <a:ext cx="2088108" cy="225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42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7B142-AACC-EB34-C99D-44E49C7D8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453ED-B678-A318-0CEE-14614C35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Recurring Gifts – Chief Seattle Council (2)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C520E-9F89-A768-0297-5834E6B8F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Endowment Group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separate endowment group of Scouters who make substantial contributions to your endowment.</a:t>
            </a:r>
          </a:p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Chief Seattle Council, Eagle Scouts can become members of the Wings of Eagles Recurring Endowment by making recurring gifts online on the Council’s website (see Folder 3 – Recurring Gifts).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4131CC-8875-ECB5-5DEC-A77B5F90B760}"/>
              </a:ext>
            </a:extLst>
          </p:cNvPr>
          <p:cNvPicPr/>
          <p:nvPr/>
        </p:nvPicPr>
        <p:blipFill rotWithShape="1">
          <a:blip r:embed="rId2"/>
          <a:srcRect l="33494" t="21714" r="18749" b="11957"/>
          <a:stretch/>
        </p:blipFill>
        <p:spPr bwMode="auto">
          <a:xfrm>
            <a:off x="4762660" y="4440499"/>
            <a:ext cx="2265387" cy="17364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76514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A0FAB5-0795-B4E6-4CC0-D1B86E865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E0DB6-C629-2E15-91C2-CD881CFE2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Website Improvement Tips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7CAC9-B86F-FB32-28DF-CAB6BBC6D6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Review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your council endowment committee review the council’s endowment webpage annually to allow for refinement and updates.</a:t>
            </a:r>
          </a:p>
          <a:p>
            <a:pPr algn="just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Inspect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Inspect the webpage to check that all suggested revisions to the webpage have been made.</a:t>
            </a:r>
          </a:p>
          <a:p>
            <a:pPr algn="just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Report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an annual report as to how much has been raised for through your internet portal designated strictly for endowment purposes.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545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C9689-4811-BDB4-8318-22B9A8DA5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6CC9D-070F-30E6-0DA4-5A087BA30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Practices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CA2C4-E9A5-CB57-B735-E495F532FA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Updating and Review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website update is perfect. Be prepared to change what your council or you have previously created.</a:t>
            </a:r>
          </a:p>
          <a:p>
            <a:pPr algn="just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Find ways to thank the council staff who prepare and revise the endowment website. They are your continuous allies.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710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FD7B5-602A-443B-E497-1FE5F2283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79314-787C-8866-A402-D2699647A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Website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DED26-62D3-9661-39C5-2D9EBB53D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8442" y="2053389"/>
            <a:ext cx="4435642" cy="4123574"/>
          </a:xfrm>
        </p:spPr>
        <p:txBody>
          <a:bodyPr/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Contact Information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Payment Portal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Identifying Financial Gifts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Donor Recognition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192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E26396-9DBF-C6BC-01D6-670790316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059A5-143B-5F84-1D66-2EA293C85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Contact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C143F5-84A4-BA51-995A-D82178292D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Council Scout Executive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Email address should be posted as a contact, especially for major gifts. </a:t>
            </a:r>
          </a:p>
          <a:p>
            <a:pPr algn="just"/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Council Endowment Coordinator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Email address should be posted so that donor-recognition applications can be submitted.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101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C7B7D-908F-168F-2E19-7C9858F9A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E3FB3-24BA-D9B5-5EB0-173402B03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Payment Portal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89BFF-7FFC-28B7-6E9B-81F63BACBC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Portal Separation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Endowment webpage should have a payment portal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separate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the council’s national payment portal, typically used for FOS donations.</a:t>
            </a:r>
          </a:p>
          <a:p>
            <a:pPr algn="just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Reason for Separation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Ensures that endowment donations are clearly identified and not confused with other payments to the council.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558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501B0-1393-8E41-A0FF-799333B7F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8C3A7-81CF-C376-463A-52DE8EAB3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Payment Portal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BE71B-8078-99B0-0336-E3C5EBAAF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Software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Scouting America now provides software entitled, 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E-Funding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with a per donation charge of 2.2%, a fee less than what software companies are currently charging.</a:t>
            </a:r>
          </a:p>
          <a:p>
            <a:pPr algn="just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Design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council can prepare the payment portal page to collect needed information for online payment and for the types of recognition donors wish to declare.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69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02A34-10C9-F39D-E2CC-0A112B46A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3D9E7-3CE8-5001-32F6-BF9317DA6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Types of Gifts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3FBA0-6ADD-AFD0-3B7D-5C2748CDB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Types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Provide general descriptions of various types of donations, such as cash, stocks, mutual funds, land, deferred gifts, and recurring gifts.</a:t>
            </a:r>
          </a:p>
          <a:p>
            <a:pPr algn="just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Deferred Gifts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Provide general descriptions of a donor-advised fund and various types of trusts.</a:t>
            </a:r>
          </a:p>
          <a:p>
            <a:pPr algn="just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BSA Foundation (NBSAF)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Have internet connections to BSAF webpages describing various forms of giving.  </a:t>
            </a:r>
            <a:r>
              <a:rPr lang="en-US" u="sng" dirty="0">
                <a:solidFill>
                  <a:srgbClr val="005AA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www.bsafoundation.org/donor-information/howtogive/</a:t>
            </a:r>
          </a:p>
          <a:p>
            <a:pPr algn="just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Recurring Gifts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Donations accommodated by online giving on your council website.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2555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C6A13-B897-12D9-FBC9-9815FFFF0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B5BBC-643A-2C9F-493F-A6CCE98D5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Donor Recognition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ABA99-A2F2-2B7D-F828-84D0CA45E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05725" y="2253915"/>
            <a:ext cx="4892843" cy="3923047"/>
          </a:xfrm>
        </p:spPr>
        <p:txBody>
          <a:bodyPr/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Donations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James E. West Fellowship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Council Recognition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 Century Society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356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354A9-7AFE-3A11-1D94-E6B3C5EA4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019ACD-6C3D-2B5C-F0A4-FAC427D93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Donations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D747B7-F1EC-D223-84B2-059F83ECB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Reach Everyone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everyone can afford to qualify for one of Scouting’s recognition awards, but you still need to provide a way for them to contribute. These contributions are less than $1,000. Also, the donor may not want any recognition.</a:t>
            </a:r>
          </a:p>
          <a:p>
            <a:pPr algn="just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Portal Giving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 a donor to give any amount he or she wishes to donate.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5721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C5A9E-2F33-E3CE-4E35-5AE6C19D6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AFF5E-9642-6FA0-CD64-C6BF7D098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James E. West Fellowship Donations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341F25-441A-0FC4-3E76-4DF24B39DF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Availability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Provide a James E. West fillable pdf for donors to download and complete.</a:t>
            </a:r>
          </a:p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Donor Levels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Scouters award that there are four levels of donor recognition – Bronze ($1,000), Silver ($5,000), Gold ($10,000), and Diamond ($15,000).</a:t>
            </a:r>
          </a:p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Recognition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Describe the recognition they will receive: 1) award square knot for Bronze; and 2) lapel pin for each level attained in giving.</a:t>
            </a:r>
          </a:p>
          <a:p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Progressive Giving –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sure donors know that annual West contributions enables them to achieve the next level of donor recognition.</a:t>
            </a:r>
            <a:endParaRPr lang="en-US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37877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d9008a0-7846-4989-a4c5-77cfad3f7e4e}" enabled="0" method="" siteId="{fd9008a0-7846-4989-a4c5-77cfad3f7e4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986</Words>
  <Application>Microsoft Office PowerPoint</Application>
  <PresentationFormat>Widescreen</PresentationFormat>
  <Paragraphs>73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Aptos</vt:lpstr>
      <vt:lpstr>Arial</vt:lpstr>
      <vt:lpstr>Arial Black</vt:lpstr>
      <vt:lpstr>Arial Nova</vt:lpstr>
      <vt:lpstr>Times New Roman</vt:lpstr>
      <vt:lpstr>1_Office Theme</vt:lpstr>
      <vt:lpstr>Council Website Development</vt:lpstr>
      <vt:lpstr>Website Content</vt:lpstr>
      <vt:lpstr>Contact Information</vt:lpstr>
      <vt:lpstr>Payment Portal (1)</vt:lpstr>
      <vt:lpstr>Payment Portal (2)</vt:lpstr>
      <vt:lpstr>Types of Gifts</vt:lpstr>
      <vt:lpstr>Donor Recognition</vt:lpstr>
      <vt:lpstr>Small Donations</vt:lpstr>
      <vt:lpstr>James E. West Fellowship Donations</vt:lpstr>
      <vt:lpstr>Council Recognition</vt:lpstr>
      <vt:lpstr>Second Century Society</vt:lpstr>
      <vt:lpstr>Recurring Gifts</vt:lpstr>
      <vt:lpstr>Letter of Appreciation</vt:lpstr>
      <vt:lpstr>Declared Recognition</vt:lpstr>
      <vt:lpstr>Recurring Gifts – Chief Seattle Council’s Summit Circle (1)</vt:lpstr>
      <vt:lpstr>Recurring Gifts – Chief Seattle Council (2)</vt:lpstr>
      <vt:lpstr>Website Improvement Tips</vt:lpstr>
      <vt:lpstr>Good Practices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Combined Troop Pilot</dc:title>
  <dc:creator>Garfield Murden</dc:creator>
  <cp:lastModifiedBy>Mayo Jr, James M</cp:lastModifiedBy>
  <cp:revision>21</cp:revision>
  <dcterms:created xsi:type="dcterms:W3CDTF">2024-06-03T18:45:11Z</dcterms:created>
  <dcterms:modified xsi:type="dcterms:W3CDTF">2024-12-05T22:34:19Z</dcterms:modified>
</cp:coreProperties>
</file>