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69664" autoAdjust="0"/>
  </p:normalViewPr>
  <p:slideViewPr>
    <p:cSldViewPr snapToGrid="0">
      <p:cViewPr varScale="1">
        <p:scale>
          <a:sx n="70" d="100"/>
          <a:sy n="70" d="100"/>
        </p:scale>
        <p:origin x="174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16AC6A-3488-43C2-A609-FBD384694741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9EBC6-C150-4F3E-8E52-705276351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191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Key points</a:t>
            </a:r>
            <a:r>
              <a:rPr lang="en-US" baseline="0" dirty="0"/>
              <a:t> regarding safe cooking fall into four categories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Storing food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Cooking food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Personal safety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Cleaning up</a:t>
            </a:r>
          </a:p>
          <a:p>
            <a:pPr marL="228600" indent="-228600">
              <a:buFont typeface="+mj-lt"/>
              <a:buAutoNum type="arabicPeriod"/>
            </a:pPr>
            <a:endParaRPr lang="en-US" baseline="0" dirty="0"/>
          </a:p>
          <a:p>
            <a:pPr marL="0" indent="0">
              <a:buFont typeface="+mj-lt"/>
              <a:buNone/>
            </a:pPr>
            <a:r>
              <a:rPr lang="en-US" baseline="0" dirty="0"/>
              <a:t>The suggestions above are very complete; for younger Scouts, all of the details may be excessive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9EBC6-C150-4F3E-8E52-70527635149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42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chemeClr val="tx1"/>
                </a:solidFill>
                <a:effectLst/>
                <a:latin typeface="+mn-lt"/>
              </a:rPr>
              <a:t>Summarize</a:t>
            </a:r>
            <a:r>
              <a:rPr lang="en-US" b="0" i="0" baseline="0" dirty="0">
                <a:solidFill>
                  <a:schemeClr val="tx1"/>
                </a:solidFill>
                <a:effectLst/>
                <a:latin typeface="+mn-lt"/>
              </a:rPr>
              <a:t> the key </a:t>
            </a:r>
            <a:r>
              <a:rPr lang="en-US" b="0" i="0" baseline="0" dirty="0" err="1">
                <a:solidFill>
                  <a:schemeClr val="tx1"/>
                </a:solidFill>
                <a:effectLst/>
                <a:latin typeface="+mn-lt"/>
              </a:rPr>
              <a:t>takeways</a:t>
            </a:r>
            <a:r>
              <a:rPr lang="en-US" b="0" i="0" baseline="0" dirty="0">
                <a:solidFill>
                  <a:schemeClr val="tx1"/>
                </a:solidFill>
                <a:effectLst/>
                <a:latin typeface="+mn-lt"/>
              </a:rPr>
              <a:t> for CS</a:t>
            </a:r>
            <a:endParaRPr lang="en-US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9EBC6-C150-4F3E-8E52-70527635149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064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/>
              <a:t>Explain that the Whittling Chip card is like a driver’s license – you are only allowed to carry and use a knife once you have earned your Whittling Chip. If you do not follow the rules as taught, you will lose your “Chip” and not be allowed to carry a knife until the card is earned again.</a:t>
            </a:r>
          </a:p>
          <a:p>
            <a:endParaRPr lang="en-US" sz="2000" dirty="0"/>
          </a:p>
          <a:p>
            <a:r>
              <a:rPr lang="en-US" sz="2000" dirty="0"/>
              <a:t>Whittling Chip Requirements: (Back of card) </a:t>
            </a:r>
          </a:p>
          <a:p>
            <a:pPr algn="l">
              <a:buFont typeface="+mj-lt"/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Know the safety rules for handling a knife.</a:t>
            </a:r>
          </a:p>
          <a:p>
            <a:pPr algn="l">
              <a:buFont typeface="+mj-lt"/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Show that you know how to take care of and use a pocketknife.</a:t>
            </a:r>
          </a:p>
          <a:p>
            <a:pPr algn="l">
              <a:buFont typeface="+mj-lt"/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Make a carving with a pocketknife.* Work with your den leader or other adult when doing this.</a:t>
            </a:r>
          </a:p>
          <a:p>
            <a:pPr algn="l">
              <a:buFont typeface="+mj-lt"/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Read, understand and promise to abide by the "Knives Are Not Toys" guidelines.</a:t>
            </a:r>
          </a:p>
          <a:p>
            <a:pPr algn="l">
              <a:buFont typeface="+mj-lt"/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Read, understand and promise to abide by the "Pocketknife Pledge."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9EBC6-C150-4F3E-8E52-70527635149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006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9C0CF-BA51-F357-55B1-DF64317780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C95C60-E002-2B1D-E36D-AE4D3C5A00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2657E0-3EFB-53DD-3C15-DA0ECB2DF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8E0734-E980-B7A0-5DE7-F84905B86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B8228-C496-8C2F-31AD-FEAD995D5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338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C6D53-404D-451C-B591-C39AE0864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BCE0C6-E320-EF7E-865D-4A7511C590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702BB4-98C4-38C0-BFC0-2B4BF5467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E778BD-C3A2-58D7-EDEE-0DF31F2E4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3333D5-28D2-3EF9-4BF3-A67ED0793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78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830C78-7412-870B-0C82-1D6397BF4F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7DE8EB-FE6B-67D8-91FB-C8D477C8AA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19BB0B-CCC3-ED95-4FF9-D8F23A5DC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FD41D-C550-D41B-F07F-2A31C861A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43140-D688-2DA7-8CAC-0585E2874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996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A46CC-B7B2-05F9-2A94-F809311B7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A3EB60-96D6-2871-6A5E-6C8F7DA4C0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8B86ED-B70F-3D37-9539-12E83F9B4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901B9-FF7A-FC82-E6FD-0468335E2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461E0F-9058-4946-17C9-D90A51F4F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959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2EE2D-8BEA-716E-C4FF-B425B510F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678169-0001-7CAD-2E0D-F97F1F795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9745C9-C6B0-75D4-90B8-505A0F0A0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400EED-8946-5807-EA42-C84A8A7CB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73B4B5-7D39-4029-76A4-0AA1764B3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83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84753-9E0B-D4C4-6B34-3B094F99E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FAD9F3-C383-22D1-B473-324DD8F106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728545-4A3D-AF21-7E81-6BC4D188DD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83E61D-2A9A-50A4-8D54-858B65305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649E1F-8F13-1E58-AA4F-C312C6453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EAD0A7-0F96-7588-B016-A0715EEF9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180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2D795-8798-6879-7E8D-08166934E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5C784F-E03F-3D1C-F033-BDD75B791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4DDDB9-48E3-CC1B-98A2-D25A4498B4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79D808-6456-7099-0654-3CEC1E14A7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3B53E7-F8B5-374A-4020-EC54AC23A7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642F27-879F-6673-AC7B-003FC74D2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02C496-1F0F-AF00-06F6-846C796AA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DCB5E9-8B61-38C4-6481-F133C37E7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065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A04BA-D7CF-8A4E-54ED-ACA3D5866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16C2A1-D2C8-9800-CCE4-D52EBA70C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F60D77-93D4-BB5B-4DBF-340338CDD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6A60AC-B9D9-11BD-2B5D-114EBE8E8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395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7F3D33-78F0-D583-389C-C37D97A0A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6149B2-74AC-B14A-58B3-E6CC2DB35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5C4B7-611D-689B-8AC3-7D5DF7709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56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EF7CF-515A-18EA-09B2-0CC3E2E35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BF06A3-3419-4ADD-A413-D35DD9CDB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3F9821-9AE5-47A8-216E-D05D17441B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D6A4C5-0BC5-13A7-1B4F-1E78528E5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8B586-CC4D-49EB-7A0B-542F79F35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C8AD35-83E6-8DAA-FCFA-D381A39F5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715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1DA70-7BA1-669B-D153-81F2630E6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1172C3-D2E7-3D7B-16FB-DADAC3D247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EDEB94-257B-5A0F-9324-AB2DFDCE06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EF9588-CB58-E067-D73C-BB1FBB5A0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570740-61A5-0918-ACA3-DC515365B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DDF83B-5336-498F-D037-4CF2C574E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996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8FE26E-1A1C-873B-DA0D-F95A3E712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3DE479-6B91-FE9D-FC39-EC67F349EF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77E973-361C-37B6-961E-F11E4D3419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EE535-58BE-47C4-9641-71B678A0D48B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7BDA6B-ABB8-D509-9CD4-32E3347BB7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B5ED2-82D8-BB60-1D5A-97A45E0B25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08952-8B38-46DE-9955-55B8A78C8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185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F66F8-57F3-D11F-FD05-C5C1D37E1A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Cub Safety Moment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8E6A51-B7E4-A3AD-EF22-D363E9F829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Cooking</a:t>
            </a:r>
          </a:p>
        </p:txBody>
      </p:sp>
    </p:spTree>
    <p:extLst>
      <p:ext uri="{BB962C8B-B14F-4D97-AF65-F5344CB8AC3E}">
        <p14:creationId xmlns:p14="http://schemas.microsoft.com/office/powerpoint/2010/main" val="109523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Cooking Safely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9163241"/>
              </p:ext>
            </p:extLst>
          </p:nvPr>
        </p:nvGraphicFramePr>
        <p:xfrm>
          <a:off x="838200" y="1825625"/>
          <a:ext cx="10515600" cy="512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149905673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68663167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570483903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9653270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Storing</a:t>
                      </a:r>
                      <a:r>
                        <a:rPr lang="en-US" baseline="0" dirty="0"/>
                        <a:t> Food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Cooking Food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Personal</a:t>
                      </a:r>
                      <a:r>
                        <a:rPr lang="en-US" baseline="0" dirty="0"/>
                        <a:t> Safety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Clean</a:t>
                      </a:r>
                      <a:r>
                        <a:rPr lang="en-US" baseline="0" dirty="0"/>
                        <a:t> Up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9136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Keep food cool when stored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Be</a:t>
                      </a:r>
                      <a:r>
                        <a:rPr lang="en-US" baseline="0" dirty="0"/>
                        <a:t> sure to close the cooler lid after removing food</a:t>
                      </a:r>
                      <a:endParaRPr lang="en-US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Put leftovers</a:t>
                      </a:r>
                      <a:r>
                        <a:rPr lang="en-US" baseline="0" dirty="0"/>
                        <a:t> into a clean container and into a cooler.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Ask an adult’s permission</a:t>
                      </a:r>
                      <a:r>
                        <a:rPr lang="en-US" baseline="0" dirty="0"/>
                        <a:t> before cooking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Wash hands often with soap and water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Read the recipe carefully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Cook meat completely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Use a thermometer to make sure it is cooked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Learn from an</a:t>
                      </a:r>
                      <a:r>
                        <a:rPr lang="en-US" baseline="0" dirty="0"/>
                        <a:t> adult when measuring temperatures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Be careful with knives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Be</a:t>
                      </a:r>
                      <a:r>
                        <a:rPr lang="en-US" baseline="0" dirty="0"/>
                        <a:t> careful around hot stoves and campfires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Use oven mitts to keep your hands safe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Be aware of the space around you when moving pots in the kitchen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Use both hands when moving items on a stove or cooking fire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Be careful with hot oil – wear long sleeves to avoid spatters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Keep your work area clean and clutter free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Clean up as you go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Wipe up spills</a:t>
                      </a:r>
                      <a:r>
                        <a:rPr lang="en-US" baseline="0" dirty="0"/>
                        <a:t> as you go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Use three basins of water when washing up: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Wipe leftover food off dishes and into trash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Pan 1: hot, soapy water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Pan 2: hot rinse water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Pan 3: cold water with sanitizer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2473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9289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371CB-2074-26AE-C4A5-3C20B6698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Cooking is a Great Life Skill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EDD512-CC68-2D4D-EBF7-D5B0D6ED1C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39818" cy="4351338"/>
          </a:xfrm>
        </p:spPr>
        <p:txBody>
          <a:bodyPr/>
          <a:lstStyle/>
          <a:p>
            <a:pPr marL="0" marR="0">
              <a:spcBef>
                <a:spcPts val="425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231F20"/>
                </a:solidFill>
                <a:effectLst/>
                <a:ea typeface="Times New Roman" panose="02020603050405020304" pitchFamily="18" charset="0"/>
              </a:rPr>
              <a:t>Always</a:t>
            </a:r>
            <a:endParaRPr lang="en-US" sz="2000" b="1" dirty="0">
              <a:effectLst/>
              <a:ea typeface="Times New Roman" panose="02020603050405020304" pitchFamily="18" charset="0"/>
            </a:endParaRPr>
          </a:p>
          <a:p>
            <a:pPr marL="520700" marR="0">
              <a:lnSpc>
                <a:spcPct val="107000"/>
              </a:lnSpc>
              <a:spcBef>
                <a:spcPts val="610"/>
              </a:spcBef>
              <a:spcAft>
                <a:spcPts val="600"/>
              </a:spcAft>
            </a:pPr>
            <a:r>
              <a:rPr lang="en-US" sz="2000" kern="100" dirty="0">
                <a:solidFill>
                  <a:srgbClr val="231F2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Keep working area clean</a:t>
            </a:r>
          </a:p>
          <a:p>
            <a:pPr marL="520700" marR="0">
              <a:lnSpc>
                <a:spcPct val="107000"/>
              </a:lnSpc>
              <a:spcBef>
                <a:spcPts val="610"/>
              </a:spcBef>
              <a:spcAft>
                <a:spcPts val="600"/>
              </a:spcAft>
            </a:pPr>
            <a:r>
              <a:rPr lang="en-US" sz="2000" kern="100" dirty="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Cook food carefully and completely</a:t>
            </a:r>
          </a:p>
          <a:p>
            <a:pPr marL="520700" marR="0">
              <a:lnSpc>
                <a:spcPct val="107000"/>
              </a:lnSpc>
              <a:spcBef>
                <a:spcPts val="610"/>
              </a:spcBef>
              <a:spcAft>
                <a:spcPts val="600"/>
              </a:spcAft>
            </a:pPr>
            <a:r>
              <a:rPr lang="en-US" sz="2000" kern="100" dirty="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Be careful with sharp utensils and hot stoves/fire</a:t>
            </a:r>
          </a:p>
          <a:p>
            <a:pPr marL="520700" marR="0">
              <a:lnSpc>
                <a:spcPct val="107000"/>
              </a:lnSpc>
              <a:spcBef>
                <a:spcPts val="610"/>
              </a:spcBef>
              <a:spcAft>
                <a:spcPts val="600"/>
              </a:spcAft>
            </a:pPr>
            <a:r>
              <a:rPr lang="en-US" sz="2000" kern="100" dirty="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Cook with an adult to learn and apply safe cooking skills</a:t>
            </a:r>
          </a:p>
          <a:p>
            <a:pPr marL="520700" marR="0">
              <a:lnSpc>
                <a:spcPct val="107000"/>
              </a:lnSpc>
              <a:spcBef>
                <a:spcPts val="610"/>
              </a:spcBef>
              <a:spcAft>
                <a:spcPts val="600"/>
              </a:spcAft>
            </a:pPr>
            <a:r>
              <a:rPr lang="en-US" sz="2000" kern="100" dirty="0">
                <a:solidFill>
                  <a:srgbClr val="231F2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Be aware of dangers around you, such as sharp utensils, wet and slippery surfaces, and hot pans/fire</a:t>
            </a:r>
          </a:p>
          <a:p>
            <a:pPr marL="520700" marR="0">
              <a:lnSpc>
                <a:spcPct val="107000"/>
              </a:lnSpc>
              <a:spcBef>
                <a:spcPts val="610"/>
              </a:spcBef>
              <a:spcAft>
                <a:spcPts val="600"/>
              </a:spcAft>
            </a:pPr>
            <a:r>
              <a:rPr lang="en-US" sz="2000" kern="100" dirty="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Be sure that the cooking attempted is within the skill set of the age of </a:t>
            </a:r>
            <a:r>
              <a:rPr lang="en-US" sz="2000" kern="10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CS present</a:t>
            </a:r>
            <a:endParaRPr lang="en-US" sz="20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368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4E893-35BB-9E31-0D01-28551FE45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 appetite!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A061D9-9F74-BEC1-0576-1E9D1C3CAD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marR="573405" indent="-285750">
              <a:lnSpc>
                <a:spcPct val="102000"/>
              </a:lnSpc>
              <a:spcBef>
                <a:spcPts val="445"/>
              </a:spcBef>
              <a:buClr>
                <a:srgbClr val="231F20"/>
              </a:buClr>
              <a:buSzPts val="1100"/>
              <a:buFont typeface="Times New Roman" panose="02020603050405020304" pitchFamily="18" charset="0"/>
              <a:buChar char="•"/>
              <a:tabLst>
                <a:tab pos="1797050" algn="l"/>
              </a:tabLst>
            </a:pPr>
            <a:r>
              <a:rPr lang="en-US" dirty="0">
                <a:solidFill>
                  <a:srgbClr val="231F20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Reference – BALOO syllabus</a:t>
            </a:r>
          </a:p>
          <a:p>
            <a:pPr marL="742950" marR="573405" lvl="1" indent="-285750">
              <a:lnSpc>
                <a:spcPct val="102000"/>
              </a:lnSpc>
              <a:spcBef>
                <a:spcPts val="445"/>
              </a:spcBef>
              <a:spcAft>
                <a:spcPts val="0"/>
              </a:spcAft>
              <a:buClr>
                <a:srgbClr val="231F20"/>
              </a:buClr>
              <a:buSzPts val="1100"/>
              <a:buFont typeface="Times New Roman" panose="02020603050405020304" pitchFamily="18" charset="0"/>
              <a:buChar char="•"/>
              <a:tabLst>
                <a:tab pos="1797050" algn="l"/>
              </a:tabLst>
            </a:pPr>
            <a:r>
              <a:rPr lang="en-US" dirty="0">
                <a:solidFill>
                  <a:srgbClr val="231F2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Cooking and sanitation</a:t>
            </a:r>
          </a:p>
          <a:p>
            <a:pPr marL="742950" marR="573405" lvl="1" indent="-285750">
              <a:lnSpc>
                <a:spcPct val="102000"/>
              </a:lnSpc>
              <a:spcBef>
                <a:spcPts val="445"/>
              </a:spcBef>
              <a:spcAft>
                <a:spcPts val="0"/>
              </a:spcAft>
              <a:buClr>
                <a:srgbClr val="231F20"/>
              </a:buClr>
              <a:buSzPts val="1100"/>
              <a:buFont typeface="Times New Roman" panose="02020603050405020304" pitchFamily="18" charset="0"/>
              <a:buChar char="•"/>
              <a:tabLst>
                <a:tab pos="1797050" algn="l"/>
              </a:tabLst>
            </a:pPr>
            <a:r>
              <a:rPr lang="en-US" dirty="0">
                <a:solidFill>
                  <a:srgbClr val="231F20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Knife safety for CS</a:t>
            </a:r>
            <a:endParaRPr lang="en-US" dirty="0">
              <a:effectLst/>
              <a:latin typeface="Arial Narrow" panose="020B0606020202030204" pitchFamily="34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6528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465</Words>
  <Application>Microsoft Office PowerPoint</Application>
  <PresentationFormat>Widescreen</PresentationFormat>
  <Paragraphs>61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Arial Narrow</vt:lpstr>
      <vt:lpstr>Calibri</vt:lpstr>
      <vt:lpstr>Calibri Light</vt:lpstr>
      <vt:lpstr>Times New Roman</vt:lpstr>
      <vt:lpstr>Verdana</vt:lpstr>
      <vt:lpstr>Office Theme</vt:lpstr>
      <vt:lpstr>Cub Safety Moment</vt:lpstr>
      <vt:lpstr>Cooking Safely</vt:lpstr>
      <vt:lpstr>Cooking is a Great Life Skill</vt:lpstr>
      <vt:lpstr>Bon appetite!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Cub Safety Moment</dc:title>
  <dc:creator>Dennis Kampa</dc:creator>
  <cp:lastModifiedBy>Dennis Kampa</cp:lastModifiedBy>
  <cp:revision>7</cp:revision>
  <dcterms:created xsi:type="dcterms:W3CDTF">2023-06-18T13:34:22Z</dcterms:created>
  <dcterms:modified xsi:type="dcterms:W3CDTF">2023-06-22T15:19:49Z</dcterms:modified>
</cp:coreProperties>
</file>