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Calibri" panose="020F0502020204030204" pitchFamily="34" charset="0"/>
      <p:regular r:id="rId8"/>
      <p:bold r:id="rId9"/>
      <p:italic r:id="rId10"/>
      <p:boldItalic r:id="rId11"/>
    </p:embeddedFont>
    <p:embeddedFont>
      <p:font typeface="Lora" pitchFamily="2"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gv2VxI3/aSf0qlYucwzYfK+LqPX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74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notesMaster" Target="notesMasters/notesMaster1.xml"/><Relationship Id="rId12"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547c0c5581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2547c0c5581_0_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g2547c0c5581_0_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547c0c5581_0_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2547c0c5581_0_10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g2547c0c5581_0_10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547c0c558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547c0c5581_0_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g2547c0c5581_0_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547c0c558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2547c0c558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g2547c0c558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5"/>
          <p:cNvSpPr>
            <a:spLocks noGrp="1"/>
          </p:cNvSpPr>
          <p:nvPr>
            <p:ph type="pic" idx="2"/>
          </p:nvPr>
        </p:nvSpPr>
        <p:spPr>
          <a:xfrm>
            <a:off x="5183188" y="987425"/>
            <a:ext cx="6172200" cy="4873625"/>
          </a:xfrm>
          <a:prstGeom prst="rect">
            <a:avLst/>
          </a:prstGeom>
          <a:noFill/>
          <a:ln>
            <a:noFill/>
          </a:ln>
        </p:spPr>
      </p:sp>
      <p:sp>
        <p:nvSpPr>
          <p:cNvPr id="68" name="Google Shape;68;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abcnews.go.com/Health/Parenting/story?id=8240127" TargetMode="External"/><Relationship Id="rId3" Type="http://schemas.openxmlformats.org/officeDocument/2006/relationships/hyperlink" Target="http://www.nlm.nih.gov/medlineplus/ency/article/000045.htm" TargetMode="External"/><Relationship Id="rId7" Type="http://schemas.openxmlformats.org/officeDocument/2006/relationships/hyperlink" Target="http://www.health.harvard.edu/fhg/firstaid/recovery.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nlm.nih.gov/medlineplus/ency/article/000039.htm" TargetMode="External"/><Relationship Id="rId5" Type="http://schemas.openxmlformats.org/officeDocument/2006/relationships/hyperlink" Target="http://www.nlm.nih.gov/medlineplus/ency/article/003106.htm" TargetMode="External"/><Relationship Id="rId4" Type="http://schemas.openxmlformats.org/officeDocument/2006/relationships/hyperlink" Target="http://www.nlm.nih.gov/medlineplus/ency/presentations/100213_1.ht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runwildmychild.com/teaching-first-aid/"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verywellfamily.com/basic-first-aid-tips-for-kids-all-parents-should-know-5180014" TargetMode="External"/><Relationship Id="rId5" Type="http://schemas.openxmlformats.org/officeDocument/2006/relationships/hyperlink" Target="https://learn.eartheasy.com/articles/teaching-my-child-first-aid-6-essentials/" TargetMode="External"/><Relationship Id="rId4" Type="http://schemas.openxmlformats.org/officeDocument/2006/relationships/hyperlink" Target="https://arascamedical.com/8-easy-ways-to-teach-your-kids-first-ai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n-US"/>
              <a:t>Cub Safety Moment</a:t>
            </a:r>
            <a:endParaRPr/>
          </a:p>
        </p:txBody>
      </p:sp>
      <p:sp>
        <p:nvSpPr>
          <p:cNvPr id="89" name="Google Shape;89;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a:t>First Aid</a:t>
            </a:r>
            <a:endParaRPr/>
          </a:p>
        </p:txBody>
      </p:sp>
      <p:sp>
        <p:nvSpPr>
          <p:cNvPr id="90" name="Google Shape;90;p1"/>
          <p:cNvSpPr txBox="1"/>
          <p:nvPr/>
        </p:nvSpPr>
        <p:spPr>
          <a:xfrm>
            <a:off x="7410734" y="4599296"/>
            <a:ext cx="3916908" cy="120032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It is not intended that this presentation be actually used with Cub Scouts. It’s purpose is to illustrate to the presenter material that should be covered.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g2547c0c5581_0_5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What is first aid?</a:t>
            </a:r>
            <a:endParaRPr/>
          </a:p>
        </p:txBody>
      </p:sp>
      <p:sp>
        <p:nvSpPr>
          <p:cNvPr id="97" name="Google Shape;97;g2547c0c5581_0_52"/>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600">
                <a:highlight>
                  <a:srgbClr val="FFFFFF"/>
                </a:highlight>
              </a:rPr>
              <a:t>First aid is the medical help that is given immediately after an injury happens and at the place where the injury occurred. With practice and training, Cub Scout-age youth are capable of learning and providing basic first aid skills, including:</a:t>
            </a:r>
            <a:endParaRPr sz="1600">
              <a:highlight>
                <a:srgbClr val="FFFFFF"/>
              </a:highlight>
            </a:endParaRPr>
          </a:p>
          <a:p>
            <a:pPr marL="457200" lvl="0" indent="-330200" algn="l" rtl="0">
              <a:lnSpc>
                <a:spcPct val="100000"/>
              </a:lnSpc>
              <a:spcBef>
                <a:spcPts val="800"/>
              </a:spcBef>
              <a:spcAft>
                <a:spcPts val="0"/>
              </a:spcAft>
              <a:buClr>
                <a:srgbClr val="333333"/>
              </a:buClr>
              <a:buSzPts val="1600"/>
              <a:buChar char="•"/>
            </a:pPr>
            <a:r>
              <a:rPr lang="en-US" sz="1600">
                <a:solidFill>
                  <a:srgbClr val="333333"/>
                </a:solidFill>
                <a:highlight>
                  <a:srgbClr val="FFFFFF"/>
                </a:highlight>
              </a:rPr>
              <a:t>cleaning minor cuts, scrapes, or scratches</a:t>
            </a:r>
            <a:endParaRPr sz="1600">
              <a:solidFill>
                <a:srgbClr val="333333"/>
              </a:solidFill>
              <a:highlight>
                <a:srgbClr val="FFFFFF"/>
              </a:highlight>
            </a:endParaRPr>
          </a:p>
          <a:p>
            <a:pPr marL="457200" lvl="0" indent="-330200" algn="l" rtl="0">
              <a:lnSpc>
                <a:spcPct val="100000"/>
              </a:lnSpc>
              <a:spcBef>
                <a:spcPts val="0"/>
              </a:spcBef>
              <a:spcAft>
                <a:spcPts val="0"/>
              </a:spcAft>
              <a:buSzPts val="1600"/>
              <a:buChar char="•"/>
            </a:pPr>
            <a:r>
              <a:rPr lang="en-US" sz="1600">
                <a:solidFill>
                  <a:srgbClr val="333333"/>
                </a:solidFill>
                <a:highlight>
                  <a:srgbClr val="FFFFFF"/>
                </a:highlight>
              </a:rPr>
              <a:t>applying pressure to a</a:t>
            </a:r>
            <a:r>
              <a:rPr lang="en-US" sz="1600">
                <a:solidFill>
                  <a:srgbClr val="2E2E2A"/>
                </a:solidFill>
              </a:rPr>
              <a:t> </a:t>
            </a:r>
            <a:r>
              <a:rPr lang="en-US" sz="1600" b="1">
                <a:solidFill>
                  <a:srgbClr val="24B4D5"/>
                </a:solidFill>
                <a:uFill>
                  <a:noFill/>
                </a:uFill>
                <a:hlinkClick r:id="rId3">
                  <a:extLst>
                    <a:ext uri="{A12FA001-AC4F-418D-AE19-62706E023703}">
                      <ahyp:hlinkClr xmlns:ahyp="http://schemas.microsoft.com/office/drawing/2018/hyperlinkcolor" val="tx"/>
                    </a:ext>
                  </a:extLst>
                </a:hlinkClick>
              </a:rPr>
              <a:t>bleeding wound</a:t>
            </a:r>
            <a:endParaRPr sz="1600">
              <a:solidFill>
                <a:srgbClr val="333333"/>
              </a:solidFill>
              <a:highlight>
                <a:srgbClr val="FFFFFF"/>
              </a:highlight>
            </a:endParaRPr>
          </a:p>
          <a:p>
            <a:pPr marL="457200" lvl="0" indent="-330200" algn="l" rtl="0">
              <a:lnSpc>
                <a:spcPct val="100000"/>
              </a:lnSpc>
              <a:spcBef>
                <a:spcPts val="0"/>
              </a:spcBef>
              <a:spcAft>
                <a:spcPts val="0"/>
              </a:spcAft>
              <a:buClr>
                <a:srgbClr val="333333"/>
              </a:buClr>
              <a:buSzPts val="1600"/>
              <a:buChar char="•"/>
            </a:pPr>
            <a:r>
              <a:rPr lang="en-US" sz="1600">
                <a:solidFill>
                  <a:srgbClr val="333333"/>
                </a:solidFill>
                <a:highlight>
                  <a:srgbClr val="FFFFFF"/>
                </a:highlight>
              </a:rPr>
              <a:t>treating a minor burn</a:t>
            </a:r>
            <a:endParaRPr sz="1600">
              <a:solidFill>
                <a:srgbClr val="333333"/>
              </a:solidFill>
              <a:highlight>
                <a:srgbClr val="FFFFFF"/>
              </a:highlight>
            </a:endParaRPr>
          </a:p>
          <a:p>
            <a:pPr marL="457200" lvl="0" indent="-330200" algn="l" rtl="0">
              <a:lnSpc>
                <a:spcPct val="100000"/>
              </a:lnSpc>
              <a:spcBef>
                <a:spcPts val="0"/>
              </a:spcBef>
              <a:spcAft>
                <a:spcPts val="0"/>
              </a:spcAft>
              <a:buClr>
                <a:srgbClr val="333333"/>
              </a:buClr>
              <a:buSzPts val="1600"/>
              <a:buChar char="•"/>
            </a:pPr>
            <a:r>
              <a:rPr lang="en-US" sz="1600">
                <a:solidFill>
                  <a:srgbClr val="333333"/>
                </a:solidFill>
                <a:highlight>
                  <a:srgbClr val="FFFFFF"/>
                </a:highlight>
              </a:rPr>
              <a:t>applying bandages and dressings</a:t>
            </a:r>
            <a:endParaRPr sz="1600">
              <a:solidFill>
                <a:srgbClr val="333333"/>
              </a:solidFill>
              <a:highlight>
                <a:srgbClr val="FFFFFF"/>
              </a:highlight>
            </a:endParaRPr>
          </a:p>
          <a:p>
            <a:pPr marL="457200" lvl="0" indent="-330200" algn="l" rtl="0">
              <a:lnSpc>
                <a:spcPct val="100000"/>
              </a:lnSpc>
              <a:spcBef>
                <a:spcPts val="0"/>
              </a:spcBef>
              <a:spcAft>
                <a:spcPts val="0"/>
              </a:spcAft>
              <a:buClr>
                <a:srgbClr val="333333"/>
              </a:buClr>
              <a:buSzPts val="1600"/>
              <a:buChar char="•"/>
            </a:pPr>
            <a:r>
              <a:rPr lang="en-US" sz="1600">
                <a:solidFill>
                  <a:srgbClr val="333333"/>
                </a:solidFill>
                <a:highlight>
                  <a:srgbClr val="FFFFFF"/>
                </a:highlight>
              </a:rPr>
              <a:t>drinking fluids to relieve heat stress</a:t>
            </a:r>
            <a:endParaRPr sz="1600" b="1">
              <a:solidFill>
                <a:srgbClr val="24B4D5"/>
              </a:solidFill>
            </a:endParaRPr>
          </a:p>
          <a:p>
            <a:pPr marL="457200" lvl="0" indent="-330200" algn="l" rtl="0">
              <a:lnSpc>
                <a:spcPct val="100000"/>
              </a:lnSpc>
              <a:spcBef>
                <a:spcPts val="0"/>
              </a:spcBef>
              <a:spcAft>
                <a:spcPts val="0"/>
              </a:spcAft>
              <a:buClr>
                <a:srgbClr val="2E2E2A"/>
              </a:buClr>
              <a:buSzPts val="1600"/>
              <a:buChar char="•"/>
            </a:pPr>
            <a:r>
              <a:rPr lang="en-US" sz="1600">
                <a:solidFill>
                  <a:srgbClr val="2E2E2A"/>
                </a:solidFill>
              </a:rPr>
              <a:t>Icing a swollen injury</a:t>
            </a:r>
            <a:endParaRPr sz="1600">
              <a:solidFill>
                <a:srgbClr val="2E2E2A"/>
              </a:solidFill>
            </a:endParaRPr>
          </a:p>
          <a:p>
            <a:pPr marL="457200" lvl="0" indent="-330200" algn="l" rtl="0">
              <a:lnSpc>
                <a:spcPct val="100000"/>
              </a:lnSpc>
              <a:spcBef>
                <a:spcPts val="0"/>
              </a:spcBef>
              <a:spcAft>
                <a:spcPts val="0"/>
              </a:spcAft>
              <a:buSzPts val="1600"/>
              <a:buChar char="•"/>
            </a:pPr>
            <a:r>
              <a:rPr lang="en-US" sz="1600">
                <a:solidFill>
                  <a:srgbClr val="2E2E2A"/>
                </a:solidFill>
              </a:rPr>
              <a:t>Applying cold running water or a wet towel to a </a:t>
            </a:r>
            <a:r>
              <a:rPr lang="en-US" sz="1600" b="1">
                <a:solidFill>
                  <a:srgbClr val="24B4D5"/>
                </a:solidFill>
                <a:uFill>
                  <a:noFill/>
                </a:uFill>
                <a:hlinkClick r:id="rId4">
                  <a:extLst>
                    <a:ext uri="{A12FA001-AC4F-418D-AE19-62706E023703}">
                      <ahyp:hlinkClr xmlns:ahyp="http://schemas.microsoft.com/office/drawing/2018/hyperlinkcolor" val="tx"/>
                    </a:ext>
                  </a:extLst>
                </a:hlinkClick>
              </a:rPr>
              <a:t>burn</a:t>
            </a:r>
            <a:endParaRPr sz="1600" b="1">
              <a:solidFill>
                <a:srgbClr val="24B4D5"/>
              </a:solidFill>
            </a:endParaRPr>
          </a:p>
          <a:p>
            <a:pPr marL="457200" lvl="0" indent="-330200" algn="l" rtl="0">
              <a:lnSpc>
                <a:spcPct val="100000"/>
              </a:lnSpc>
              <a:spcBef>
                <a:spcPts val="0"/>
              </a:spcBef>
              <a:spcAft>
                <a:spcPts val="0"/>
              </a:spcAft>
              <a:buSzPts val="1600"/>
              <a:buChar char="•"/>
            </a:pPr>
            <a:r>
              <a:rPr lang="en-US" sz="1600">
                <a:solidFill>
                  <a:srgbClr val="2E2E2A"/>
                </a:solidFill>
              </a:rPr>
              <a:t>Pinching the nostrils for 10 minutes for a </a:t>
            </a:r>
            <a:r>
              <a:rPr lang="en-US" sz="1600" b="1">
                <a:solidFill>
                  <a:srgbClr val="24B4D5"/>
                </a:solidFill>
                <a:uFill>
                  <a:noFill/>
                </a:uFill>
                <a:hlinkClick r:id="rId5">
                  <a:extLst>
                    <a:ext uri="{A12FA001-AC4F-418D-AE19-62706E023703}">
                      <ahyp:hlinkClr xmlns:ahyp="http://schemas.microsoft.com/office/drawing/2018/hyperlinkcolor" val="tx"/>
                    </a:ext>
                  </a:extLst>
                </a:hlinkClick>
              </a:rPr>
              <a:t>nosebleed</a:t>
            </a:r>
            <a:endParaRPr sz="1600" b="1">
              <a:solidFill>
                <a:srgbClr val="24B4D5"/>
              </a:solidFill>
            </a:endParaRPr>
          </a:p>
          <a:p>
            <a:pPr marL="457200" lvl="0" indent="-330200" algn="l" rtl="0">
              <a:lnSpc>
                <a:spcPct val="100000"/>
              </a:lnSpc>
              <a:spcBef>
                <a:spcPts val="0"/>
              </a:spcBef>
              <a:spcAft>
                <a:spcPts val="0"/>
              </a:spcAft>
              <a:buSzPts val="1600"/>
              <a:buChar char="•"/>
            </a:pPr>
            <a:r>
              <a:rPr lang="en-US" sz="1600">
                <a:solidFill>
                  <a:srgbClr val="2E2E2A"/>
                </a:solidFill>
              </a:rPr>
              <a:t>Draping a blanket over a person </a:t>
            </a:r>
            <a:r>
              <a:rPr lang="en-US" sz="1600" b="1">
                <a:solidFill>
                  <a:srgbClr val="24B4D5"/>
                </a:solidFill>
                <a:uFill>
                  <a:noFill/>
                </a:uFill>
                <a:hlinkClick r:id="rId6">
                  <a:extLst>
                    <a:ext uri="{A12FA001-AC4F-418D-AE19-62706E023703}">
                      <ahyp:hlinkClr xmlns:ahyp="http://schemas.microsoft.com/office/drawing/2018/hyperlinkcolor" val="tx"/>
                    </a:ext>
                  </a:extLst>
                </a:hlinkClick>
              </a:rPr>
              <a:t>in shock</a:t>
            </a:r>
            <a:endParaRPr sz="1600" b="1">
              <a:solidFill>
                <a:srgbClr val="24B4D5"/>
              </a:solidFill>
            </a:endParaRPr>
          </a:p>
          <a:p>
            <a:pPr marL="457200" lvl="0" indent="-330200" algn="l" rtl="0">
              <a:lnSpc>
                <a:spcPct val="100000"/>
              </a:lnSpc>
              <a:spcBef>
                <a:spcPts val="0"/>
              </a:spcBef>
              <a:spcAft>
                <a:spcPts val="0"/>
              </a:spcAft>
              <a:buSzPts val="1600"/>
              <a:buChar char="•"/>
            </a:pPr>
            <a:r>
              <a:rPr lang="en-US" sz="1600">
                <a:solidFill>
                  <a:srgbClr val="2E2E2A"/>
                </a:solidFill>
              </a:rPr>
              <a:t>Gently rolling a person into the </a:t>
            </a:r>
            <a:r>
              <a:rPr lang="en-US" sz="1600" b="1">
                <a:solidFill>
                  <a:srgbClr val="24B4D5"/>
                </a:solidFill>
                <a:uFill>
                  <a:noFill/>
                </a:uFill>
                <a:hlinkClick r:id="rId7">
                  <a:extLst>
                    <a:ext uri="{A12FA001-AC4F-418D-AE19-62706E023703}">
                      <ahyp:hlinkClr xmlns:ahyp="http://schemas.microsoft.com/office/drawing/2018/hyperlinkcolor" val="tx"/>
                    </a:ext>
                  </a:extLst>
                </a:hlinkClick>
              </a:rPr>
              <a:t>recovery position</a:t>
            </a:r>
            <a:endParaRPr sz="1600" b="1">
              <a:solidFill>
                <a:srgbClr val="24B4D5"/>
              </a:solidFill>
            </a:endParaRPr>
          </a:p>
          <a:p>
            <a:pPr marL="0" lvl="0" indent="0" algn="l" rtl="0">
              <a:lnSpc>
                <a:spcPct val="115000"/>
              </a:lnSpc>
              <a:spcBef>
                <a:spcPts val="1500"/>
              </a:spcBef>
              <a:spcAft>
                <a:spcPts val="0"/>
              </a:spcAft>
              <a:buClr>
                <a:schemeClr val="dk1"/>
              </a:buClr>
              <a:buSzPts val="1100"/>
              <a:buFont typeface="Arial"/>
              <a:buNone/>
            </a:pPr>
            <a:r>
              <a:rPr lang="en-US" sz="1300">
                <a:solidFill>
                  <a:srgbClr val="2E2E2A"/>
                </a:solidFill>
                <a:latin typeface="Arial"/>
                <a:ea typeface="Arial"/>
                <a:cs typeface="Arial"/>
                <a:sym typeface="Arial"/>
              </a:rPr>
              <a:t>Complex skills such as CPR and responding to choking incidents should be taught by a qualified teacher. Cub Scouts are capable of understanding the basics of CPR. Their size and strength, however, may prevent them from being able to </a:t>
            </a:r>
            <a:r>
              <a:rPr lang="en-US" sz="1300" b="1">
                <a:solidFill>
                  <a:srgbClr val="24B4D5"/>
                </a:solidFill>
                <a:uFill>
                  <a:noFill/>
                </a:uFill>
                <a:latin typeface="Arial"/>
                <a:ea typeface="Arial"/>
                <a:cs typeface="Arial"/>
                <a:sym typeface="Arial"/>
                <a:hlinkClick r:id="rId8">
                  <a:extLst>
                    <a:ext uri="{A12FA001-AC4F-418D-AE19-62706E023703}">
                      <ahyp:hlinkClr xmlns:ahyp="http://schemas.microsoft.com/office/drawing/2018/hyperlinkcolor" val="tx"/>
                    </a:ext>
                  </a:extLst>
                </a:hlinkClick>
              </a:rPr>
              <a:t>effectively administer it</a:t>
            </a:r>
            <a:r>
              <a:rPr lang="en-US" sz="1300">
                <a:solidFill>
                  <a:srgbClr val="2E2E2A"/>
                </a:solidFill>
                <a:latin typeface="Arial"/>
                <a:ea typeface="Arial"/>
                <a:cs typeface="Arial"/>
                <a:sym typeface="Arial"/>
              </a:rPr>
              <a:t>. Most 9-year-olds are able to perform CPR correctly.</a:t>
            </a:r>
            <a:endParaRPr sz="1300">
              <a:solidFill>
                <a:srgbClr val="2E2E2A"/>
              </a:solidFill>
              <a:latin typeface="Arial"/>
              <a:ea typeface="Arial"/>
              <a:cs typeface="Arial"/>
              <a:sym typeface="Arial"/>
            </a:endParaRPr>
          </a:p>
          <a:p>
            <a:pPr marL="0" lvl="0" indent="0" algn="l" rtl="0">
              <a:spcBef>
                <a:spcPts val="150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547c0c5581_0_10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DON’T PANIC!</a:t>
            </a:r>
            <a:endParaRPr/>
          </a:p>
        </p:txBody>
      </p:sp>
      <p:sp>
        <p:nvSpPr>
          <p:cNvPr id="104" name="Google Shape;104;g2547c0c5581_0_107"/>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en-US" sz="1800">
                <a:highlight>
                  <a:srgbClr val="FFFFFF"/>
                </a:highlight>
              </a:rPr>
              <a:t>Practice strategies to stay calm during an emergency!</a:t>
            </a:r>
            <a:endParaRPr sz="1800">
              <a:highlight>
                <a:srgbClr val="FFFFFF"/>
              </a:highlight>
            </a:endParaRPr>
          </a:p>
          <a:p>
            <a:pPr marL="0" lvl="0" indent="0" algn="l" rtl="0">
              <a:lnSpc>
                <a:spcPct val="115000"/>
              </a:lnSpc>
              <a:spcBef>
                <a:spcPts val="1900"/>
              </a:spcBef>
              <a:spcAft>
                <a:spcPts val="0"/>
              </a:spcAft>
              <a:buClr>
                <a:schemeClr val="dk1"/>
              </a:buClr>
              <a:buSzPts val="1100"/>
              <a:buFont typeface="Arial"/>
              <a:buNone/>
            </a:pPr>
            <a:r>
              <a:rPr lang="en-US" sz="1800">
                <a:highlight>
                  <a:srgbClr val="FFFFFF"/>
                </a:highlight>
              </a:rPr>
              <a:t>In any situation, it is important to assess the situation. When something scary happens, one way to slow down panic is to count backward in your head before acting. “Three, two, one… ACT.” This allows just enough time for your brain to assess what needs to be done and cut down on mistakes. Also, practicing deep breathing (big breath in through your nose, out through your mouth) can have a calming effect on our bodies. </a:t>
            </a:r>
            <a:endParaRPr sz="1800">
              <a:highlight>
                <a:srgbClr val="FFFFFF"/>
              </a:highlight>
            </a:endParaRPr>
          </a:p>
          <a:p>
            <a:pPr marL="0" lvl="0" indent="0" algn="l" rtl="0">
              <a:lnSpc>
                <a:spcPct val="115000"/>
              </a:lnSpc>
              <a:spcBef>
                <a:spcPts val="1900"/>
              </a:spcBef>
              <a:spcAft>
                <a:spcPts val="0"/>
              </a:spcAft>
              <a:buNone/>
            </a:pPr>
            <a:r>
              <a:rPr lang="en-US" sz="1800">
                <a:highlight>
                  <a:srgbClr val="FFFFFF"/>
                </a:highlight>
              </a:rPr>
              <a:t>Call for help! Calling for help is just as important as treating a bleeding wound. Examples of scenarios where calling for help is best include: </a:t>
            </a:r>
            <a:endParaRPr sz="1800">
              <a:highlight>
                <a:srgbClr val="FFFFFF"/>
              </a:highlight>
            </a:endParaRPr>
          </a:p>
          <a:p>
            <a:pPr marL="457200" lvl="0" indent="-342900" algn="l" rtl="0">
              <a:lnSpc>
                <a:spcPct val="115000"/>
              </a:lnSpc>
              <a:spcBef>
                <a:spcPts val="800"/>
              </a:spcBef>
              <a:spcAft>
                <a:spcPts val="0"/>
              </a:spcAft>
              <a:buSzPts val="1800"/>
              <a:buFont typeface="Calibri"/>
              <a:buChar char="•"/>
            </a:pPr>
            <a:r>
              <a:rPr lang="en-US" sz="1800">
                <a:highlight>
                  <a:srgbClr val="FFFFFF"/>
                </a:highlight>
              </a:rPr>
              <a:t>when a person is drowning</a:t>
            </a:r>
            <a:endParaRPr sz="1800">
              <a:highlight>
                <a:srgbClr val="FFFFFF"/>
              </a:highlight>
            </a:endParaRPr>
          </a:p>
          <a:p>
            <a:pPr marL="457200" lvl="0" indent="-342900" algn="l" rtl="0">
              <a:lnSpc>
                <a:spcPct val="115000"/>
              </a:lnSpc>
              <a:spcBef>
                <a:spcPts val="0"/>
              </a:spcBef>
              <a:spcAft>
                <a:spcPts val="0"/>
              </a:spcAft>
              <a:buSzPts val="1800"/>
              <a:buFont typeface="Calibri"/>
              <a:buChar char="•"/>
            </a:pPr>
            <a:r>
              <a:rPr lang="en-US" sz="1800">
                <a:highlight>
                  <a:srgbClr val="FFFFFF"/>
                </a:highlight>
              </a:rPr>
              <a:t>when a house is burning</a:t>
            </a:r>
            <a:endParaRPr sz="1800">
              <a:highlight>
                <a:srgbClr val="FFFFFF"/>
              </a:highlight>
            </a:endParaRPr>
          </a:p>
          <a:p>
            <a:pPr marL="457200" lvl="0" indent="-342900" algn="l" rtl="0">
              <a:lnSpc>
                <a:spcPct val="115000"/>
              </a:lnSpc>
              <a:spcBef>
                <a:spcPts val="0"/>
              </a:spcBef>
              <a:spcAft>
                <a:spcPts val="0"/>
              </a:spcAft>
              <a:buSzPts val="1800"/>
              <a:buFont typeface="Calibri"/>
              <a:buChar char="•"/>
            </a:pPr>
            <a:r>
              <a:rPr lang="en-US" sz="1800">
                <a:highlight>
                  <a:srgbClr val="FFFFFF"/>
                </a:highlight>
              </a:rPr>
              <a:t>when there is an open wire surrounding the patient</a:t>
            </a:r>
            <a:endParaRPr sz="1800">
              <a:highlight>
                <a:srgbClr val="FFFFFF"/>
              </a:highlight>
            </a:endParaRPr>
          </a:p>
          <a:p>
            <a:pPr marL="457200" lvl="0" indent="-342900" algn="l" rtl="0">
              <a:lnSpc>
                <a:spcPct val="115000"/>
              </a:lnSpc>
              <a:spcBef>
                <a:spcPts val="0"/>
              </a:spcBef>
              <a:spcAft>
                <a:spcPts val="0"/>
              </a:spcAft>
              <a:buSzPts val="1800"/>
              <a:buFont typeface="Calibri"/>
              <a:buChar char="•"/>
            </a:pPr>
            <a:r>
              <a:rPr lang="en-US" sz="1800">
                <a:highlight>
                  <a:srgbClr val="FFFFFF"/>
                </a:highlight>
              </a:rPr>
              <a:t>when the injured is on the road</a:t>
            </a:r>
            <a:endParaRPr/>
          </a:p>
          <a:p>
            <a:pPr marL="0" lvl="0" indent="0" algn="l" rtl="0">
              <a:spcBef>
                <a:spcPts val="1000"/>
              </a:spcBef>
              <a:spcAft>
                <a:spcPts val="0"/>
              </a:spcAft>
              <a:buClr>
                <a:schemeClr val="dk1"/>
              </a:buClr>
              <a:buSzPts val="1100"/>
              <a:buFont typeface="Arial"/>
              <a:buNone/>
            </a:pPr>
            <a:endParaRPr/>
          </a:p>
          <a:p>
            <a:pPr marL="0" lvl="0" indent="0" algn="l" rtl="0">
              <a:spcBef>
                <a:spcPts val="1000"/>
              </a:spcBef>
              <a:spcAft>
                <a:spcPts val="0"/>
              </a:spcAft>
              <a:buClr>
                <a:schemeClr val="dk1"/>
              </a:buClr>
              <a:buSzPts val="1100"/>
              <a:buFont typeface="Arial"/>
              <a:buNone/>
            </a:pPr>
            <a:endParaRPr/>
          </a:p>
          <a:p>
            <a:pPr marL="0" lvl="0" indent="0" algn="l" rtl="0">
              <a:spcBef>
                <a:spcPts val="100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2547c0c5581_0_4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First Aid Kits</a:t>
            </a:r>
            <a:endParaRPr/>
          </a:p>
        </p:txBody>
      </p:sp>
      <p:sp>
        <p:nvSpPr>
          <p:cNvPr id="111" name="Google Shape;111;g2547c0c5581_0_42"/>
          <p:cNvSpPr txBox="1">
            <a:spLocks noGrp="1"/>
          </p:cNvSpPr>
          <p:nvPr>
            <p:ph type="body" idx="1"/>
          </p:nvPr>
        </p:nvSpPr>
        <p:spPr>
          <a:xfrm>
            <a:off x="838200" y="1825625"/>
            <a:ext cx="5181600" cy="4351200"/>
          </a:xfrm>
          <a:prstGeom prst="rect">
            <a:avLst/>
          </a:prstGeom>
        </p:spPr>
        <p:txBody>
          <a:bodyPr spcFirstLastPara="1" wrap="square" lIns="91425" tIns="45700" rIns="91425" bIns="45700" anchor="t" anchorCtr="0">
            <a:noAutofit/>
          </a:bodyPr>
          <a:lstStyle/>
          <a:p>
            <a:pPr marL="0" lvl="0" indent="457200" algn="l" rtl="0">
              <a:lnSpc>
                <a:spcPct val="110000"/>
              </a:lnSpc>
              <a:spcBef>
                <a:spcPts val="0"/>
              </a:spcBef>
              <a:spcAft>
                <a:spcPts val="0"/>
              </a:spcAft>
              <a:buNone/>
            </a:pPr>
            <a:r>
              <a:rPr lang="en-US" sz="2000">
                <a:highlight>
                  <a:srgbClr val="FFFFFF"/>
                </a:highlight>
              </a:rPr>
              <a:t>To encourage confidence in their first aid abilities, Cub Scouts can make and take first aid supplies on their adventures. Individual kits should contain items that can easily fit into a daypack and can treat most minor injuries.</a:t>
            </a:r>
            <a:endParaRPr sz="2000">
              <a:highlight>
                <a:srgbClr val="FFFFFF"/>
              </a:highlight>
            </a:endParaRPr>
          </a:p>
          <a:p>
            <a:pPr marL="0" lvl="0" indent="457200" algn="l" rtl="0">
              <a:lnSpc>
                <a:spcPct val="110000"/>
              </a:lnSpc>
              <a:spcBef>
                <a:spcPts val="0"/>
              </a:spcBef>
              <a:spcAft>
                <a:spcPts val="0"/>
              </a:spcAft>
              <a:buNone/>
            </a:pPr>
            <a:r>
              <a:rPr lang="en-US" sz="2000">
                <a:highlight>
                  <a:srgbClr val="FFFFFF"/>
                </a:highlight>
              </a:rPr>
              <a:t>Explain what goes inside a basic first aid kit and how each item is used. Cub Scouts should use their kit every time you are doing an emergency roleplay or when you are treating their wound.</a:t>
            </a:r>
            <a:endParaRPr sz="2000">
              <a:highlight>
                <a:srgbClr val="FFFFFF"/>
              </a:highlight>
            </a:endParaRPr>
          </a:p>
          <a:p>
            <a:pPr marL="0" lvl="0" indent="457200" algn="l" rtl="0">
              <a:lnSpc>
                <a:spcPct val="110000"/>
              </a:lnSpc>
              <a:spcBef>
                <a:spcPts val="0"/>
              </a:spcBef>
              <a:spcAft>
                <a:spcPts val="0"/>
              </a:spcAft>
              <a:buNone/>
            </a:pPr>
            <a:r>
              <a:rPr lang="en-US" sz="2000">
                <a:highlight>
                  <a:srgbClr val="FFFFFF"/>
                </a:highlight>
              </a:rPr>
              <a:t>A First Aid handbook is a great item to include in your first aid kit for quick reference on what to do in an emergency.</a:t>
            </a:r>
            <a:endParaRPr sz="2000">
              <a:highlight>
                <a:srgbClr val="FFFFFF"/>
              </a:highlight>
            </a:endParaRPr>
          </a:p>
          <a:p>
            <a:pPr marL="0" lvl="0" indent="0" algn="l" rtl="0">
              <a:lnSpc>
                <a:spcPct val="110000"/>
              </a:lnSpc>
              <a:spcBef>
                <a:spcPts val="2300"/>
              </a:spcBef>
              <a:spcAft>
                <a:spcPts val="0"/>
              </a:spcAft>
              <a:buNone/>
            </a:pPr>
            <a:endParaRPr sz="2550">
              <a:highlight>
                <a:srgbClr val="FFFFFF"/>
              </a:highlight>
            </a:endParaRPr>
          </a:p>
          <a:p>
            <a:pPr marL="0" lvl="0" indent="0" algn="l" rtl="0">
              <a:spcBef>
                <a:spcPts val="1100"/>
              </a:spcBef>
              <a:spcAft>
                <a:spcPts val="0"/>
              </a:spcAft>
              <a:buNone/>
            </a:pPr>
            <a:endParaRPr sz="2550">
              <a:highlight>
                <a:srgbClr val="FFFFFF"/>
              </a:highlight>
            </a:endParaRPr>
          </a:p>
          <a:p>
            <a:pPr marL="0" lvl="0" indent="0" algn="l" rtl="0">
              <a:spcBef>
                <a:spcPts val="1000"/>
              </a:spcBef>
              <a:spcAft>
                <a:spcPts val="0"/>
              </a:spcAft>
              <a:buNone/>
            </a:pPr>
            <a:endParaRPr sz="1050">
              <a:solidFill>
                <a:srgbClr val="8E8E8E"/>
              </a:solidFill>
              <a:highlight>
                <a:srgbClr val="FFFFFF"/>
              </a:highlight>
              <a:latin typeface="Lora"/>
              <a:ea typeface="Lora"/>
              <a:cs typeface="Lora"/>
              <a:sym typeface="Lora"/>
            </a:endParaRPr>
          </a:p>
        </p:txBody>
      </p:sp>
      <p:sp>
        <p:nvSpPr>
          <p:cNvPr id="112" name="Google Shape;112;g2547c0c5581_0_42"/>
          <p:cNvSpPr txBox="1">
            <a:spLocks noGrp="1"/>
          </p:cNvSpPr>
          <p:nvPr>
            <p:ph type="body" idx="2"/>
          </p:nvPr>
        </p:nvSpPr>
        <p:spPr>
          <a:xfrm>
            <a:off x="6172200" y="1825625"/>
            <a:ext cx="5181600" cy="4672800"/>
          </a:xfrm>
          <a:prstGeom prst="rect">
            <a:avLst/>
          </a:prstGeom>
        </p:spPr>
        <p:txBody>
          <a:bodyPr spcFirstLastPara="1" wrap="square" lIns="91425" tIns="45700" rIns="91425" bIns="45700" anchor="t" anchorCtr="0">
            <a:noAutofit/>
          </a:bodyPr>
          <a:lstStyle/>
          <a:p>
            <a:pPr marL="0" lvl="0" indent="0" algn="l" rtl="0">
              <a:lnSpc>
                <a:spcPct val="100000"/>
              </a:lnSpc>
              <a:spcBef>
                <a:spcPts val="1400"/>
              </a:spcBef>
              <a:spcAft>
                <a:spcPts val="0"/>
              </a:spcAft>
              <a:buNone/>
            </a:pPr>
            <a:r>
              <a:rPr lang="en-US" sz="2000">
                <a:solidFill>
                  <a:srgbClr val="212121"/>
                </a:solidFill>
                <a:highlight>
                  <a:srgbClr val="FFFFFF"/>
                </a:highlight>
              </a:rPr>
              <a:t>Items to consider adding to a First Aid kit:</a:t>
            </a:r>
            <a:endParaRPr sz="2000">
              <a:solidFill>
                <a:srgbClr val="212121"/>
              </a:solidFill>
              <a:highlight>
                <a:srgbClr val="FFFFFF"/>
              </a:highlight>
            </a:endParaRPr>
          </a:p>
          <a:p>
            <a:pPr marL="457200" lvl="0" indent="-228600" algn="l" rtl="0">
              <a:lnSpc>
                <a:spcPct val="100000"/>
              </a:lnSpc>
              <a:spcBef>
                <a:spcPts val="1400"/>
              </a:spcBef>
              <a:spcAft>
                <a:spcPts val="0"/>
              </a:spcAft>
              <a:buClr>
                <a:srgbClr val="212121"/>
              </a:buClr>
              <a:buSzPts val="2000"/>
              <a:buFont typeface="Calibri"/>
              <a:buNone/>
            </a:pPr>
            <a:r>
              <a:rPr lang="en-US" sz="2000">
                <a:solidFill>
                  <a:srgbClr val="212121"/>
                </a:solidFill>
                <a:highlight>
                  <a:srgbClr val="FFFFFF"/>
                </a:highlight>
              </a:rPr>
              <a:t>Antiseptic wipes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Non-latex gloves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Antibiotic ointment such as bacitracin or Neosporin</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Bandaids in various sizes and shapes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Gauze pads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Roller gauze bandage</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Medical tape</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Tweezers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Cold compresses</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Thermometer</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Hand sanitizer</a:t>
            </a:r>
            <a:endParaRPr sz="2000">
              <a:solidFill>
                <a:srgbClr val="212121"/>
              </a:solidFill>
              <a:highlight>
                <a:srgbClr val="FFFFFF"/>
              </a:highlight>
            </a:endParaRPr>
          </a:p>
          <a:p>
            <a:pPr marL="457200" lvl="0" indent="-228600" algn="l" rtl="0">
              <a:lnSpc>
                <a:spcPct val="100000"/>
              </a:lnSpc>
              <a:spcBef>
                <a:spcPts val="0"/>
              </a:spcBef>
              <a:spcAft>
                <a:spcPts val="0"/>
              </a:spcAft>
              <a:buClr>
                <a:srgbClr val="212121"/>
              </a:buClr>
              <a:buSzPts val="2000"/>
              <a:buFont typeface="Calibri"/>
              <a:buNone/>
            </a:pPr>
            <a:r>
              <a:rPr lang="en-US" sz="2000">
                <a:solidFill>
                  <a:srgbClr val="212121"/>
                </a:solidFill>
                <a:highlight>
                  <a:srgbClr val="FFFFFF"/>
                </a:highlight>
              </a:rPr>
              <a:t>A basic first aid manual</a:t>
            </a:r>
            <a:endParaRPr sz="2000">
              <a:solidFill>
                <a:srgbClr val="212121"/>
              </a:solidFill>
              <a:highlight>
                <a:srgbClr val="FFFFFF"/>
              </a:highlight>
            </a:endParaRPr>
          </a:p>
          <a:p>
            <a:pPr marL="0" lvl="0" indent="0" algn="l" rtl="0">
              <a:spcBef>
                <a:spcPts val="240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2547c0c5581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Resources</a:t>
            </a:r>
            <a:endParaRPr/>
          </a:p>
        </p:txBody>
      </p:sp>
      <p:sp>
        <p:nvSpPr>
          <p:cNvPr id="119" name="Google Shape;119;g2547c0c5581_0_0"/>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lnSpcReduction="20000"/>
          </a:bodyPr>
          <a:lstStyle/>
          <a:p>
            <a:pPr marL="0" lvl="0" indent="0" algn="l" rtl="0">
              <a:spcBef>
                <a:spcPts val="1000"/>
              </a:spcBef>
              <a:spcAft>
                <a:spcPts val="0"/>
              </a:spcAft>
              <a:buNone/>
            </a:pPr>
            <a:r>
              <a:rPr lang="en-US" u="sng">
                <a:solidFill>
                  <a:schemeClr val="hlink"/>
                </a:solidFill>
                <a:hlinkClick r:id="rId3"/>
              </a:rPr>
              <a:t>https://runwildmychild.com/teaching-first-aid/</a:t>
            </a:r>
            <a:endParaRPr/>
          </a:p>
          <a:p>
            <a:pPr marL="0" lvl="0" indent="0" algn="l" rtl="0">
              <a:spcBef>
                <a:spcPts val="1000"/>
              </a:spcBef>
              <a:spcAft>
                <a:spcPts val="0"/>
              </a:spcAft>
              <a:buNone/>
            </a:pPr>
            <a:r>
              <a:rPr lang="en-US" u="sng">
                <a:solidFill>
                  <a:schemeClr val="hlink"/>
                </a:solidFill>
                <a:hlinkClick r:id="rId4"/>
              </a:rPr>
              <a:t>https://arascamedical.com/8-easy-ways-to-teach-your-kids-first-aid/</a:t>
            </a:r>
            <a:endParaRPr/>
          </a:p>
          <a:p>
            <a:pPr marL="0" lvl="0" indent="0" algn="l" rtl="0">
              <a:spcBef>
                <a:spcPts val="1000"/>
              </a:spcBef>
              <a:spcAft>
                <a:spcPts val="0"/>
              </a:spcAft>
              <a:buNone/>
            </a:pPr>
            <a:r>
              <a:rPr lang="en-US" u="sng">
                <a:solidFill>
                  <a:schemeClr val="hlink"/>
                </a:solidFill>
                <a:hlinkClick r:id="rId5"/>
              </a:rPr>
              <a:t>https://learn.eartheasy.com/articles/teaching-my-child-first-aid-6-essentials/</a:t>
            </a:r>
            <a:endParaRPr/>
          </a:p>
          <a:p>
            <a:pPr marL="0" lvl="0" indent="0" algn="l" rtl="0">
              <a:spcBef>
                <a:spcPts val="1000"/>
              </a:spcBef>
              <a:spcAft>
                <a:spcPts val="0"/>
              </a:spcAft>
              <a:buNone/>
            </a:pPr>
            <a:r>
              <a:rPr lang="en-US" u="sng">
                <a:solidFill>
                  <a:schemeClr val="hlink"/>
                </a:solidFill>
                <a:hlinkClick r:id="rId6"/>
              </a:rPr>
              <a:t>https://www.verywellfamily.com/basic-first-aid-tips-for-kids-all-parents-should-know-5180014</a:t>
            </a:r>
            <a:endParaRPr/>
          </a:p>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557</Words>
  <Application>Microsoft Office PowerPoint</Application>
  <PresentationFormat>Widescreen</PresentationFormat>
  <Paragraphs>54</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Calibri</vt:lpstr>
      <vt:lpstr>Arial</vt:lpstr>
      <vt:lpstr>Lora</vt:lpstr>
      <vt:lpstr>Office Theme</vt:lpstr>
      <vt:lpstr>Cub Safety Moment</vt:lpstr>
      <vt:lpstr>What is first aid?</vt:lpstr>
      <vt:lpstr>DON’T PANIC!</vt:lpstr>
      <vt:lpstr>First Aid Kits</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Cub Safety Moment</dc:title>
  <dc:creator>Dennis Kampa</dc:creator>
  <cp:lastModifiedBy>Dennis Kampa</cp:lastModifiedBy>
  <cp:revision>2</cp:revision>
  <dcterms:created xsi:type="dcterms:W3CDTF">2023-06-18T13:34:22Z</dcterms:created>
  <dcterms:modified xsi:type="dcterms:W3CDTF">2023-06-24T20:40:16Z</dcterms:modified>
</cp:coreProperties>
</file>