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58" r:id="rId3"/>
    <p:sldId id="265" r:id="rId4"/>
    <p:sldId id="260" r:id="rId5"/>
    <p:sldId id="262" r:id="rId6"/>
    <p:sldId id="261" r:id="rId7"/>
    <p:sldId id="26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D65FFB-3BED-4B4B-BE3A-CB785C905471}" v="10" dt="2023-06-26T20:45:13.9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9664" autoAdjust="0"/>
  </p:normalViewPr>
  <p:slideViewPr>
    <p:cSldViewPr snapToGrid="0">
      <p:cViewPr varScale="1">
        <p:scale>
          <a:sx n="70" d="100"/>
          <a:sy n="70" d="100"/>
        </p:scale>
        <p:origin x="174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16AC6A-3488-43C2-A609-FBD384694741}" type="datetimeFigureOut">
              <a:rPr lang="en-US" smtClean="0"/>
              <a:t>6/26/2023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A9EBC6-C150-4F3E-8E52-705276351497}" type="slidenum">
              <a:rPr lang="en-US" smtClean="0"/>
              <a:t>‹#›</a:t>
            </a:fld>
            <a:endParaRPr lang="en-US"/>
          </a:p>
        </p:txBody>
      </p:sp>
    </p:spTree>
    <p:extLst>
      <p:ext uri="{BB962C8B-B14F-4D97-AF65-F5344CB8AC3E}">
        <p14:creationId xmlns:p14="http://schemas.microsoft.com/office/powerpoint/2010/main" val="814191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C0CF-BA51-F357-55B1-DF643177806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7C95C60-E002-2B1D-E36D-AE4D3C5A00D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82657E0-3EFB-53DD-3C15-DA0ECB2DF654}"/>
              </a:ext>
            </a:extLst>
          </p:cNvPr>
          <p:cNvSpPr>
            <a:spLocks noGrp="1"/>
          </p:cNvSpPr>
          <p:nvPr>
            <p:ph type="dt" sz="half" idx="10"/>
          </p:nvPr>
        </p:nvSpPr>
        <p:spPr/>
        <p:txBody>
          <a:bodyPr/>
          <a:lstStyle/>
          <a:p>
            <a:fld id="{A54EE535-58BE-47C4-9641-71B678A0D48B}" type="datetimeFigureOut">
              <a:rPr lang="en-US" smtClean="0"/>
              <a:t>6/26/2023</a:t>
            </a:fld>
            <a:endParaRPr lang="en-US"/>
          </a:p>
        </p:txBody>
      </p:sp>
      <p:sp>
        <p:nvSpPr>
          <p:cNvPr id="5" name="Footer Placeholder 4">
            <a:extLst>
              <a:ext uri="{FF2B5EF4-FFF2-40B4-BE49-F238E27FC236}">
                <a16:creationId xmlns:a16="http://schemas.microsoft.com/office/drawing/2014/main" id="{BD8E0734-E980-B7A0-5DE7-F84905B86E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9B8228-C496-8C2F-31AD-FEAD995D57FA}"/>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3814338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C6D53-404D-451C-B591-C39AE0864DF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5BCE0C6-E320-EF7E-865D-4A7511C590D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702BB4-98C4-38C0-BFC0-2B4BF5467874}"/>
              </a:ext>
            </a:extLst>
          </p:cNvPr>
          <p:cNvSpPr>
            <a:spLocks noGrp="1"/>
          </p:cNvSpPr>
          <p:nvPr>
            <p:ph type="dt" sz="half" idx="10"/>
          </p:nvPr>
        </p:nvSpPr>
        <p:spPr/>
        <p:txBody>
          <a:bodyPr/>
          <a:lstStyle/>
          <a:p>
            <a:fld id="{A54EE535-58BE-47C4-9641-71B678A0D48B}" type="datetimeFigureOut">
              <a:rPr lang="en-US" smtClean="0"/>
              <a:t>6/26/2023</a:t>
            </a:fld>
            <a:endParaRPr lang="en-US"/>
          </a:p>
        </p:txBody>
      </p:sp>
      <p:sp>
        <p:nvSpPr>
          <p:cNvPr id="5" name="Footer Placeholder 4">
            <a:extLst>
              <a:ext uri="{FF2B5EF4-FFF2-40B4-BE49-F238E27FC236}">
                <a16:creationId xmlns:a16="http://schemas.microsoft.com/office/drawing/2014/main" id="{00E778BD-C3A2-58D7-EDEE-0DF31F2E48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3333D5-28D2-3EF9-4BF3-A67ED0793DC7}"/>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10711789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8830C78-7412-870B-0C82-1D6397BF4F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17DE8EB-FE6B-67D8-91FB-C8D477C8AA6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19BB0B-CCC3-ED95-4FF9-D8F23A5DC04D}"/>
              </a:ext>
            </a:extLst>
          </p:cNvPr>
          <p:cNvSpPr>
            <a:spLocks noGrp="1"/>
          </p:cNvSpPr>
          <p:nvPr>
            <p:ph type="dt" sz="half" idx="10"/>
          </p:nvPr>
        </p:nvSpPr>
        <p:spPr/>
        <p:txBody>
          <a:bodyPr/>
          <a:lstStyle/>
          <a:p>
            <a:fld id="{A54EE535-58BE-47C4-9641-71B678A0D48B}" type="datetimeFigureOut">
              <a:rPr lang="en-US" smtClean="0"/>
              <a:t>6/26/2023</a:t>
            </a:fld>
            <a:endParaRPr lang="en-US"/>
          </a:p>
        </p:txBody>
      </p:sp>
      <p:sp>
        <p:nvSpPr>
          <p:cNvPr id="5" name="Footer Placeholder 4">
            <a:extLst>
              <a:ext uri="{FF2B5EF4-FFF2-40B4-BE49-F238E27FC236}">
                <a16:creationId xmlns:a16="http://schemas.microsoft.com/office/drawing/2014/main" id="{02CFD41D-C550-D41B-F07F-2A31C861AB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A43140-D688-2DA7-8CAC-0585E2874401}"/>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1462996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0A46CC-B7B2-05F9-2A94-F809311B739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8A3EB60-96D6-2871-6A5E-6C8F7DA4C0A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8B86ED-B70F-3D37-9539-12E83F9B45A1}"/>
              </a:ext>
            </a:extLst>
          </p:cNvPr>
          <p:cNvSpPr>
            <a:spLocks noGrp="1"/>
          </p:cNvSpPr>
          <p:nvPr>
            <p:ph type="dt" sz="half" idx="10"/>
          </p:nvPr>
        </p:nvSpPr>
        <p:spPr/>
        <p:txBody>
          <a:bodyPr/>
          <a:lstStyle/>
          <a:p>
            <a:fld id="{A54EE535-58BE-47C4-9641-71B678A0D48B}" type="datetimeFigureOut">
              <a:rPr lang="en-US" smtClean="0"/>
              <a:t>6/26/2023</a:t>
            </a:fld>
            <a:endParaRPr lang="en-US"/>
          </a:p>
        </p:txBody>
      </p:sp>
      <p:sp>
        <p:nvSpPr>
          <p:cNvPr id="5" name="Footer Placeholder 4">
            <a:extLst>
              <a:ext uri="{FF2B5EF4-FFF2-40B4-BE49-F238E27FC236}">
                <a16:creationId xmlns:a16="http://schemas.microsoft.com/office/drawing/2014/main" id="{18F901B9-FF7A-FC82-E6FD-0468335E23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461E0F-9058-4946-17C9-D90A51F4F1AB}"/>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550959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12EE2D-8BEA-716E-C4FF-B425B510F97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678169-0001-7CAD-2E0D-F97F1F795DF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F9745C9-C6B0-75D4-90B8-505A0F0A061C}"/>
              </a:ext>
            </a:extLst>
          </p:cNvPr>
          <p:cNvSpPr>
            <a:spLocks noGrp="1"/>
          </p:cNvSpPr>
          <p:nvPr>
            <p:ph type="dt" sz="half" idx="10"/>
          </p:nvPr>
        </p:nvSpPr>
        <p:spPr/>
        <p:txBody>
          <a:bodyPr/>
          <a:lstStyle/>
          <a:p>
            <a:fld id="{A54EE535-58BE-47C4-9641-71B678A0D48B}" type="datetimeFigureOut">
              <a:rPr lang="en-US" smtClean="0"/>
              <a:t>6/26/2023</a:t>
            </a:fld>
            <a:endParaRPr lang="en-US"/>
          </a:p>
        </p:txBody>
      </p:sp>
      <p:sp>
        <p:nvSpPr>
          <p:cNvPr id="5" name="Footer Placeholder 4">
            <a:extLst>
              <a:ext uri="{FF2B5EF4-FFF2-40B4-BE49-F238E27FC236}">
                <a16:creationId xmlns:a16="http://schemas.microsoft.com/office/drawing/2014/main" id="{CA400EED-8946-5807-EA42-C84A8A7CB2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73B4B5-7D39-4029-76A4-0AA1764B3A0D}"/>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29939833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84753-9E0B-D4C4-6B34-3B094F99E61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FAD9F3-C383-22D1-B473-324DD8F1060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E728545-4A3D-AF21-7E81-6BC4D188DDE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883E61D-2A9A-50A4-8D54-858B65305488}"/>
              </a:ext>
            </a:extLst>
          </p:cNvPr>
          <p:cNvSpPr>
            <a:spLocks noGrp="1"/>
          </p:cNvSpPr>
          <p:nvPr>
            <p:ph type="dt" sz="half" idx="10"/>
          </p:nvPr>
        </p:nvSpPr>
        <p:spPr/>
        <p:txBody>
          <a:bodyPr/>
          <a:lstStyle/>
          <a:p>
            <a:fld id="{A54EE535-58BE-47C4-9641-71B678A0D48B}" type="datetimeFigureOut">
              <a:rPr lang="en-US" smtClean="0"/>
              <a:t>6/26/2023</a:t>
            </a:fld>
            <a:endParaRPr lang="en-US"/>
          </a:p>
        </p:txBody>
      </p:sp>
      <p:sp>
        <p:nvSpPr>
          <p:cNvPr id="6" name="Footer Placeholder 5">
            <a:extLst>
              <a:ext uri="{FF2B5EF4-FFF2-40B4-BE49-F238E27FC236}">
                <a16:creationId xmlns:a16="http://schemas.microsoft.com/office/drawing/2014/main" id="{94649E1F-8F13-1E58-AA4F-C312C64531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EAD0A7-0F96-7588-B016-A0715EEF9795}"/>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31011808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2D795-8798-6879-7E8D-08166934E86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5C784F-E03F-3D1C-F033-BDD75B791E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B4DDDB9-48E3-CC1B-98A2-D25A4498B41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C79D808-6456-7099-0654-3CEC1E14A7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63B53E7-F8B5-374A-4020-EC54AC23A7E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1642F27-879F-6673-AC7B-003FC74D214D}"/>
              </a:ext>
            </a:extLst>
          </p:cNvPr>
          <p:cNvSpPr>
            <a:spLocks noGrp="1"/>
          </p:cNvSpPr>
          <p:nvPr>
            <p:ph type="dt" sz="half" idx="10"/>
          </p:nvPr>
        </p:nvSpPr>
        <p:spPr/>
        <p:txBody>
          <a:bodyPr/>
          <a:lstStyle/>
          <a:p>
            <a:fld id="{A54EE535-58BE-47C4-9641-71B678A0D48B}" type="datetimeFigureOut">
              <a:rPr lang="en-US" smtClean="0"/>
              <a:t>6/26/2023</a:t>
            </a:fld>
            <a:endParaRPr lang="en-US"/>
          </a:p>
        </p:txBody>
      </p:sp>
      <p:sp>
        <p:nvSpPr>
          <p:cNvPr id="8" name="Footer Placeholder 7">
            <a:extLst>
              <a:ext uri="{FF2B5EF4-FFF2-40B4-BE49-F238E27FC236}">
                <a16:creationId xmlns:a16="http://schemas.microsoft.com/office/drawing/2014/main" id="{7202C496-1F0F-AF00-06F6-846C796AA4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4DCB5E9-8B61-38C4-6481-F133C37E7CBE}"/>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1476065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A04BA-D7CF-8A4E-54ED-ACA3D586612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216C2A1-D2C8-9800-CCE4-D52EBA70C621}"/>
              </a:ext>
            </a:extLst>
          </p:cNvPr>
          <p:cNvSpPr>
            <a:spLocks noGrp="1"/>
          </p:cNvSpPr>
          <p:nvPr>
            <p:ph type="dt" sz="half" idx="10"/>
          </p:nvPr>
        </p:nvSpPr>
        <p:spPr/>
        <p:txBody>
          <a:bodyPr/>
          <a:lstStyle/>
          <a:p>
            <a:fld id="{A54EE535-58BE-47C4-9641-71B678A0D48B}" type="datetimeFigureOut">
              <a:rPr lang="en-US" smtClean="0"/>
              <a:t>6/26/2023</a:t>
            </a:fld>
            <a:endParaRPr lang="en-US"/>
          </a:p>
        </p:txBody>
      </p:sp>
      <p:sp>
        <p:nvSpPr>
          <p:cNvPr id="4" name="Footer Placeholder 3">
            <a:extLst>
              <a:ext uri="{FF2B5EF4-FFF2-40B4-BE49-F238E27FC236}">
                <a16:creationId xmlns:a16="http://schemas.microsoft.com/office/drawing/2014/main" id="{22F60D77-93D4-BB5B-4DBF-340338CDD2C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16A60AC-B9D9-11BD-2B5D-114EBE8E80EF}"/>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32663951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F7F3D33-78F0-D583-389C-C37D97A0AD07}"/>
              </a:ext>
            </a:extLst>
          </p:cNvPr>
          <p:cNvSpPr>
            <a:spLocks noGrp="1"/>
          </p:cNvSpPr>
          <p:nvPr>
            <p:ph type="dt" sz="half" idx="10"/>
          </p:nvPr>
        </p:nvSpPr>
        <p:spPr/>
        <p:txBody>
          <a:bodyPr/>
          <a:lstStyle/>
          <a:p>
            <a:fld id="{A54EE535-58BE-47C4-9641-71B678A0D48B}" type="datetimeFigureOut">
              <a:rPr lang="en-US" smtClean="0"/>
              <a:t>6/26/2023</a:t>
            </a:fld>
            <a:endParaRPr lang="en-US"/>
          </a:p>
        </p:txBody>
      </p:sp>
      <p:sp>
        <p:nvSpPr>
          <p:cNvPr id="3" name="Footer Placeholder 2">
            <a:extLst>
              <a:ext uri="{FF2B5EF4-FFF2-40B4-BE49-F238E27FC236}">
                <a16:creationId xmlns:a16="http://schemas.microsoft.com/office/drawing/2014/main" id="{D46149B2-74AC-B14A-58B3-E6CC2DB3571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45C4B7-611D-689B-8AC3-7D5DF770985C}"/>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3563956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EF7CF-515A-18EA-09B2-0CC3E2E35EF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EBF06A3-3419-4ADD-A413-D35DD9CDB0E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A3F9821-9AE5-47A8-216E-D05D17441B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D6A4C5-0BC5-13A7-1B4F-1E78528E5F91}"/>
              </a:ext>
            </a:extLst>
          </p:cNvPr>
          <p:cNvSpPr>
            <a:spLocks noGrp="1"/>
          </p:cNvSpPr>
          <p:nvPr>
            <p:ph type="dt" sz="half" idx="10"/>
          </p:nvPr>
        </p:nvSpPr>
        <p:spPr/>
        <p:txBody>
          <a:bodyPr/>
          <a:lstStyle/>
          <a:p>
            <a:fld id="{A54EE535-58BE-47C4-9641-71B678A0D48B}" type="datetimeFigureOut">
              <a:rPr lang="en-US" smtClean="0"/>
              <a:t>6/26/2023</a:t>
            </a:fld>
            <a:endParaRPr lang="en-US"/>
          </a:p>
        </p:txBody>
      </p:sp>
      <p:sp>
        <p:nvSpPr>
          <p:cNvPr id="6" name="Footer Placeholder 5">
            <a:extLst>
              <a:ext uri="{FF2B5EF4-FFF2-40B4-BE49-F238E27FC236}">
                <a16:creationId xmlns:a16="http://schemas.microsoft.com/office/drawing/2014/main" id="{1EA8B586-CC4D-49EB-7A0B-542F79F354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C8AD35-83E6-8DAA-FCFA-D381A39F5266}"/>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2937715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1DA70-7BA1-669B-D153-81F2630E60B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A1172C3-D2E7-3D7B-16FB-DADAC3D247B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6EDEB94-257B-5A0F-9324-AB2DFDCE06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CEF9588-CB58-E067-D73C-BB1FBB5A06AB}"/>
              </a:ext>
            </a:extLst>
          </p:cNvPr>
          <p:cNvSpPr>
            <a:spLocks noGrp="1"/>
          </p:cNvSpPr>
          <p:nvPr>
            <p:ph type="dt" sz="half" idx="10"/>
          </p:nvPr>
        </p:nvSpPr>
        <p:spPr/>
        <p:txBody>
          <a:bodyPr/>
          <a:lstStyle/>
          <a:p>
            <a:fld id="{A54EE535-58BE-47C4-9641-71B678A0D48B}" type="datetimeFigureOut">
              <a:rPr lang="en-US" smtClean="0"/>
              <a:t>6/26/2023</a:t>
            </a:fld>
            <a:endParaRPr lang="en-US"/>
          </a:p>
        </p:txBody>
      </p:sp>
      <p:sp>
        <p:nvSpPr>
          <p:cNvPr id="6" name="Footer Placeholder 5">
            <a:extLst>
              <a:ext uri="{FF2B5EF4-FFF2-40B4-BE49-F238E27FC236}">
                <a16:creationId xmlns:a16="http://schemas.microsoft.com/office/drawing/2014/main" id="{07570740-61A5-0918-ACA3-DC515365B3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6DDF83B-5336-498F-D037-4CF2C574EA9B}"/>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3562996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8FE26E-1A1C-873B-DA0D-F95A3E7127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E3DE479-6B91-FE9D-FC39-EC67F349EF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77E973-361C-37B6-961E-F11E4D3419D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4EE535-58BE-47C4-9641-71B678A0D48B}" type="datetimeFigureOut">
              <a:rPr lang="en-US" smtClean="0"/>
              <a:t>6/26/2023</a:t>
            </a:fld>
            <a:endParaRPr lang="en-US"/>
          </a:p>
        </p:txBody>
      </p:sp>
      <p:sp>
        <p:nvSpPr>
          <p:cNvPr id="5" name="Footer Placeholder 4">
            <a:extLst>
              <a:ext uri="{FF2B5EF4-FFF2-40B4-BE49-F238E27FC236}">
                <a16:creationId xmlns:a16="http://schemas.microsoft.com/office/drawing/2014/main" id="{1B7BDA6B-ABB8-D509-9CD4-32E3347BB7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18B5ED2-82D8-BB60-1D5A-97A45E0B25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908952-8B38-46DE-9955-55B8A78C8DF2}" type="slidenum">
              <a:rPr lang="en-US" smtClean="0"/>
              <a:t>‹#›</a:t>
            </a:fld>
            <a:endParaRPr lang="en-US"/>
          </a:p>
        </p:txBody>
      </p:sp>
    </p:spTree>
    <p:extLst>
      <p:ext uri="{BB962C8B-B14F-4D97-AF65-F5344CB8AC3E}">
        <p14:creationId xmlns:p14="http://schemas.microsoft.com/office/powerpoint/2010/main" val="33951850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redcross.org/content/dam/redcross/get-help/water-safety/WHALE_Tales_Resource_Guide_04-2020.pdf"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gwrymca.org/blog/water-safety-tips" TargetMode="External"/><Relationship Id="rId2" Type="http://schemas.openxmlformats.org/officeDocument/2006/relationships/hyperlink" Target="https://www.redcross.org/get-help/how-to-prepare-for-emergencies/types-of-emergencies/water-safety/water-safety-for-kids.html" TargetMode="External"/><Relationship Id="rId1" Type="http://schemas.openxmlformats.org/officeDocument/2006/relationships/slideLayout" Target="../slideLayouts/slideLayout2.xml"/><Relationship Id="rId4" Type="http://schemas.openxmlformats.org/officeDocument/2006/relationships/hyperlink" Target="https://swimjim.com/10-golden-rules-water-safety-drowning-prevention/#:~:text=%E2%80%9CReach%20and%20throw%20%E2%80%93%20don',a%20pole%20that%20reaches%20the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F66F8-57F3-D11F-FD05-C5C1D37E1A10}"/>
              </a:ext>
            </a:extLst>
          </p:cNvPr>
          <p:cNvSpPr>
            <a:spLocks noGrp="1"/>
          </p:cNvSpPr>
          <p:nvPr>
            <p:ph type="ctrTitle"/>
          </p:nvPr>
        </p:nvSpPr>
        <p:spPr/>
        <p:txBody>
          <a:bodyPr/>
          <a:lstStyle/>
          <a:p>
            <a:r>
              <a:rPr lang="en-US" dirty="0"/>
              <a:t>Cub Safety Moment</a:t>
            </a:r>
          </a:p>
        </p:txBody>
      </p:sp>
      <p:sp>
        <p:nvSpPr>
          <p:cNvPr id="3" name="Subtitle 2">
            <a:extLst>
              <a:ext uri="{FF2B5EF4-FFF2-40B4-BE49-F238E27FC236}">
                <a16:creationId xmlns:a16="http://schemas.microsoft.com/office/drawing/2014/main" id="{5F8E6A51-B7E4-A3AD-EF22-D363E9F829E0}"/>
              </a:ext>
            </a:extLst>
          </p:cNvPr>
          <p:cNvSpPr>
            <a:spLocks noGrp="1"/>
          </p:cNvSpPr>
          <p:nvPr>
            <p:ph type="subTitle" idx="1"/>
          </p:nvPr>
        </p:nvSpPr>
        <p:spPr/>
        <p:txBody>
          <a:bodyPr/>
          <a:lstStyle/>
          <a:p>
            <a:r>
              <a:rPr lang="en-US" dirty="0"/>
              <a:t>Water Safety</a:t>
            </a:r>
          </a:p>
        </p:txBody>
      </p:sp>
      <p:sp>
        <p:nvSpPr>
          <p:cNvPr id="4" name="TextBox 3">
            <a:extLst>
              <a:ext uri="{FF2B5EF4-FFF2-40B4-BE49-F238E27FC236}">
                <a16:creationId xmlns:a16="http://schemas.microsoft.com/office/drawing/2014/main" id="{73FB6CD3-5934-CACD-522F-81DEC4963FDE}"/>
              </a:ext>
            </a:extLst>
          </p:cNvPr>
          <p:cNvSpPr txBox="1"/>
          <p:nvPr/>
        </p:nvSpPr>
        <p:spPr>
          <a:xfrm>
            <a:off x="7410734" y="4599296"/>
            <a:ext cx="3916908" cy="1200329"/>
          </a:xfrm>
          <a:prstGeom prst="rect">
            <a:avLst/>
          </a:prstGeom>
          <a:noFill/>
          <a:ln>
            <a:solidFill>
              <a:schemeClr val="tx1"/>
            </a:solidFill>
          </a:ln>
        </p:spPr>
        <p:txBody>
          <a:bodyPr wrap="square" rtlCol="0">
            <a:spAutoFit/>
          </a:bodyPr>
          <a:lstStyle/>
          <a:p>
            <a:r>
              <a:rPr lang="en-US" dirty="0"/>
              <a:t>It is not intended that this presentation be actually used with Cub Scouts. It’s purpose is to illustrate to the presenter material that should be covered.</a:t>
            </a:r>
          </a:p>
        </p:txBody>
      </p:sp>
    </p:spTree>
    <p:extLst>
      <p:ext uri="{BB962C8B-B14F-4D97-AF65-F5344CB8AC3E}">
        <p14:creationId xmlns:p14="http://schemas.microsoft.com/office/powerpoint/2010/main" val="10952321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864AE-4823-EED0-80E7-66BBAD0ECFE0}"/>
              </a:ext>
            </a:extLst>
          </p:cNvPr>
          <p:cNvSpPr>
            <a:spLocks noGrp="1"/>
          </p:cNvSpPr>
          <p:nvPr>
            <p:ph type="title"/>
          </p:nvPr>
        </p:nvSpPr>
        <p:spPr/>
        <p:txBody>
          <a:bodyPr/>
          <a:lstStyle/>
          <a:p>
            <a:pPr>
              <a:spcBef>
                <a:spcPts val="0"/>
              </a:spcBef>
            </a:pPr>
            <a:r>
              <a:rPr lang="en-US" dirty="0"/>
              <a:t>What two things should we always do when we go swimming?</a:t>
            </a:r>
          </a:p>
        </p:txBody>
      </p:sp>
      <p:sp>
        <p:nvSpPr>
          <p:cNvPr id="3" name="Content Placeholder 2">
            <a:extLst>
              <a:ext uri="{FF2B5EF4-FFF2-40B4-BE49-F238E27FC236}">
                <a16:creationId xmlns:a16="http://schemas.microsoft.com/office/drawing/2014/main" id="{EB9ED9F8-59E8-95B6-31FB-8D0A2A87A407}"/>
              </a:ext>
            </a:extLst>
          </p:cNvPr>
          <p:cNvSpPr>
            <a:spLocks noGrp="1"/>
          </p:cNvSpPr>
          <p:nvPr>
            <p:ph idx="1"/>
          </p:nvPr>
        </p:nvSpPr>
        <p:spPr/>
        <p:txBody>
          <a:bodyPr>
            <a:normAutofit lnSpcReduction="10000"/>
          </a:bodyPr>
          <a:lstStyle/>
          <a:p>
            <a:pPr marL="0" indent="0">
              <a:spcBef>
                <a:spcPts val="0"/>
              </a:spcBef>
              <a:buNone/>
            </a:pPr>
            <a:endParaRPr lang="en-US" dirty="0"/>
          </a:p>
          <a:p>
            <a:pPr>
              <a:spcBef>
                <a:spcPts val="0"/>
              </a:spcBef>
            </a:pPr>
            <a:r>
              <a:rPr lang="en-US" dirty="0"/>
              <a:t>Always swim as a pair—with a “buddy” (another person who can help you in case of an emergency).</a:t>
            </a:r>
          </a:p>
          <a:p>
            <a:pPr>
              <a:spcBef>
                <a:spcPts val="0"/>
              </a:spcBef>
            </a:pPr>
            <a:r>
              <a:rPr lang="en-US" dirty="0"/>
              <a:t>Swim near a lifeguard or another adult who is responsible for watching while you swim.</a:t>
            </a:r>
          </a:p>
          <a:p>
            <a:pPr>
              <a:spcBef>
                <a:spcPts val="0"/>
              </a:spcBef>
            </a:pPr>
            <a:endParaRPr lang="en-US" dirty="0"/>
          </a:p>
          <a:p>
            <a:pPr>
              <a:spcBef>
                <a:spcPts val="0"/>
              </a:spcBef>
            </a:pPr>
            <a:r>
              <a:rPr lang="en-US" dirty="0"/>
              <a:t>How can </a:t>
            </a:r>
            <a:r>
              <a:rPr lang="en-US" b="1" dirty="0"/>
              <a:t>YOU</a:t>
            </a:r>
            <a:r>
              <a:rPr lang="en-US" dirty="0"/>
              <a:t> help the lifeguard or adult who is watching while you swim?</a:t>
            </a:r>
          </a:p>
          <a:p>
            <a:pPr lvl="1">
              <a:spcBef>
                <a:spcPts val="0"/>
              </a:spcBef>
            </a:pPr>
            <a:r>
              <a:rPr lang="en-US" b="1" i="0" dirty="0">
                <a:solidFill>
                  <a:srgbClr val="111111"/>
                </a:solidFill>
                <a:effectLst/>
                <a:latin typeface="inherit"/>
              </a:rPr>
              <a:t>Obey pool and water safety rules:</a:t>
            </a:r>
            <a:r>
              <a:rPr lang="en-US" b="0" i="0" dirty="0">
                <a:solidFill>
                  <a:srgbClr val="111111"/>
                </a:solidFill>
                <a:effectLst/>
                <a:latin typeface="inherit"/>
              </a:rPr>
              <a:t> No running, no eating, no gum, no glass containers.  Get out at the first sign of thunderstorms or lightning.</a:t>
            </a:r>
            <a:endParaRPr lang="en-US" dirty="0"/>
          </a:p>
          <a:p>
            <a:pPr lvl="1">
              <a:spcBef>
                <a:spcPts val="0"/>
              </a:spcBef>
            </a:pPr>
            <a:r>
              <a:rPr lang="en-US" dirty="0"/>
              <a:t>Listen when the lifeguard talks to you.</a:t>
            </a:r>
          </a:p>
          <a:p>
            <a:pPr lvl="1">
              <a:spcBef>
                <a:spcPts val="0"/>
              </a:spcBef>
            </a:pPr>
            <a:r>
              <a:rPr lang="en-US" dirty="0"/>
              <a:t>Watch out for your friends.</a:t>
            </a:r>
          </a:p>
          <a:p>
            <a:pPr marL="0" indent="0">
              <a:spcBef>
                <a:spcPts val="0"/>
              </a:spcBef>
              <a:buNone/>
            </a:pPr>
            <a:endParaRPr lang="en-US" dirty="0"/>
          </a:p>
          <a:p>
            <a:pPr marL="0" indent="0">
              <a:spcBef>
                <a:spcPts val="0"/>
              </a:spcBef>
              <a:buNone/>
            </a:pPr>
            <a:endParaRPr lang="en-US" dirty="0"/>
          </a:p>
        </p:txBody>
      </p:sp>
    </p:spTree>
    <p:extLst>
      <p:ext uri="{BB962C8B-B14F-4D97-AF65-F5344CB8AC3E}">
        <p14:creationId xmlns:p14="http://schemas.microsoft.com/office/powerpoint/2010/main" val="13167967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361EA-29C1-90C3-8A61-5EEC18705BA3}"/>
              </a:ext>
            </a:extLst>
          </p:cNvPr>
          <p:cNvSpPr>
            <a:spLocks noGrp="1"/>
          </p:cNvSpPr>
          <p:nvPr>
            <p:ph type="title"/>
          </p:nvPr>
        </p:nvSpPr>
        <p:spPr/>
        <p:txBody>
          <a:bodyPr/>
          <a:lstStyle/>
          <a:p>
            <a:r>
              <a:rPr lang="en-US" dirty="0"/>
              <a:t>What can you do when something unexpected happens in the water?</a:t>
            </a:r>
          </a:p>
        </p:txBody>
      </p:sp>
      <p:sp>
        <p:nvSpPr>
          <p:cNvPr id="3" name="Content Placeholder 2">
            <a:extLst>
              <a:ext uri="{FF2B5EF4-FFF2-40B4-BE49-F238E27FC236}">
                <a16:creationId xmlns:a16="http://schemas.microsoft.com/office/drawing/2014/main" id="{68F2C9D5-6170-8BDA-1BEA-323FB8B08239}"/>
              </a:ext>
            </a:extLst>
          </p:cNvPr>
          <p:cNvSpPr>
            <a:spLocks noGrp="1"/>
          </p:cNvSpPr>
          <p:nvPr>
            <p:ph idx="1"/>
          </p:nvPr>
        </p:nvSpPr>
        <p:spPr>
          <a:xfrm>
            <a:off x="838200" y="1825625"/>
            <a:ext cx="10515600" cy="4854144"/>
          </a:xfrm>
        </p:spPr>
        <p:txBody>
          <a:bodyPr>
            <a:normAutofit fontScale="77500" lnSpcReduction="20000"/>
          </a:bodyPr>
          <a:lstStyle/>
          <a:p>
            <a:pPr marL="0" indent="0">
              <a:spcBef>
                <a:spcPts val="0"/>
              </a:spcBef>
              <a:spcAft>
                <a:spcPts val="600"/>
              </a:spcAft>
              <a:buNone/>
            </a:pPr>
            <a:r>
              <a:rPr lang="en-US" b="1" dirty="0"/>
              <a:t>What could happen in the water to make you panic?</a:t>
            </a:r>
            <a:endParaRPr lang="en-US" dirty="0"/>
          </a:p>
          <a:p>
            <a:pPr lvl="1">
              <a:spcBef>
                <a:spcPts val="0"/>
              </a:spcBef>
              <a:spcAft>
                <a:spcPts val="600"/>
              </a:spcAft>
            </a:pPr>
            <a:r>
              <a:rPr lang="en-US" dirty="0"/>
              <a:t>Playing breath-holding games</a:t>
            </a:r>
          </a:p>
          <a:p>
            <a:pPr lvl="1">
              <a:spcBef>
                <a:spcPts val="0"/>
              </a:spcBef>
              <a:spcAft>
                <a:spcPts val="600"/>
              </a:spcAft>
            </a:pPr>
            <a:r>
              <a:rPr lang="en-US" dirty="0"/>
              <a:t>Leg cramps</a:t>
            </a:r>
          </a:p>
          <a:p>
            <a:pPr lvl="1">
              <a:spcBef>
                <a:spcPts val="0"/>
              </a:spcBef>
              <a:spcAft>
                <a:spcPts val="600"/>
              </a:spcAft>
            </a:pPr>
            <a:r>
              <a:rPr lang="en-US" dirty="0"/>
              <a:t>Exhaustion</a:t>
            </a:r>
          </a:p>
          <a:p>
            <a:pPr lvl="1">
              <a:spcBef>
                <a:spcPts val="0"/>
              </a:spcBef>
              <a:spcAft>
                <a:spcPts val="600"/>
              </a:spcAft>
            </a:pPr>
            <a:r>
              <a:rPr lang="en-US" dirty="0"/>
              <a:t>Getting caught in weeds</a:t>
            </a:r>
          </a:p>
          <a:p>
            <a:pPr lvl="1">
              <a:spcBef>
                <a:spcPts val="0"/>
              </a:spcBef>
              <a:spcAft>
                <a:spcPts val="600"/>
              </a:spcAft>
            </a:pPr>
            <a:r>
              <a:rPr lang="en-US" dirty="0"/>
              <a:t>Strong currents</a:t>
            </a:r>
          </a:p>
          <a:p>
            <a:pPr lvl="1">
              <a:spcBef>
                <a:spcPts val="0"/>
              </a:spcBef>
              <a:spcAft>
                <a:spcPts val="600"/>
              </a:spcAft>
            </a:pPr>
            <a:r>
              <a:rPr lang="en-US" dirty="0"/>
              <a:t>Being in a boat that turns over</a:t>
            </a:r>
          </a:p>
          <a:p>
            <a:pPr lvl="1">
              <a:spcBef>
                <a:spcPts val="0"/>
              </a:spcBef>
              <a:spcAft>
                <a:spcPts val="600"/>
              </a:spcAft>
            </a:pPr>
            <a:r>
              <a:rPr lang="en-US" dirty="0"/>
              <a:t>Cold water</a:t>
            </a:r>
          </a:p>
          <a:p>
            <a:pPr lvl="1">
              <a:spcBef>
                <a:spcPts val="0"/>
              </a:spcBef>
              <a:spcAft>
                <a:spcPts val="600"/>
              </a:spcAft>
            </a:pPr>
            <a:r>
              <a:rPr lang="en-US" dirty="0"/>
              <a:t>Being pushed in</a:t>
            </a:r>
          </a:p>
          <a:p>
            <a:pPr lvl="1">
              <a:spcBef>
                <a:spcPts val="0"/>
              </a:spcBef>
              <a:spcAft>
                <a:spcPts val="600"/>
              </a:spcAft>
            </a:pPr>
            <a:r>
              <a:rPr lang="en-US" dirty="0"/>
              <a:t>Swimming out too far</a:t>
            </a:r>
          </a:p>
          <a:p>
            <a:pPr marL="457200" lvl="1" indent="0">
              <a:spcBef>
                <a:spcPts val="0"/>
              </a:spcBef>
              <a:spcAft>
                <a:spcPts val="600"/>
              </a:spcAft>
              <a:buNone/>
            </a:pPr>
            <a:endParaRPr lang="en-US" dirty="0"/>
          </a:p>
          <a:p>
            <a:pPr marL="0" indent="0">
              <a:spcBef>
                <a:spcPts val="0"/>
              </a:spcBef>
              <a:spcAft>
                <a:spcPts val="600"/>
              </a:spcAft>
              <a:buNone/>
            </a:pPr>
            <a:r>
              <a:rPr lang="en-US" b="1" dirty="0"/>
              <a:t>Stay calm and keep yourself safe</a:t>
            </a:r>
            <a:r>
              <a:rPr lang="en-US" dirty="0"/>
              <a:t> </a:t>
            </a:r>
          </a:p>
          <a:p>
            <a:pPr lvl="1">
              <a:spcBef>
                <a:spcPts val="0"/>
              </a:spcBef>
              <a:spcAft>
                <a:spcPts val="600"/>
              </a:spcAft>
            </a:pPr>
            <a:r>
              <a:rPr lang="en-US" dirty="0"/>
              <a:t>Call for help</a:t>
            </a:r>
          </a:p>
          <a:p>
            <a:pPr lvl="1">
              <a:spcBef>
                <a:spcPts val="0"/>
              </a:spcBef>
              <a:spcAft>
                <a:spcPts val="600"/>
              </a:spcAft>
            </a:pPr>
            <a:r>
              <a:rPr lang="en-US" dirty="0"/>
              <a:t>Relax; controlled breathing</a:t>
            </a:r>
          </a:p>
          <a:p>
            <a:pPr lvl="1">
              <a:spcBef>
                <a:spcPts val="0"/>
              </a:spcBef>
              <a:spcAft>
                <a:spcPts val="600"/>
              </a:spcAft>
            </a:pPr>
            <a:r>
              <a:rPr lang="en-US" dirty="0"/>
              <a:t>Float on your back</a:t>
            </a:r>
          </a:p>
          <a:p>
            <a:pPr lvl="1">
              <a:spcBef>
                <a:spcPts val="0"/>
              </a:spcBef>
              <a:spcAft>
                <a:spcPts val="600"/>
              </a:spcAft>
            </a:pPr>
            <a:r>
              <a:rPr lang="en-US" dirty="0"/>
              <a:t>Hold onto the overturned boat</a:t>
            </a:r>
          </a:p>
          <a:p>
            <a:pPr lvl="1">
              <a:spcBef>
                <a:spcPts val="0"/>
              </a:spcBef>
              <a:spcAft>
                <a:spcPts val="600"/>
              </a:spcAft>
            </a:pPr>
            <a:r>
              <a:rPr lang="en-US" dirty="0"/>
              <a:t>Get out of the cold water</a:t>
            </a:r>
          </a:p>
        </p:txBody>
      </p:sp>
    </p:spTree>
    <p:extLst>
      <p:ext uri="{BB962C8B-B14F-4D97-AF65-F5344CB8AC3E}">
        <p14:creationId xmlns:p14="http://schemas.microsoft.com/office/powerpoint/2010/main" val="4040666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0D761-09F5-46DA-2340-C32DA7B6BC3E}"/>
              </a:ext>
            </a:extLst>
          </p:cNvPr>
          <p:cNvSpPr>
            <a:spLocks noGrp="1"/>
          </p:cNvSpPr>
          <p:nvPr>
            <p:ph type="title"/>
          </p:nvPr>
        </p:nvSpPr>
        <p:spPr/>
        <p:txBody>
          <a:bodyPr/>
          <a:lstStyle/>
          <a:p>
            <a:r>
              <a:rPr lang="en-US" dirty="0"/>
              <a:t>Understands the proper way to enter and exit the pool</a:t>
            </a:r>
          </a:p>
        </p:txBody>
      </p:sp>
      <p:sp>
        <p:nvSpPr>
          <p:cNvPr id="3" name="Content Placeholder 2">
            <a:extLst>
              <a:ext uri="{FF2B5EF4-FFF2-40B4-BE49-F238E27FC236}">
                <a16:creationId xmlns:a16="http://schemas.microsoft.com/office/drawing/2014/main" id="{83F12F72-0106-DFF7-114B-4EF4661B8287}"/>
              </a:ext>
            </a:extLst>
          </p:cNvPr>
          <p:cNvSpPr>
            <a:spLocks noGrp="1"/>
          </p:cNvSpPr>
          <p:nvPr>
            <p:ph idx="1"/>
          </p:nvPr>
        </p:nvSpPr>
        <p:spPr/>
        <p:txBody>
          <a:bodyPr/>
          <a:lstStyle/>
          <a:p>
            <a:pPr>
              <a:spcBef>
                <a:spcPts val="0"/>
              </a:spcBef>
            </a:pPr>
            <a:r>
              <a:rPr lang="en-US" dirty="0"/>
              <a:t>Find out how deep it is.</a:t>
            </a:r>
          </a:p>
          <a:p>
            <a:pPr>
              <a:spcBef>
                <a:spcPts val="0"/>
              </a:spcBef>
            </a:pPr>
            <a:r>
              <a:rPr lang="en-US" dirty="0"/>
              <a:t>Check for objects underneath the surface of the water.</a:t>
            </a:r>
          </a:p>
          <a:p>
            <a:pPr>
              <a:spcBef>
                <a:spcPts val="0"/>
              </a:spcBef>
            </a:pPr>
            <a:r>
              <a:rPr lang="en-US" dirty="0"/>
              <a:t>Never dive headfirst into water unless it is clearly marked for diving.</a:t>
            </a:r>
          </a:p>
          <a:p>
            <a:pPr marL="457200" lvl="1" indent="0">
              <a:spcBef>
                <a:spcPts val="0"/>
              </a:spcBef>
              <a:buNone/>
            </a:pPr>
            <a:endParaRPr lang="en-US" dirty="0">
              <a:hlinkClick r:id="rId2"/>
            </a:endParaRPr>
          </a:p>
          <a:p>
            <a:pPr marL="457200" lvl="1" indent="0">
              <a:spcBef>
                <a:spcPts val="0"/>
              </a:spcBef>
              <a:buNone/>
            </a:pPr>
            <a:endParaRPr lang="en-US" dirty="0"/>
          </a:p>
        </p:txBody>
      </p:sp>
    </p:spTree>
    <p:extLst>
      <p:ext uri="{BB962C8B-B14F-4D97-AF65-F5344CB8AC3E}">
        <p14:creationId xmlns:p14="http://schemas.microsoft.com/office/powerpoint/2010/main" val="23690791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2AA57-FFE2-5429-BBB8-F817493002BC}"/>
              </a:ext>
            </a:extLst>
          </p:cNvPr>
          <p:cNvSpPr>
            <a:spLocks noGrp="1"/>
          </p:cNvSpPr>
          <p:nvPr>
            <p:ph type="title"/>
          </p:nvPr>
        </p:nvSpPr>
        <p:spPr/>
        <p:txBody>
          <a:bodyPr/>
          <a:lstStyle/>
          <a:p>
            <a:r>
              <a:rPr lang="en-US" dirty="0"/>
              <a:t>Wear a life jacket</a:t>
            </a:r>
          </a:p>
        </p:txBody>
      </p:sp>
      <p:sp>
        <p:nvSpPr>
          <p:cNvPr id="3" name="Content Placeholder 2">
            <a:extLst>
              <a:ext uri="{FF2B5EF4-FFF2-40B4-BE49-F238E27FC236}">
                <a16:creationId xmlns:a16="http://schemas.microsoft.com/office/drawing/2014/main" id="{A30FE8B7-4E93-14E5-9759-0232DC03B158}"/>
              </a:ext>
            </a:extLst>
          </p:cNvPr>
          <p:cNvSpPr>
            <a:spLocks noGrp="1"/>
          </p:cNvSpPr>
          <p:nvPr>
            <p:ph idx="1"/>
          </p:nvPr>
        </p:nvSpPr>
        <p:spPr/>
        <p:txBody>
          <a:bodyPr/>
          <a:lstStyle/>
          <a:p>
            <a:r>
              <a:rPr lang="en-US" dirty="0"/>
              <a:t>A life jacket should always be worn while boating.</a:t>
            </a:r>
          </a:p>
          <a:p>
            <a:r>
              <a:rPr lang="en-US" dirty="0"/>
              <a:t>Children and inexperienced swimmers should wear life jackets whenever they are in or around water.</a:t>
            </a:r>
          </a:p>
          <a:p>
            <a:endParaRPr lang="en-US" dirty="0"/>
          </a:p>
        </p:txBody>
      </p:sp>
    </p:spTree>
    <p:extLst>
      <p:ext uri="{BB962C8B-B14F-4D97-AF65-F5344CB8AC3E}">
        <p14:creationId xmlns:p14="http://schemas.microsoft.com/office/powerpoint/2010/main" val="29004013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7FA7D-3233-87A5-9BD4-93BF0782B8DF}"/>
              </a:ext>
            </a:extLst>
          </p:cNvPr>
          <p:cNvSpPr>
            <a:spLocks noGrp="1"/>
          </p:cNvSpPr>
          <p:nvPr>
            <p:ph type="title"/>
          </p:nvPr>
        </p:nvSpPr>
        <p:spPr/>
        <p:txBody>
          <a:bodyPr>
            <a:normAutofit/>
          </a:bodyPr>
          <a:lstStyle/>
          <a:p>
            <a:r>
              <a:rPr lang="en-US" dirty="0"/>
              <a:t>Don't jump in the water to save a friend who is struggling in deep water.</a:t>
            </a:r>
          </a:p>
        </p:txBody>
      </p:sp>
      <p:sp>
        <p:nvSpPr>
          <p:cNvPr id="3" name="Content Placeholder 2">
            <a:extLst>
              <a:ext uri="{FF2B5EF4-FFF2-40B4-BE49-F238E27FC236}">
                <a16:creationId xmlns:a16="http://schemas.microsoft.com/office/drawing/2014/main" id="{9406098A-1055-3E1B-C0FD-06B77793CA5F}"/>
              </a:ext>
            </a:extLst>
          </p:cNvPr>
          <p:cNvSpPr>
            <a:spLocks noGrp="1"/>
          </p:cNvSpPr>
          <p:nvPr>
            <p:ph idx="1"/>
          </p:nvPr>
        </p:nvSpPr>
        <p:spPr/>
        <p:txBody>
          <a:bodyPr>
            <a:normAutofit/>
          </a:bodyPr>
          <a:lstStyle/>
          <a:p>
            <a:r>
              <a:rPr lang="en-US" dirty="0"/>
              <a:t>You need to stay safe. </a:t>
            </a:r>
          </a:p>
          <a:p>
            <a:r>
              <a:rPr lang="en-US" dirty="0"/>
              <a:t>Going in the water to help someone who is having trouble could cause you to get in trouble too. When helping someone in the water it is always best to reach or throw, don’t go.</a:t>
            </a:r>
          </a:p>
          <a:p>
            <a:r>
              <a:rPr lang="en-US" b="0" i="0" dirty="0">
                <a:solidFill>
                  <a:srgbClr val="111111"/>
                </a:solidFill>
                <a:effectLst/>
                <a:latin typeface="Roboto" panose="02000000000000000000" pitchFamily="2" charset="0"/>
              </a:rPr>
              <a:t>YELL for help and </a:t>
            </a:r>
            <a:r>
              <a:rPr lang="en-US" b="1" i="0" dirty="0">
                <a:solidFill>
                  <a:srgbClr val="111111"/>
                </a:solidFill>
                <a:effectLst/>
                <a:latin typeface="Roboto" panose="02000000000000000000" pitchFamily="2" charset="0"/>
              </a:rPr>
              <a:t>call 911</a:t>
            </a:r>
            <a:r>
              <a:rPr lang="en-US" b="0" i="0" dirty="0">
                <a:solidFill>
                  <a:srgbClr val="111111"/>
                </a:solidFill>
                <a:effectLst/>
                <a:latin typeface="Roboto" panose="02000000000000000000" pitchFamily="2" charset="0"/>
              </a:rPr>
              <a:t>.</a:t>
            </a:r>
            <a:endParaRPr lang="en-US" dirty="0"/>
          </a:p>
          <a:p>
            <a:pPr marL="0" indent="0">
              <a:buNone/>
            </a:pPr>
            <a:endParaRPr lang="en-US" dirty="0"/>
          </a:p>
        </p:txBody>
      </p:sp>
    </p:spTree>
    <p:extLst>
      <p:ext uri="{BB962C8B-B14F-4D97-AF65-F5344CB8AC3E}">
        <p14:creationId xmlns:p14="http://schemas.microsoft.com/office/powerpoint/2010/main" val="27668109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E5F34-06C1-5C4F-73A4-EF8EA8F6ADE5}"/>
              </a:ext>
            </a:extLst>
          </p:cNvPr>
          <p:cNvSpPr>
            <a:spLocks noGrp="1"/>
          </p:cNvSpPr>
          <p:nvPr>
            <p:ph type="title"/>
          </p:nvPr>
        </p:nvSpPr>
        <p:spPr/>
        <p:txBody>
          <a:bodyPr/>
          <a:lstStyle/>
          <a:p>
            <a:r>
              <a:rPr lang="en-US" dirty="0"/>
              <a:t> Resources</a:t>
            </a:r>
          </a:p>
        </p:txBody>
      </p:sp>
      <p:sp>
        <p:nvSpPr>
          <p:cNvPr id="3" name="Content Placeholder 2">
            <a:extLst>
              <a:ext uri="{FF2B5EF4-FFF2-40B4-BE49-F238E27FC236}">
                <a16:creationId xmlns:a16="http://schemas.microsoft.com/office/drawing/2014/main" id="{18026A00-7A58-1CA0-A6B0-589EA8B95ACC}"/>
              </a:ext>
            </a:extLst>
          </p:cNvPr>
          <p:cNvSpPr>
            <a:spLocks noGrp="1"/>
          </p:cNvSpPr>
          <p:nvPr>
            <p:ph idx="1"/>
          </p:nvPr>
        </p:nvSpPr>
        <p:spPr/>
        <p:txBody>
          <a:bodyPr/>
          <a:lstStyle/>
          <a:p>
            <a:r>
              <a:rPr lang="en-US" dirty="0">
                <a:hlinkClick r:id="rId2"/>
              </a:rPr>
              <a:t>https://www.redcross.org/get-help/how-to-prepare-for-emergencies/types-of-emergencies/water-safety/water-safety-for-kids.html</a:t>
            </a:r>
            <a:endParaRPr lang="en-US" dirty="0">
              <a:hlinkClick r:id="rId3"/>
            </a:endParaRPr>
          </a:p>
          <a:p>
            <a:r>
              <a:rPr lang="en-US" dirty="0">
                <a:hlinkClick r:id="rId3"/>
              </a:rPr>
              <a:t>https://gwrymca.org/blog/water-safety-tips</a:t>
            </a:r>
            <a:endParaRPr lang="en-US" dirty="0"/>
          </a:p>
          <a:p>
            <a:r>
              <a:rPr lang="en-US">
                <a:hlinkClick r:id="rId4"/>
              </a:rPr>
              <a:t>https://swimjim.com/10-golden-rules-water-safety-drowning-prevention/#:~:text=%E2%80%9CReach%20and%20throw%20%E2%80%93%20don',a%20pole%20that%20reaches%20them</a:t>
            </a:r>
            <a:r>
              <a:rPr lang="en-US"/>
              <a:t>.</a:t>
            </a:r>
          </a:p>
          <a:p>
            <a:pPr marL="0" indent="0">
              <a:buNone/>
            </a:pPr>
            <a:endParaRPr lang="en-US" dirty="0"/>
          </a:p>
          <a:p>
            <a:endParaRPr lang="en-US" dirty="0"/>
          </a:p>
        </p:txBody>
      </p:sp>
    </p:spTree>
    <p:extLst>
      <p:ext uri="{BB962C8B-B14F-4D97-AF65-F5344CB8AC3E}">
        <p14:creationId xmlns:p14="http://schemas.microsoft.com/office/powerpoint/2010/main" val="22569121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862</TotalTime>
  <Words>421</Words>
  <Application>Microsoft Office PowerPoint</Application>
  <PresentationFormat>Widescreen</PresentationFormat>
  <Paragraphs>45</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Calibri</vt:lpstr>
      <vt:lpstr>Calibri Light</vt:lpstr>
      <vt:lpstr>inherit</vt:lpstr>
      <vt:lpstr>Roboto</vt:lpstr>
      <vt:lpstr>Office Theme</vt:lpstr>
      <vt:lpstr>Cub Safety Moment</vt:lpstr>
      <vt:lpstr>What two things should we always do when we go swimming?</vt:lpstr>
      <vt:lpstr>What can you do when something unexpected happens in the water?</vt:lpstr>
      <vt:lpstr>Understands the proper way to enter and exit the pool</vt:lpstr>
      <vt:lpstr>Wear a life jacket</vt:lpstr>
      <vt:lpstr>Don't jump in the water to save a friend who is struggling in deep water.</vt:lpstr>
      <vt:lpstr>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Cub Safety Moment</dc:title>
  <dc:creator>Dennis Kampa</dc:creator>
  <cp:lastModifiedBy>Dennis Kampa</cp:lastModifiedBy>
  <cp:revision>3</cp:revision>
  <dcterms:created xsi:type="dcterms:W3CDTF">2023-06-18T13:34:22Z</dcterms:created>
  <dcterms:modified xsi:type="dcterms:W3CDTF">2023-06-26T21:24:38Z</dcterms:modified>
</cp:coreProperties>
</file>