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9664" autoAdjust="0"/>
  </p:normalViewPr>
  <p:slideViewPr>
    <p:cSldViewPr snapToGrid="0">
      <p:cViewPr varScale="1">
        <p:scale>
          <a:sx n="70" d="100"/>
          <a:sy n="70" d="100"/>
        </p:scale>
        <p:origin x="17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16AC6A-3488-43C2-A609-FBD384694741}" type="datetimeFigureOut">
              <a:rPr lang="en-US" smtClean="0"/>
              <a:t>6/22/2023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A9EBC6-C150-4F3E-8E52-705276351497}" type="slidenum">
              <a:rPr lang="en-US" smtClean="0"/>
              <a:t>‹#›</a:t>
            </a:fld>
            <a:endParaRPr lang="en-US"/>
          </a:p>
        </p:txBody>
      </p:sp>
    </p:spTree>
    <p:extLst>
      <p:ext uri="{BB962C8B-B14F-4D97-AF65-F5344CB8AC3E}">
        <p14:creationId xmlns:p14="http://schemas.microsoft.com/office/powerpoint/2010/main" val="814191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several different kinds of knives, as shown in the slide. Explain the uses and value of each. Use the word TOOL in each explanation. NO need to get too deep. Stress that this style is the ONLY style Cub Scouts should use.</a:t>
            </a:r>
          </a:p>
        </p:txBody>
      </p:sp>
      <p:sp>
        <p:nvSpPr>
          <p:cNvPr id="4" name="Slide Number Placeholder 3"/>
          <p:cNvSpPr>
            <a:spLocks noGrp="1"/>
          </p:cNvSpPr>
          <p:nvPr>
            <p:ph type="sldNum" sz="quarter" idx="5"/>
          </p:nvPr>
        </p:nvSpPr>
        <p:spPr/>
        <p:txBody>
          <a:bodyPr/>
          <a:lstStyle/>
          <a:p>
            <a:fld id="{10A9EBC6-C150-4F3E-8E52-705276351497}" type="slidenum">
              <a:rPr lang="en-US" smtClean="0"/>
              <a:t>2</a:t>
            </a:fld>
            <a:endParaRPr lang="en-US"/>
          </a:p>
        </p:txBody>
      </p:sp>
    </p:spTree>
    <p:extLst>
      <p:ext uri="{BB962C8B-B14F-4D97-AF65-F5344CB8AC3E}">
        <p14:creationId xmlns:p14="http://schemas.microsoft.com/office/powerpoint/2010/main" val="2312464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 that a knife is a tool, as you mentioned during the previous information. Have them repeat each line after you of the Knife Safety Pledge. Then review each line in a short discussion.</a:t>
            </a:r>
          </a:p>
          <a:p>
            <a:endParaRPr lang="en-US" dirty="0"/>
          </a:p>
          <a:p>
            <a:r>
              <a:rPr lang="en-US" b="1" dirty="0"/>
              <a:t>Knife Safety Rules</a:t>
            </a:r>
          </a:p>
          <a:p>
            <a:pPr algn="l">
              <a:buFont typeface="Arial" panose="020B0604020202020204" pitchFamily="34" charset="0"/>
              <a:buChar char="•"/>
            </a:pPr>
            <a:r>
              <a:rPr lang="en-US" b="0" i="0" dirty="0">
                <a:solidFill>
                  <a:srgbClr val="000000"/>
                </a:solidFill>
                <a:effectLst/>
                <a:latin typeface="Verdana" panose="020B0604030504040204" pitchFamily="34" charset="0"/>
              </a:rPr>
              <a:t>A knife is a tool, not a toy</a:t>
            </a:r>
          </a:p>
          <a:p>
            <a:pPr algn="l">
              <a:buFont typeface="Arial" panose="020B0604020202020204" pitchFamily="34" charset="0"/>
              <a:buChar char="•"/>
            </a:pPr>
            <a:r>
              <a:rPr lang="en-US" b="0" i="0" dirty="0">
                <a:solidFill>
                  <a:srgbClr val="000000"/>
                </a:solidFill>
                <a:effectLst/>
                <a:latin typeface="Verdana" panose="020B0604030504040204" pitchFamily="34" charset="0"/>
              </a:rPr>
              <a:t>Know how to sharpen a knife.</a:t>
            </a:r>
            <a:br>
              <a:rPr lang="en-US" b="0" i="0" dirty="0">
                <a:solidFill>
                  <a:srgbClr val="000000"/>
                </a:solidFill>
                <a:effectLst/>
                <a:latin typeface="Verdana" panose="020B0604030504040204" pitchFamily="34" charset="0"/>
              </a:rPr>
            </a:br>
            <a:r>
              <a:rPr lang="en-US" b="0" i="0" dirty="0">
                <a:solidFill>
                  <a:srgbClr val="000000"/>
                </a:solidFill>
                <a:effectLst/>
                <a:latin typeface="Verdana" panose="020B0604030504040204" pitchFamily="34" charset="0"/>
              </a:rPr>
              <a:t>A sharp knife is safer than a dull knife because it is less likely to slip and cut you.</a:t>
            </a:r>
          </a:p>
          <a:p>
            <a:pPr algn="l">
              <a:buFont typeface="Arial" panose="020B0604020202020204" pitchFamily="34" charset="0"/>
              <a:buChar char="•"/>
            </a:pPr>
            <a:r>
              <a:rPr lang="en-US" b="0" i="0" dirty="0">
                <a:solidFill>
                  <a:srgbClr val="000000"/>
                </a:solidFill>
                <a:effectLst/>
                <a:latin typeface="Verdana" panose="020B0604030504040204" pitchFamily="34" charset="0"/>
              </a:rPr>
              <a:t>Keep the blade clean.</a:t>
            </a:r>
          </a:p>
          <a:p>
            <a:pPr algn="l">
              <a:buFont typeface="Arial" panose="020B0604020202020204" pitchFamily="34" charset="0"/>
              <a:buChar char="•"/>
            </a:pPr>
            <a:r>
              <a:rPr lang="en-US" b="0" i="0" dirty="0">
                <a:solidFill>
                  <a:srgbClr val="000000"/>
                </a:solidFill>
                <a:effectLst/>
                <a:latin typeface="Verdana" panose="020B0604030504040204" pitchFamily="34" charset="0"/>
              </a:rPr>
              <a:t>Never carry an open pocketknife</a:t>
            </a:r>
          </a:p>
          <a:p>
            <a:pPr algn="l">
              <a:buFont typeface="Arial" panose="020B0604020202020204" pitchFamily="34" charset="0"/>
              <a:buChar char="•"/>
            </a:pPr>
            <a:r>
              <a:rPr lang="en-US" b="0" i="0" dirty="0">
                <a:solidFill>
                  <a:srgbClr val="000000"/>
                </a:solidFill>
                <a:effectLst/>
                <a:latin typeface="Verdana" panose="020B0604030504040204" pitchFamily="34" charset="0"/>
              </a:rPr>
              <a:t>When you are not using your knife, close it and put it away.</a:t>
            </a:r>
          </a:p>
          <a:p>
            <a:pPr algn="l">
              <a:buFont typeface="Arial" panose="020B0604020202020204" pitchFamily="34" charset="0"/>
              <a:buChar char="•"/>
            </a:pPr>
            <a:r>
              <a:rPr lang="en-US" b="0" i="0" dirty="0">
                <a:solidFill>
                  <a:srgbClr val="000000"/>
                </a:solidFill>
                <a:effectLst/>
                <a:latin typeface="Verdana" panose="020B0604030504040204" pitchFamily="34" charset="0"/>
              </a:rPr>
              <a:t>When you are using the cutting blade, do not try to make big shavings or chips. </a:t>
            </a:r>
            <a:r>
              <a:rPr lang="en-US" b="0" i="0" dirty="0" err="1">
                <a:solidFill>
                  <a:srgbClr val="000000"/>
                </a:solidFill>
                <a:effectLst/>
                <a:latin typeface="Verdana" panose="020B0604030504040204" pitchFamily="34" charset="0"/>
              </a:rPr>
              <a:t>Eay</a:t>
            </a:r>
            <a:r>
              <a:rPr lang="en-US" b="0" i="0" dirty="0">
                <a:solidFill>
                  <a:srgbClr val="000000"/>
                </a:solidFill>
                <a:effectLst/>
                <a:latin typeface="Verdana" panose="020B0604030504040204" pitchFamily="34" charset="0"/>
              </a:rPr>
              <a:t> does it.</a:t>
            </a:r>
          </a:p>
          <a:p>
            <a:pPr algn="l">
              <a:buFont typeface="Arial" panose="020B0604020202020204" pitchFamily="34" charset="0"/>
              <a:buChar char="•"/>
            </a:pPr>
            <a:r>
              <a:rPr lang="en-US" b="0" i="0" dirty="0">
                <a:solidFill>
                  <a:srgbClr val="000000"/>
                </a:solidFill>
                <a:effectLst/>
                <a:latin typeface="Verdana" panose="020B0604030504040204" pitchFamily="34" charset="0"/>
              </a:rPr>
              <a:t>Make a safety circle. Before you pick up your knife to use it, stretch your arm out and turn in a circle.</a:t>
            </a:r>
            <a:br>
              <a:rPr lang="en-US" b="0" i="0" dirty="0">
                <a:solidFill>
                  <a:srgbClr val="000000"/>
                </a:solidFill>
                <a:effectLst/>
                <a:latin typeface="Verdana" panose="020B0604030504040204" pitchFamily="34" charset="0"/>
              </a:rPr>
            </a:br>
            <a:r>
              <a:rPr lang="en-US" b="0" i="0" dirty="0">
                <a:solidFill>
                  <a:srgbClr val="000000"/>
                </a:solidFill>
                <a:effectLst/>
                <a:latin typeface="Verdana" panose="020B0604030504040204" pitchFamily="34" charset="0"/>
              </a:rPr>
              <a:t>If you cannot touch anyone or anything else, it is safe to use your knife.</a:t>
            </a:r>
            <a:br>
              <a:rPr lang="en-US" b="0" i="0" dirty="0">
                <a:solidFill>
                  <a:srgbClr val="000000"/>
                </a:solidFill>
                <a:effectLst/>
                <a:latin typeface="Verdana" panose="020B0604030504040204" pitchFamily="34" charset="0"/>
              </a:rPr>
            </a:br>
            <a:r>
              <a:rPr lang="en-US" b="0" i="0" dirty="0">
                <a:solidFill>
                  <a:srgbClr val="000000"/>
                </a:solidFill>
                <a:effectLst/>
                <a:latin typeface="Verdana" panose="020B0604030504040204" pitchFamily="34" charset="0"/>
              </a:rPr>
              <a:t>While using your knife, be sure to watch in case someone walks toward you and gets too close.</a:t>
            </a:r>
          </a:p>
          <a:p>
            <a:endParaRPr lang="en-US" dirty="0"/>
          </a:p>
        </p:txBody>
      </p:sp>
      <p:sp>
        <p:nvSpPr>
          <p:cNvPr id="4" name="Slide Number Placeholder 3"/>
          <p:cNvSpPr>
            <a:spLocks noGrp="1"/>
          </p:cNvSpPr>
          <p:nvPr>
            <p:ph type="sldNum" sz="quarter" idx="5"/>
          </p:nvPr>
        </p:nvSpPr>
        <p:spPr/>
        <p:txBody>
          <a:bodyPr/>
          <a:lstStyle/>
          <a:p>
            <a:fld id="{10A9EBC6-C150-4F3E-8E52-705276351497}" type="slidenum">
              <a:rPr lang="en-US" smtClean="0"/>
              <a:t>3</a:t>
            </a:fld>
            <a:endParaRPr lang="en-US"/>
          </a:p>
        </p:txBody>
      </p:sp>
    </p:spTree>
    <p:extLst>
      <p:ext uri="{BB962C8B-B14F-4D97-AF65-F5344CB8AC3E}">
        <p14:creationId xmlns:p14="http://schemas.microsoft.com/office/powerpoint/2010/main" val="2743064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Explain that the Whittling Chip card is like a driver’s license – you are only allowed to carry and use a knife once you have earned your Whittling Chip. If you do not follow the rules as taught, you will lose your “Chip” and not be allowed to carry a knife until the card is earned again.</a:t>
            </a:r>
          </a:p>
          <a:p>
            <a:endParaRPr lang="en-US" sz="2000" dirty="0"/>
          </a:p>
          <a:p>
            <a:r>
              <a:rPr lang="en-US" sz="2000" dirty="0"/>
              <a:t>Whittling Chip Requirements: (Back of card) </a:t>
            </a:r>
          </a:p>
          <a:p>
            <a:pPr algn="l">
              <a:buFont typeface="+mj-lt"/>
              <a:buAutoNum type="arabicPeriod"/>
            </a:pPr>
            <a:r>
              <a:rPr lang="en-US" sz="3200" b="0" i="0" dirty="0">
                <a:solidFill>
                  <a:srgbClr val="000000"/>
                </a:solidFill>
                <a:effectLst/>
                <a:latin typeface="Verdana" panose="020B0604030504040204" pitchFamily="34" charset="0"/>
              </a:rPr>
              <a:t>Know the safety rules for handling a knife.</a:t>
            </a:r>
          </a:p>
          <a:p>
            <a:pPr algn="l">
              <a:buFont typeface="+mj-lt"/>
              <a:buAutoNum type="arabicPeriod"/>
            </a:pPr>
            <a:r>
              <a:rPr lang="en-US" sz="3200" b="0" i="0" dirty="0">
                <a:solidFill>
                  <a:srgbClr val="000000"/>
                </a:solidFill>
                <a:effectLst/>
                <a:latin typeface="Verdana" panose="020B0604030504040204" pitchFamily="34" charset="0"/>
              </a:rPr>
              <a:t>Show that you know how to take care of and use a pocketknife.</a:t>
            </a:r>
          </a:p>
          <a:p>
            <a:pPr algn="l">
              <a:buFont typeface="+mj-lt"/>
              <a:buAutoNum type="arabicPeriod"/>
            </a:pPr>
            <a:r>
              <a:rPr lang="en-US" sz="3200" b="0" i="0" dirty="0">
                <a:solidFill>
                  <a:srgbClr val="000000"/>
                </a:solidFill>
                <a:effectLst/>
                <a:latin typeface="Verdana" panose="020B0604030504040204" pitchFamily="34" charset="0"/>
              </a:rPr>
              <a:t>Make a carving with a pocketknife.* Work with your den leader or other adult when doing this.</a:t>
            </a:r>
          </a:p>
          <a:p>
            <a:pPr algn="l">
              <a:buFont typeface="+mj-lt"/>
              <a:buAutoNum type="arabicPeriod"/>
            </a:pPr>
            <a:r>
              <a:rPr lang="en-US" sz="3200" b="0" i="0" dirty="0">
                <a:solidFill>
                  <a:srgbClr val="000000"/>
                </a:solidFill>
                <a:effectLst/>
                <a:latin typeface="Verdana" panose="020B0604030504040204" pitchFamily="34" charset="0"/>
              </a:rPr>
              <a:t>Read, understand and promise to abide by the "Knives Are Not Toys" guidelines.</a:t>
            </a:r>
          </a:p>
          <a:p>
            <a:pPr algn="l">
              <a:buFont typeface="+mj-lt"/>
              <a:buAutoNum type="arabicPeriod"/>
            </a:pPr>
            <a:r>
              <a:rPr lang="en-US" sz="3200" b="0" i="0" dirty="0">
                <a:solidFill>
                  <a:srgbClr val="000000"/>
                </a:solidFill>
                <a:effectLst/>
                <a:latin typeface="Verdana" panose="020B0604030504040204" pitchFamily="34" charset="0"/>
              </a:rPr>
              <a:t>Read, understand and promise to abide by the "Pocketknife Pledge."</a:t>
            </a:r>
          </a:p>
          <a:p>
            <a:endParaRPr lang="en-US" sz="2000" dirty="0"/>
          </a:p>
        </p:txBody>
      </p:sp>
      <p:sp>
        <p:nvSpPr>
          <p:cNvPr id="4" name="Slide Number Placeholder 3"/>
          <p:cNvSpPr>
            <a:spLocks noGrp="1"/>
          </p:cNvSpPr>
          <p:nvPr>
            <p:ph type="sldNum" sz="quarter" idx="5"/>
          </p:nvPr>
        </p:nvSpPr>
        <p:spPr/>
        <p:txBody>
          <a:bodyPr/>
          <a:lstStyle/>
          <a:p>
            <a:fld id="{10A9EBC6-C150-4F3E-8E52-705276351497}" type="slidenum">
              <a:rPr lang="en-US" smtClean="0"/>
              <a:t>4</a:t>
            </a:fld>
            <a:endParaRPr lang="en-US"/>
          </a:p>
        </p:txBody>
      </p:sp>
    </p:spTree>
    <p:extLst>
      <p:ext uri="{BB962C8B-B14F-4D97-AF65-F5344CB8AC3E}">
        <p14:creationId xmlns:p14="http://schemas.microsoft.com/office/powerpoint/2010/main" val="748006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C0CF-BA51-F357-55B1-DF643177806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C95C60-E002-2B1D-E36D-AE4D3C5A00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82657E0-3EFB-53DD-3C15-DA0ECB2DF654}"/>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5" name="Footer Placeholder 4">
            <a:extLst>
              <a:ext uri="{FF2B5EF4-FFF2-40B4-BE49-F238E27FC236}">
                <a16:creationId xmlns:a16="http://schemas.microsoft.com/office/drawing/2014/main" id="{BD8E0734-E980-B7A0-5DE7-F84905B86E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9B8228-C496-8C2F-31AD-FEAD995D57FA}"/>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814338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C6D53-404D-451C-B591-C39AE0864D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BCE0C6-E320-EF7E-865D-4A7511C590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702BB4-98C4-38C0-BFC0-2B4BF5467874}"/>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5" name="Footer Placeholder 4">
            <a:extLst>
              <a:ext uri="{FF2B5EF4-FFF2-40B4-BE49-F238E27FC236}">
                <a16:creationId xmlns:a16="http://schemas.microsoft.com/office/drawing/2014/main" id="{00E778BD-C3A2-58D7-EDEE-0DF31F2E48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333D5-28D2-3EF9-4BF3-A67ED0793DC7}"/>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1071178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830C78-7412-870B-0C82-1D6397BF4F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7DE8EB-FE6B-67D8-91FB-C8D477C8AA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19BB0B-CCC3-ED95-4FF9-D8F23A5DC04D}"/>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5" name="Footer Placeholder 4">
            <a:extLst>
              <a:ext uri="{FF2B5EF4-FFF2-40B4-BE49-F238E27FC236}">
                <a16:creationId xmlns:a16="http://schemas.microsoft.com/office/drawing/2014/main" id="{02CFD41D-C550-D41B-F07F-2A31C861AB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A43140-D688-2DA7-8CAC-0585E2874401}"/>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1462996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A46CC-B7B2-05F9-2A94-F809311B73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A3EB60-96D6-2871-6A5E-6C8F7DA4C0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8B86ED-B70F-3D37-9539-12E83F9B45A1}"/>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5" name="Footer Placeholder 4">
            <a:extLst>
              <a:ext uri="{FF2B5EF4-FFF2-40B4-BE49-F238E27FC236}">
                <a16:creationId xmlns:a16="http://schemas.microsoft.com/office/drawing/2014/main" id="{18F901B9-FF7A-FC82-E6FD-0468335E23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461E0F-9058-4946-17C9-D90A51F4F1AB}"/>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550959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2EE2D-8BEA-716E-C4FF-B425B510F9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678169-0001-7CAD-2E0D-F97F1F795D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9745C9-C6B0-75D4-90B8-505A0F0A061C}"/>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5" name="Footer Placeholder 4">
            <a:extLst>
              <a:ext uri="{FF2B5EF4-FFF2-40B4-BE49-F238E27FC236}">
                <a16:creationId xmlns:a16="http://schemas.microsoft.com/office/drawing/2014/main" id="{CA400EED-8946-5807-EA42-C84A8A7CB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73B4B5-7D39-4029-76A4-0AA1764B3A0D}"/>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2993983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84753-9E0B-D4C4-6B34-3B094F99E6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FAD9F3-C383-22D1-B473-324DD8F10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728545-4A3D-AF21-7E81-6BC4D188DD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883E61D-2A9A-50A4-8D54-858B65305488}"/>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6" name="Footer Placeholder 5">
            <a:extLst>
              <a:ext uri="{FF2B5EF4-FFF2-40B4-BE49-F238E27FC236}">
                <a16:creationId xmlns:a16="http://schemas.microsoft.com/office/drawing/2014/main" id="{94649E1F-8F13-1E58-AA4F-C312C64531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EAD0A7-0F96-7588-B016-A0715EEF9795}"/>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101180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2D795-8798-6879-7E8D-08166934E86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5C784F-E03F-3D1C-F033-BDD75B791E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4DDDB9-48E3-CC1B-98A2-D25A4498B4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C79D808-6456-7099-0654-3CEC1E14A7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3B53E7-F8B5-374A-4020-EC54AC23A7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642F27-879F-6673-AC7B-003FC74D214D}"/>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8" name="Footer Placeholder 7">
            <a:extLst>
              <a:ext uri="{FF2B5EF4-FFF2-40B4-BE49-F238E27FC236}">
                <a16:creationId xmlns:a16="http://schemas.microsoft.com/office/drawing/2014/main" id="{7202C496-1F0F-AF00-06F6-846C796AA4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DCB5E9-8B61-38C4-6481-F133C37E7CBE}"/>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1476065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A04BA-D7CF-8A4E-54ED-ACA3D58661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16C2A1-D2C8-9800-CCE4-D52EBA70C621}"/>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4" name="Footer Placeholder 3">
            <a:extLst>
              <a:ext uri="{FF2B5EF4-FFF2-40B4-BE49-F238E27FC236}">
                <a16:creationId xmlns:a16="http://schemas.microsoft.com/office/drawing/2014/main" id="{22F60D77-93D4-BB5B-4DBF-340338CDD2C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6A60AC-B9D9-11BD-2B5D-114EBE8E80EF}"/>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266395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7F3D33-78F0-D583-389C-C37D97A0AD07}"/>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3" name="Footer Placeholder 2">
            <a:extLst>
              <a:ext uri="{FF2B5EF4-FFF2-40B4-BE49-F238E27FC236}">
                <a16:creationId xmlns:a16="http://schemas.microsoft.com/office/drawing/2014/main" id="{D46149B2-74AC-B14A-58B3-E6CC2DB357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5C4B7-611D-689B-8AC3-7D5DF770985C}"/>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563956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F7CF-515A-18EA-09B2-0CC3E2E35E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BF06A3-3419-4ADD-A413-D35DD9CDB0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3F9821-9AE5-47A8-216E-D05D17441B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D6A4C5-0BC5-13A7-1B4F-1E78528E5F91}"/>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6" name="Footer Placeholder 5">
            <a:extLst>
              <a:ext uri="{FF2B5EF4-FFF2-40B4-BE49-F238E27FC236}">
                <a16:creationId xmlns:a16="http://schemas.microsoft.com/office/drawing/2014/main" id="{1EA8B586-CC4D-49EB-7A0B-542F79F35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C8AD35-83E6-8DAA-FCFA-D381A39F5266}"/>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2937715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1DA70-7BA1-669B-D153-81F2630E60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1172C3-D2E7-3D7B-16FB-DADAC3D24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EDEB94-257B-5A0F-9324-AB2DFDCE0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EF9588-CB58-E067-D73C-BB1FBB5A06AB}"/>
              </a:ext>
            </a:extLst>
          </p:cNvPr>
          <p:cNvSpPr>
            <a:spLocks noGrp="1"/>
          </p:cNvSpPr>
          <p:nvPr>
            <p:ph type="dt" sz="half" idx="10"/>
          </p:nvPr>
        </p:nvSpPr>
        <p:spPr/>
        <p:txBody>
          <a:bodyPr/>
          <a:lstStyle/>
          <a:p>
            <a:fld id="{A54EE535-58BE-47C4-9641-71B678A0D48B}" type="datetimeFigureOut">
              <a:rPr lang="en-US" smtClean="0"/>
              <a:t>6/22/2023</a:t>
            </a:fld>
            <a:endParaRPr lang="en-US"/>
          </a:p>
        </p:txBody>
      </p:sp>
      <p:sp>
        <p:nvSpPr>
          <p:cNvPr id="6" name="Footer Placeholder 5">
            <a:extLst>
              <a:ext uri="{FF2B5EF4-FFF2-40B4-BE49-F238E27FC236}">
                <a16:creationId xmlns:a16="http://schemas.microsoft.com/office/drawing/2014/main" id="{07570740-61A5-0918-ACA3-DC515365B3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DDF83B-5336-498F-D037-4CF2C574EA9B}"/>
              </a:ext>
            </a:extLst>
          </p:cNvPr>
          <p:cNvSpPr>
            <a:spLocks noGrp="1"/>
          </p:cNvSpPr>
          <p:nvPr>
            <p:ph type="sldNum" sz="quarter" idx="12"/>
          </p:nvPr>
        </p:nvSpPr>
        <p:spPr/>
        <p:txBody>
          <a:bodyPr/>
          <a:lstStyle/>
          <a:p>
            <a:fld id="{AC908952-8B38-46DE-9955-55B8A78C8DF2}" type="slidenum">
              <a:rPr lang="en-US" smtClean="0"/>
              <a:t>‹#›</a:t>
            </a:fld>
            <a:endParaRPr lang="en-US"/>
          </a:p>
        </p:txBody>
      </p:sp>
    </p:spTree>
    <p:extLst>
      <p:ext uri="{BB962C8B-B14F-4D97-AF65-F5344CB8AC3E}">
        <p14:creationId xmlns:p14="http://schemas.microsoft.com/office/powerpoint/2010/main" val="3562996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8FE26E-1A1C-873B-DA0D-F95A3E7127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3DE479-6B91-FE9D-FC39-EC67F349EF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77E973-361C-37B6-961E-F11E4D3419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4EE535-58BE-47C4-9641-71B678A0D48B}" type="datetimeFigureOut">
              <a:rPr lang="en-US" smtClean="0"/>
              <a:t>6/22/2023</a:t>
            </a:fld>
            <a:endParaRPr lang="en-US"/>
          </a:p>
        </p:txBody>
      </p:sp>
      <p:sp>
        <p:nvSpPr>
          <p:cNvPr id="5" name="Footer Placeholder 4">
            <a:extLst>
              <a:ext uri="{FF2B5EF4-FFF2-40B4-BE49-F238E27FC236}">
                <a16:creationId xmlns:a16="http://schemas.microsoft.com/office/drawing/2014/main" id="{1B7BDA6B-ABB8-D509-9CD4-32E3347BB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8B5ED2-82D8-BB60-1D5A-97A45E0B25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908952-8B38-46DE-9955-55B8A78C8DF2}" type="slidenum">
              <a:rPr lang="en-US" smtClean="0"/>
              <a:t>‹#›</a:t>
            </a:fld>
            <a:endParaRPr lang="en-US"/>
          </a:p>
        </p:txBody>
      </p:sp>
    </p:spTree>
    <p:extLst>
      <p:ext uri="{BB962C8B-B14F-4D97-AF65-F5344CB8AC3E}">
        <p14:creationId xmlns:p14="http://schemas.microsoft.com/office/powerpoint/2010/main" val="3395185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F66F8-57F3-D11F-FD05-C5C1D37E1A10}"/>
              </a:ext>
            </a:extLst>
          </p:cNvPr>
          <p:cNvSpPr>
            <a:spLocks noGrp="1"/>
          </p:cNvSpPr>
          <p:nvPr>
            <p:ph type="ctrTitle"/>
          </p:nvPr>
        </p:nvSpPr>
        <p:spPr/>
        <p:txBody>
          <a:bodyPr/>
          <a:lstStyle/>
          <a:p>
            <a:r>
              <a:rPr lang="en-US" dirty="0"/>
              <a:t>Cub Safety Moment</a:t>
            </a:r>
          </a:p>
        </p:txBody>
      </p:sp>
      <p:sp>
        <p:nvSpPr>
          <p:cNvPr id="3" name="Subtitle 2">
            <a:extLst>
              <a:ext uri="{FF2B5EF4-FFF2-40B4-BE49-F238E27FC236}">
                <a16:creationId xmlns:a16="http://schemas.microsoft.com/office/drawing/2014/main" id="{5F8E6A51-B7E4-A3AD-EF22-D363E9F829E0}"/>
              </a:ext>
            </a:extLst>
          </p:cNvPr>
          <p:cNvSpPr>
            <a:spLocks noGrp="1"/>
          </p:cNvSpPr>
          <p:nvPr>
            <p:ph type="subTitle" idx="1"/>
          </p:nvPr>
        </p:nvSpPr>
        <p:spPr/>
        <p:txBody>
          <a:bodyPr/>
          <a:lstStyle/>
          <a:p>
            <a:r>
              <a:rPr lang="en-US" dirty="0"/>
              <a:t>Knife Safety</a:t>
            </a:r>
          </a:p>
        </p:txBody>
      </p:sp>
      <p:sp>
        <p:nvSpPr>
          <p:cNvPr id="4" name="TextBox 3">
            <a:extLst>
              <a:ext uri="{FF2B5EF4-FFF2-40B4-BE49-F238E27FC236}">
                <a16:creationId xmlns:a16="http://schemas.microsoft.com/office/drawing/2014/main" id="{73FB6CD3-5934-CACD-522F-81DEC4963FDE}"/>
              </a:ext>
            </a:extLst>
          </p:cNvPr>
          <p:cNvSpPr txBox="1"/>
          <p:nvPr/>
        </p:nvSpPr>
        <p:spPr>
          <a:xfrm>
            <a:off x="7410734" y="4599296"/>
            <a:ext cx="3916908" cy="1200329"/>
          </a:xfrm>
          <a:prstGeom prst="rect">
            <a:avLst/>
          </a:prstGeom>
          <a:noFill/>
          <a:ln>
            <a:solidFill>
              <a:schemeClr val="tx1"/>
            </a:solidFill>
          </a:ln>
        </p:spPr>
        <p:txBody>
          <a:bodyPr wrap="square" rtlCol="0">
            <a:spAutoFit/>
          </a:bodyPr>
          <a:lstStyle/>
          <a:p>
            <a:r>
              <a:rPr lang="en-US" dirty="0"/>
              <a:t>It is not intended that this presentation be actually used with Cub Scouts. It’s purpose is to illustrate to the presenter material that should be covered.</a:t>
            </a:r>
          </a:p>
        </p:txBody>
      </p:sp>
    </p:spTree>
    <p:extLst>
      <p:ext uri="{BB962C8B-B14F-4D97-AF65-F5344CB8AC3E}">
        <p14:creationId xmlns:p14="http://schemas.microsoft.com/office/powerpoint/2010/main" val="1095232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A190F-9D2D-EBFC-7A7E-D7B4DF2641B3}"/>
              </a:ext>
            </a:extLst>
          </p:cNvPr>
          <p:cNvSpPr>
            <a:spLocks noGrp="1"/>
          </p:cNvSpPr>
          <p:nvPr>
            <p:ph type="title"/>
          </p:nvPr>
        </p:nvSpPr>
        <p:spPr/>
        <p:txBody>
          <a:bodyPr/>
          <a:lstStyle/>
          <a:p>
            <a:r>
              <a:rPr lang="en-US" dirty="0"/>
              <a:t>Different kinds of knives</a:t>
            </a:r>
          </a:p>
        </p:txBody>
      </p:sp>
      <p:pic>
        <p:nvPicPr>
          <p:cNvPr id="25" name="Content Placeholder 24">
            <a:extLst>
              <a:ext uri="{FF2B5EF4-FFF2-40B4-BE49-F238E27FC236}">
                <a16:creationId xmlns:a16="http://schemas.microsoft.com/office/drawing/2014/main" id="{CFF8A047-4BFB-2A8D-0226-9E616CCE9199}"/>
              </a:ext>
            </a:extLst>
          </p:cNvPr>
          <p:cNvPicPr>
            <a:picLocks noGrp="1" noChangeAspect="1"/>
          </p:cNvPicPr>
          <p:nvPr>
            <p:ph idx="1"/>
          </p:nvPr>
        </p:nvPicPr>
        <p:blipFill>
          <a:blip r:embed="rId3"/>
          <a:stretch>
            <a:fillRect/>
          </a:stretch>
        </p:blipFill>
        <p:spPr>
          <a:xfrm>
            <a:off x="479637" y="1690688"/>
            <a:ext cx="1495238" cy="1276190"/>
          </a:xfrm>
        </p:spPr>
      </p:pic>
      <p:grpSp>
        <p:nvGrpSpPr>
          <p:cNvPr id="9" name="Group 8">
            <a:extLst>
              <a:ext uri="{FF2B5EF4-FFF2-40B4-BE49-F238E27FC236}">
                <a16:creationId xmlns:a16="http://schemas.microsoft.com/office/drawing/2014/main" id="{F657CF72-E81E-6E97-A9BF-CA0F947F20F2}"/>
              </a:ext>
            </a:extLst>
          </p:cNvPr>
          <p:cNvGrpSpPr>
            <a:grpSpLocks/>
          </p:cNvGrpSpPr>
          <p:nvPr/>
        </p:nvGrpSpPr>
        <p:grpSpPr bwMode="auto">
          <a:xfrm>
            <a:off x="505982" y="4647881"/>
            <a:ext cx="1950720" cy="2151380"/>
            <a:chOff x="8508" y="62"/>
            <a:chExt cx="3072" cy="3388"/>
          </a:xfrm>
        </p:grpSpPr>
        <p:pic>
          <p:nvPicPr>
            <p:cNvPr id="10" name="docshape366">
              <a:extLst>
                <a:ext uri="{FF2B5EF4-FFF2-40B4-BE49-F238E27FC236}">
                  <a16:creationId xmlns:a16="http://schemas.microsoft.com/office/drawing/2014/main" id="{12809752-4D92-6822-7F49-AE24A5C21F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2" y="3364"/>
              <a:ext cx="3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docshape367">
              <a:extLst>
                <a:ext uri="{FF2B5EF4-FFF2-40B4-BE49-F238E27FC236}">
                  <a16:creationId xmlns:a16="http://schemas.microsoft.com/office/drawing/2014/main" id="{28147D35-9845-BE66-891A-52F3BFA43C0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91" y="1683"/>
              <a:ext cx="44" cy="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docshape368">
              <a:extLst>
                <a:ext uri="{FF2B5EF4-FFF2-40B4-BE49-F238E27FC236}">
                  <a16:creationId xmlns:a16="http://schemas.microsoft.com/office/drawing/2014/main" id="{D95EA386-D607-F3CA-CF9A-D031EF8474C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08" y="1914"/>
              <a:ext cx="234" cy="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docshape369">
              <a:extLst>
                <a:ext uri="{FF2B5EF4-FFF2-40B4-BE49-F238E27FC236}">
                  <a16:creationId xmlns:a16="http://schemas.microsoft.com/office/drawing/2014/main" id="{C5956C23-030D-8E61-0013-47EDF4AB560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22" y="205"/>
              <a:ext cx="21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docshape370">
              <a:extLst>
                <a:ext uri="{FF2B5EF4-FFF2-40B4-BE49-F238E27FC236}">
                  <a16:creationId xmlns:a16="http://schemas.microsoft.com/office/drawing/2014/main" id="{C7273A2E-F574-A16B-3F93-8CB2CBCE4E3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56" y="62"/>
              <a:ext cx="286" cy="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docshape371">
              <a:extLst>
                <a:ext uri="{FF2B5EF4-FFF2-40B4-BE49-F238E27FC236}">
                  <a16:creationId xmlns:a16="http://schemas.microsoft.com/office/drawing/2014/main" id="{BEB2AA17-F3DA-002B-995A-4C5A3FE33EB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42" y="358"/>
              <a:ext cx="1503"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docshape372">
              <a:extLst>
                <a:ext uri="{FF2B5EF4-FFF2-40B4-BE49-F238E27FC236}">
                  <a16:creationId xmlns:a16="http://schemas.microsoft.com/office/drawing/2014/main" id="{7BECFA7F-C87F-DDEA-D13A-0D033B16F43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92" y="1970"/>
              <a:ext cx="1848" cy="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docshape373">
              <a:extLst>
                <a:ext uri="{FF2B5EF4-FFF2-40B4-BE49-F238E27FC236}">
                  <a16:creationId xmlns:a16="http://schemas.microsoft.com/office/drawing/2014/main" id="{72058940-EA17-D237-70B7-53EFBE8825C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439" y="1700"/>
              <a:ext cx="14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docshape374">
              <a:extLst>
                <a:ext uri="{FF2B5EF4-FFF2-40B4-BE49-F238E27FC236}">
                  <a16:creationId xmlns:a16="http://schemas.microsoft.com/office/drawing/2014/main" id="{8CDE068D-E0B2-F0DC-D302-9446CED02909}"/>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83" y="358"/>
              <a:ext cx="1457" cy="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docshape375">
              <a:extLst>
                <a:ext uri="{FF2B5EF4-FFF2-40B4-BE49-F238E27FC236}">
                  <a16:creationId xmlns:a16="http://schemas.microsoft.com/office/drawing/2014/main" id="{0B96ED59-449D-3D41-2B23-7944E44EB05B}"/>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742" y="1131"/>
              <a:ext cx="1265" cy="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docshape376">
              <a:extLst>
                <a:ext uri="{FF2B5EF4-FFF2-40B4-BE49-F238E27FC236}">
                  <a16:creationId xmlns:a16="http://schemas.microsoft.com/office/drawing/2014/main" id="{CD2DD885-E05A-246D-4640-9898E6C87B40}"/>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683" y="821"/>
              <a:ext cx="1369" cy="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docshape377">
              <a:extLst>
                <a:ext uri="{FF2B5EF4-FFF2-40B4-BE49-F238E27FC236}">
                  <a16:creationId xmlns:a16="http://schemas.microsoft.com/office/drawing/2014/main" id="{4725F206-0CE7-86D6-3DF0-5EC29DE0867D}"/>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742" y="1709"/>
              <a:ext cx="1585" cy="1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docshape378">
              <a:extLst>
                <a:ext uri="{FF2B5EF4-FFF2-40B4-BE49-F238E27FC236}">
                  <a16:creationId xmlns:a16="http://schemas.microsoft.com/office/drawing/2014/main" id="{ECA1A50F-A55D-449A-11E4-047D93787DF5}"/>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742" y="2287"/>
              <a:ext cx="1805"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docshape379">
              <a:extLst>
                <a:ext uri="{FF2B5EF4-FFF2-40B4-BE49-F238E27FC236}">
                  <a16:creationId xmlns:a16="http://schemas.microsoft.com/office/drawing/2014/main" id="{CCA1E8C2-AA2F-B349-76C9-1A7730CADBAC}"/>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0881" y="1669"/>
              <a:ext cx="559"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 name="Picture 26">
            <a:extLst>
              <a:ext uri="{FF2B5EF4-FFF2-40B4-BE49-F238E27FC236}">
                <a16:creationId xmlns:a16="http://schemas.microsoft.com/office/drawing/2014/main" id="{F782EA14-502E-82E7-5341-A7CC08D4F59B}"/>
              </a:ext>
            </a:extLst>
          </p:cNvPr>
          <p:cNvPicPr>
            <a:picLocks noChangeAspect="1"/>
          </p:cNvPicPr>
          <p:nvPr/>
        </p:nvPicPr>
        <p:blipFill>
          <a:blip r:embed="rId18"/>
          <a:stretch>
            <a:fillRect/>
          </a:stretch>
        </p:blipFill>
        <p:spPr>
          <a:xfrm>
            <a:off x="505982" y="3318193"/>
            <a:ext cx="1638095" cy="1438095"/>
          </a:xfrm>
          <a:prstGeom prst="rect">
            <a:avLst/>
          </a:prstGeom>
        </p:spPr>
      </p:pic>
      <p:sp>
        <p:nvSpPr>
          <p:cNvPr id="28" name="TextBox 27">
            <a:extLst>
              <a:ext uri="{FF2B5EF4-FFF2-40B4-BE49-F238E27FC236}">
                <a16:creationId xmlns:a16="http://schemas.microsoft.com/office/drawing/2014/main" id="{704BC80F-C652-7B62-CCF5-B56FD8C525E7}"/>
              </a:ext>
            </a:extLst>
          </p:cNvPr>
          <p:cNvSpPr txBox="1"/>
          <p:nvPr/>
        </p:nvSpPr>
        <p:spPr>
          <a:xfrm>
            <a:off x="2229541" y="1517224"/>
            <a:ext cx="4483507" cy="1477328"/>
          </a:xfrm>
          <a:prstGeom prst="rect">
            <a:avLst/>
          </a:prstGeom>
          <a:noFill/>
        </p:spPr>
        <p:txBody>
          <a:bodyPr wrap="square" rtlCol="0">
            <a:spAutoFit/>
          </a:bodyPr>
          <a:lstStyle/>
          <a:p>
            <a:r>
              <a:rPr lang="en-US" b="1" dirty="0"/>
              <a:t>Jackknife</a:t>
            </a:r>
          </a:p>
          <a:p>
            <a:pPr marL="285750" indent="-285750">
              <a:buFont typeface="Arial" panose="020B0604020202020204" pitchFamily="34" charset="0"/>
              <a:buChar char="•"/>
            </a:pPr>
            <a:r>
              <a:rPr lang="en-US" dirty="0"/>
              <a:t>Hinged at one end</a:t>
            </a:r>
          </a:p>
          <a:p>
            <a:pPr marL="285750" indent="-285750">
              <a:buFont typeface="Arial" panose="020B0604020202020204" pitchFamily="34" charset="0"/>
              <a:buChar char="•"/>
            </a:pPr>
            <a:r>
              <a:rPr lang="en-US" dirty="0"/>
              <a:t>One or two blades</a:t>
            </a:r>
          </a:p>
          <a:p>
            <a:pPr marL="285750" indent="-285750">
              <a:buFont typeface="Arial" panose="020B0604020202020204" pitchFamily="34" charset="0"/>
              <a:buChar char="•"/>
            </a:pPr>
            <a:r>
              <a:rPr lang="en-US" dirty="0"/>
              <a:t>May have a locking blade</a:t>
            </a:r>
          </a:p>
          <a:p>
            <a:pPr marL="285750" indent="-285750">
              <a:buFont typeface="Arial" panose="020B0604020202020204" pitchFamily="34" charset="0"/>
              <a:buChar char="•"/>
            </a:pPr>
            <a:r>
              <a:rPr lang="en-US" dirty="0"/>
              <a:t>Great </a:t>
            </a:r>
            <a:r>
              <a:rPr lang="en-US" b="1" dirty="0"/>
              <a:t>tool</a:t>
            </a:r>
            <a:r>
              <a:rPr lang="en-US" dirty="0"/>
              <a:t> for campers and fishermen</a:t>
            </a:r>
          </a:p>
        </p:txBody>
      </p:sp>
      <p:sp>
        <p:nvSpPr>
          <p:cNvPr id="29" name="TextBox 28">
            <a:extLst>
              <a:ext uri="{FF2B5EF4-FFF2-40B4-BE49-F238E27FC236}">
                <a16:creationId xmlns:a16="http://schemas.microsoft.com/office/drawing/2014/main" id="{8DF7EF62-5217-CA9F-00A9-C44F936EDD4A}"/>
              </a:ext>
            </a:extLst>
          </p:cNvPr>
          <p:cNvSpPr txBox="1"/>
          <p:nvPr/>
        </p:nvSpPr>
        <p:spPr>
          <a:xfrm>
            <a:off x="2417153" y="3170553"/>
            <a:ext cx="4483507" cy="1477328"/>
          </a:xfrm>
          <a:prstGeom prst="rect">
            <a:avLst/>
          </a:prstGeom>
          <a:noFill/>
        </p:spPr>
        <p:txBody>
          <a:bodyPr wrap="square" rtlCol="0">
            <a:spAutoFit/>
          </a:bodyPr>
          <a:lstStyle/>
          <a:p>
            <a:r>
              <a:rPr lang="en-US" b="1" dirty="0"/>
              <a:t>Penknife</a:t>
            </a:r>
          </a:p>
          <a:p>
            <a:pPr marL="285750" indent="-285750">
              <a:buFont typeface="Arial" panose="020B0604020202020204" pitchFamily="34" charset="0"/>
              <a:buChar char="•"/>
            </a:pPr>
            <a:r>
              <a:rPr lang="en-US" dirty="0"/>
              <a:t>Thinner, lightweight</a:t>
            </a:r>
          </a:p>
          <a:p>
            <a:pPr marL="285750" indent="-285750">
              <a:buFont typeface="Arial" panose="020B0604020202020204" pitchFamily="34" charset="0"/>
              <a:buChar char="•"/>
            </a:pPr>
            <a:r>
              <a:rPr lang="en-US" dirty="0"/>
              <a:t>Easier to carry in a pocket</a:t>
            </a:r>
          </a:p>
          <a:p>
            <a:pPr marL="285750" indent="-285750">
              <a:buFont typeface="Arial" panose="020B0604020202020204" pitchFamily="34" charset="0"/>
              <a:buChar char="•"/>
            </a:pPr>
            <a:r>
              <a:rPr lang="en-US" dirty="0"/>
              <a:t>Hinged at both ends</a:t>
            </a:r>
          </a:p>
          <a:p>
            <a:pPr marL="285750" indent="-285750">
              <a:buFont typeface="Arial" panose="020B0604020202020204" pitchFamily="34" charset="0"/>
              <a:buChar char="•"/>
            </a:pPr>
            <a:r>
              <a:rPr lang="en-US" dirty="0"/>
              <a:t>Great </a:t>
            </a:r>
            <a:r>
              <a:rPr lang="en-US" b="1" dirty="0"/>
              <a:t>tool</a:t>
            </a:r>
            <a:r>
              <a:rPr lang="en-US" dirty="0"/>
              <a:t> for everyday use</a:t>
            </a:r>
          </a:p>
        </p:txBody>
      </p:sp>
      <p:sp>
        <p:nvSpPr>
          <p:cNvPr id="30" name="TextBox 29">
            <a:extLst>
              <a:ext uri="{FF2B5EF4-FFF2-40B4-BE49-F238E27FC236}">
                <a16:creationId xmlns:a16="http://schemas.microsoft.com/office/drawing/2014/main" id="{B7E2400C-DC5E-8B75-822F-CD71C009FE8D}"/>
              </a:ext>
            </a:extLst>
          </p:cNvPr>
          <p:cNvSpPr txBox="1"/>
          <p:nvPr/>
        </p:nvSpPr>
        <p:spPr>
          <a:xfrm>
            <a:off x="2495867" y="4740631"/>
            <a:ext cx="4483507" cy="2031325"/>
          </a:xfrm>
          <a:prstGeom prst="rect">
            <a:avLst/>
          </a:prstGeom>
          <a:noFill/>
        </p:spPr>
        <p:txBody>
          <a:bodyPr wrap="square" rtlCol="0">
            <a:spAutoFit/>
          </a:bodyPr>
          <a:lstStyle/>
          <a:p>
            <a:r>
              <a:rPr lang="en-US" b="1" dirty="0"/>
              <a:t>Multipurpose Knife</a:t>
            </a:r>
          </a:p>
          <a:p>
            <a:pPr marL="285750" indent="-285750">
              <a:buFont typeface="Arial" panose="020B0604020202020204" pitchFamily="34" charset="0"/>
              <a:buChar char="•"/>
            </a:pPr>
            <a:r>
              <a:rPr lang="en-US" dirty="0"/>
              <a:t>Might include several </a:t>
            </a:r>
            <a:r>
              <a:rPr lang="en-US" b="1" dirty="0"/>
              <a:t>tools</a:t>
            </a:r>
          </a:p>
          <a:p>
            <a:pPr marL="742950" lvl="1" indent="-285750">
              <a:buFont typeface="Arial" panose="020B0604020202020204" pitchFamily="34" charset="0"/>
              <a:buChar char="•"/>
            </a:pPr>
            <a:r>
              <a:rPr lang="en-US" dirty="0"/>
              <a:t>Screwdriver</a:t>
            </a:r>
          </a:p>
          <a:p>
            <a:pPr marL="742950" lvl="1" indent="-285750">
              <a:buFont typeface="Arial" panose="020B0604020202020204" pitchFamily="34" charset="0"/>
              <a:buChar char="•"/>
            </a:pPr>
            <a:r>
              <a:rPr lang="en-US" dirty="0"/>
              <a:t>Leather punch</a:t>
            </a:r>
          </a:p>
          <a:p>
            <a:pPr marL="742950" lvl="1" indent="-285750">
              <a:buFont typeface="Arial" panose="020B0604020202020204" pitchFamily="34" charset="0"/>
              <a:buChar char="•"/>
            </a:pPr>
            <a:r>
              <a:rPr lang="en-US" dirty="0"/>
              <a:t>Bottle and can openers</a:t>
            </a:r>
          </a:p>
          <a:p>
            <a:pPr marL="742950" lvl="1" indent="-285750">
              <a:buFont typeface="Arial" panose="020B0604020202020204" pitchFamily="34" charset="0"/>
              <a:buChar char="•"/>
            </a:pPr>
            <a:r>
              <a:rPr lang="en-US" dirty="0"/>
              <a:t>Heavier, choose one with the</a:t>
            </a:r>
            <a:r>
              <a:rPr lang="en-US" b="1" dirty="0"/>
              <a:t> tools </a:t>
            </a:r>
            <a:r>
              <a:rPr lang="en-US" dirty="0"/>
              <a:t>you need</a:t>
            </a:r>
          </a:p>
        </p:txBody>
      </p:sp>
      <p:sp>
        <p:nvSpPr>
          <p:cNvPr id="31" name="TextBox 30">
            <a:extLst>
              <a:ext uri="{FF2B5EF4-FFF2-40B4-BE49-F238E27FC236}">
                <a16:creationId xmlns:a16="http://schemas.microsoft.com/office/drawing/2014/main" id="{EE622E2F-2DC4-533F-A733-18E3CFBEDBB9}"/>
              </a:ext>
            </a:extLst>
          </p:cNvPr>
          <p:cNvSpPr txBox="1"/>
          <p:nvPr/>
        </p:nvSpPr>
        <p:spPr>
          <a:xfrm>
            <a:off x="8056605" y="1940011"/>
            <a:ext cx="3175687" cy="1200329"/>
          </a:xfrm>
          <a:prstGeom prst="rect">
            <a:avLst/>
          </a:prstGeom>
          <a:noFill/>
        </p:spPr>
        <p:txBody>
          <a:bodyPr wrap="square" rtlCol="0">
            <a:spAutoFit/>
          </a:bodyPr>
          <a:lstStyle/>
          <a:p>
            <a:r>
              <a:rPr lang="en-US" b="1" dirty="0"/>
              <a:t>Cub Scouts should ONLY carry knives of this style – Fixed blade knives are not appropriate for this age level!</a:t>
            </a:r>
          </a:p>
        </p:txBody>
      </p:sp>
    </p:spTree>
    <p:extLst>
      <p:ext uri="{BB962C8B-B14F-4D97-AF65-F5344CB8AC3E}">
        <p14:creationId xmlns:p14="http://schemas.microsoft.com/office/powerpoint/2010/main" val="4244605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71CB-2074-26AE-C4A5-3C20B6698D26}"/>
              </a:ext>
            </a:extLst>
          </p:cNvPr>
          <p:cNvSpPr>
            <a:spLocks noGrp="1"/>
          </p:cNvSpPr>
          <p:nvPr>
            <p:ph type="title"/>
          </p:nvPr>
        </p:nvSpPr>
        <p:spPr/>
        <p:txBody>
          <a:bodyPr/>
          <a:lstStyle/>
          <a:p>
            <a:r>
              <a:rPr lang="en-US" dirty="0"/>
              <a:t>Tool, not a TOY!</a:t>
            </a:r>
          </a:p>
        </p:txBody>
      </p:sp>
      <p:sp>
        <p:nvSpPr>
          <p:cNvPr id="3" name="Content Placeholder 2">
            <a:extLst>
              <a:ext uri="{FF2B5EF4-FFF2-40B4-BE49-F238E27FC236}">
                <a16:creationId xmlns:a16="http://schemas.microsoft.com/office/drawing/2014/main" id="{05EDD512-CC68-2D4D-EBF7-D5B0D6ED1C25}"/>
              </a:ext>
            </a:extLst>
          </p:cNvPr>
          <p:cNvSpPr>
            <a:spLocks noGrp="1"/>
          </p:cNvSpPr>
          <p:nvPr>
            <p:ph idx="1"/>
          </p:nvPr>
        </p:nvSpPr>
        <p:spPr>
          <a:xfrm>
            <a:off x="838200" y="1825625"/>
            <a:ext cx="10939818" cy="4351338"/>
          </a:xfrm>
        </p:spPr>
        <p:txBody>
          <a:bodyPr/>
          <a:lstStyle/>
          <a:p>
            <a:pPr marL="0" marR="0">
              <a:spcBef>
                <a:spcPts val="425"/>
              </a:spcBef>
              <a:spcAft>
                <a:spcPts val="0"/>
              </a:spcAft>
            </a:pPr>
            <a:r>
              <a:rPr lang="en-US" sz="2000" b="1" dirty="0">
                <a:solidFill>
                  <a:srgbClr val="231F20"/>
                </a:solidFill>
                <a:effectLst/>
                <a:ea typeface="Times New Roman" panose="02020603050405020304" pitchFamily="18" charset="0"/>
              </a:rPr>
              <a:t>Pocketknife</a:t>
            </a:r>
            <a:r>
              <a:rPr lang="en-US" sz="2000" b="1" spc="-20" dirty="0">
                <a:solidFill>
                  <a:srgbClr val="231F20"/>
                </a:solidFill>
                <a:effectLst/>
                <a:ea typeface="Times New Roman" panose="02020603050405020304" pitchFamily="18" charset="0"/>
              </a:rPr>
              <a:t> </a:t>
            </a:r>
            <a:r>
              <a:rPr lang="en-US" sz="2000" b="1" dirty="0">
                <a:solidFill>
                  <a:srgbClr val="231F20"/>
                </a:solidFill>
                <a:effectLst/>
                <a:ea typeface="Times New Roman" panose="02020603050405020304" pitchFamily="18" charset="0"/>
              </a:rPr>
              <a:t>Safety</a:t>
            </a:r>
            <a:r>
              <a:rPr lang="en-US" sz="2000" b="1" spc="-20" dirty="0">
                <a:solidFill>
                  <a:srgbClr val="231F20"/>
                </a:solidFill>
                <a:effectLst/>
                <a:ea typeface="Times New Roman" panose="02020603050405020304" pitchFamily="18" charset="0"/>
              </a:rPr>
              <a:t> </a:t>
            </a:r>
            <a:r>
              <a:rPr lang="en-US" sz="2000" b="1" spc="-10" dirty="0">
                <a:solidFill>
                  <a:srgbClr val="231F20"/>
                </a:solidFill>
                <a:effectLst/>
                <a:ea typeface="Times New Roman" panose="02020603050405020304" pitchFamily="18" charset="0"/>
              </a:rPr>
              <a:t>Pledge</a:t>
            </a:r>
            <a:endParaRPr lang="en-US" sz="2000" b="1" dirty="0">
              <a:effectLst/>
              <a:ea typeface="Times New Roman" panose="02020603050405020304" pitchFamily="18" charset="0"/>
            </a:endParaRPr>
          </a:p>
          <a:p>
            <a:pPr marL="520700" marR="0">
              <a:lnSpc>
                <a:spcPct val="107000"/>
              </a:lnSpc>
              <a:spcBef>
                <a:spcPts val="610"/>
              </a:spcBef>
              <a:spcAft>
                <a:spcPts val="600"/>
              </a:spcAft>
            </a:pPr>
            <a:r>
              <a:rPr lang="en-US" sz="2000" kern="100" dirty="0">
                <a:solidFill>
                  <a:srgbClr val="231F20"/>
                </a:solidFill>
                <a:effectLst/>
                <a:ea typeface="Calibri" panose="020F0502020204030204" pitchFamily="34" charset="0"/>
                <a:cs typeface="Times New Roman" panose="02020603050405020304" pitchFamily="18" charset="0"/>
              </a:rPr>
              <a:t>I</a:t>
            </a:r>
            <a:r>
              <a:rPr lang="en-US" sz="2000" kern="100" spc="-1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understand</a:t>
            </a:r>
            <a:r>
              <a:rPr lang="en-US" sz="2000" kern="100" spc="-1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the</a:t>
            </a:r>
            <a:r>
              <a:rPr lang="en-US" sz="2000" kern="100" spc="-1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reason</a:t>
            </a:r>
            <a:r>
              <a:rPr lang="en-US" sz="2000" kern="100" spc="-1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for</a:t>
            </a:r>
            <a:r>
              <a:rPr lang="en-US" sz="2000" kern="100" spc="-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safety</a:t>
            </a:r>
            <a:r>
              <a:rPr lang="en-US" sz="2000" kern="100" spc="-10" dirty="0">
                <a:solidFill>
                  <a:srgbClr val="231F20"/>
                </a:solidFill>
                <a:effectLst/>
                <a:ea typeface="Calibri" panose="020F0502020204030204" pitchFamily="34" charset="0"/>
                <a:cs typeface="Times New Roman" panose="02020603050405020304" pitchFamily="18" charset="0"/>
              </a:rPr>
              <a:t> rules.</a:t>
            </a:r>
            <a:endParaRPr lang="en-US" sz="2000" kern="100" dirty="0">
              <a:effectLst/>
              <a:ea typeface="Calibri" panose="020F0502020204030204" pitchFamily="34" charset="0"/>
              <a:cs typeface="Times New Roman" panose="02020603050405020304" pitchFamily="18" charset="0"/>
            </a:endParaRPr>
          </a:p>
          <a:p>
            <a:pPr marL="520700" marR="0">
              <a:lnSpc>
                <a:spcPct val="107000"/>
              </a:lnSpc>
              <a:spcBef>
                <a:spcPts val="610"/>
              </a:spcBef>
              <a:spcAft>
                <a:spcPts val="600"/>
              </a:spcAft>
            </a:pPr>
            <a:r>
              <a:rPr lang="en-US" sz="2000" kern="100" dirty="0">
                <a:solidFill>
                  <a:srgbClr val="231F20"/>
                </a:solidFill>
                <a:effectLst/>
                <a:ea typeface="Calibri" panose="020F0502020204030204" pitchFamily="34" charset="0"/>
                <a:cs typeface="Times New Roman" panose="02020603050405020304" pitchFamily="18" charset="0"/>
              </a:rPr>
              <a:t>I</a:t>
            </a:r>
            <a:r>
              <a:rPr lang="en-US" sz="2000" kern="100" spc="-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will</a:t>
            </a:r>
            <a:r>
              <a:rPr lang="en-US" sz="2000" kern="100" spc="-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treat my pocketknife</a:t>
            </a:r>
            <a:r>
              <a:rPr lang="en-US" sz="2000" kern="100" spc="-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with the respect</a:t>
            </a:r>
            <a:r>
              <a:rPr lang="en-US" sz="2000" kern="100" spc="-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due a useful</a:t>
            </a:r>
            <a:r>
              <a:rPr lang="en-US" sz="2000" kern="100" spc="-5" dirty="0">
                <a:solidFill>
                  <a:srgbClr val="231F20"/>
                </a:solidFill>
                <a:effectLst/>
                <a:ea typeface="Calibri" panose="020F0502020204030204" pitchFamily="34" charset="0"/>
                <a:cs typeface="Times New Roman" panose="02020603050405020304" pitchFamily="18" charset="0"/>
              </a:rPr>
              <a:t> </a:t>
            </a:r>
            <a:r>
              <a:rPr lang="en-US" sz="2000" kern="100" spc="-10" dirty="0">
                <a:solidFill>
                  <a:srgbClr val="231F20"/>
                </a:solidFill>
                <a:effectLst/>
                <a:ea typeface="Calibri" panose="020F0502020204030204" pitchFamily="34" charset="0"/>
                <a:cs typeface="Times New Roman" panose="02020603050405020304" pitchFamily="18" charset="0"/>
              </a:rPr>
              <a:t>tool.</a:t>
            </a:r>
            <a:endParaRPr lang="en-US" sz="2000" kern="100" dirty="0">
              <a:effectLst/>
              <a:ea typeface="Calibri" panose="020F0502020204030204" pitchFamily="34" charset="0"/>
              <a:cs typeface="Times New Roman" panose="02020603050405020304" pitchFamily="18" charset="0"/>
            </a:endParaRPr>
          </a:p>
          <a:p>
            <a:pPr marL="520700" marR="2466340">
              <a:lnSpc>
                <a:spcPct val="147000"/>
              </a:lnSpc>
              <a:spcBef>
                <a:spcPts val="610"/>
              </a:spcBef>
              <a:spcAft>
                <a:spcPts val="600"/>
              </a:spcAft>
            </a:pPr>
            <a:r>
              <a:rPr lang="en-US" sz="2000" kern="100" dirty="0">
                <a:solidFill>
                  <a:srgbClr val="231F20"/>
                </a:solidFill>
                <a:effectLst/>
                <a:ea typeface="Calibri" panose="020F0502020204030204" pitchFamily="34" charset="0"/>
                <a:cs typeface="Times New Roman" panose="02020603050405020304" pitchFamily="18" charset="0"/>
              </a:rPr>
              <a:t>I</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will</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always</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close</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my</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pocketknife</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and</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put</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it</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away</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when</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I</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am</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not</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using</a:t>
            </a:r>
            <a:r>
              <a:rPr lang="en-US" sz="2000" kern="100" spc="-20"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it.</a:t>
            </a:r>
          </a:p>
          <a:p>
            <a:pPr marL="520700" marR="2466340">
              <a:lnSpc>
                <a:spcPct val="147000"/>
              </a:lnSpc>
              <a:spcBef>
                <a:spcPts val="610"/>
              </a:spcBef>
              <a:spcAft>
                <a:spcPts val="600"/>
              </a:spcAft>
            </a:pPr>
            <a:r>
              <a:rPr lang="en-US" sz="2000" kern="100" dirty="0">
                <a:solidFill>
                  <a:srgbClr val="231F20"/>
                </a:solidFill>
                <a:effectLst/>
                <a:ea typeface="Calibri" panose="020F0502020204030204" pitchFamily="34" charset="0"/>
                <a:cs typeface="Times New Roman" panose="02020603050405020304" pitchFamily="18" charset="0"/>
              </a:rPr>
              <a:t>I will not use my pocketknife when it might injure someone near me.</a:t>
            </a:r>
            <a:endParaRPr lang="en-US" sz="2000" kern="100" dirty="0">
              <a:effectLst/>
              <a:ea typeface="Calibri" panose="020F0502020204030204" pitchFamily="34" charset="0"/>
              <a:cs typeface="Times New Roman" panose="02020603050405020304" pitchFamily="18" charset="0"/>
            </a:endParaRPr>
          </a:p>
          <a:p>
            <a:pPr marL="520700" marR="3477260">
              <a:lnSpc>
                <a:spcPct val="147000"/>
              </a:lnSpc>
              <a:spcBef>
                <a:spcPts val="5"/>
              </a:spcBef>
              <a:spcAft>
                <a:spcPts val="600"/>
              </a:spcAft>
            </a:pPr>
            <a:r>
              <a:rPr lang="en-US" sz="2000" kern="100" dirty="0">
                <a:solidFill>
                  <a:srgbClr val="231F20"/>
                </a:solidFill>
                <a:effectLst/>
                <a:ea typeface="Calibri" panose="020F0502020204030204" pitchFamily="34" charset="0"/>
                <a:cs typeface="Times New Roman" panose="02020603050405020304" pitchFamily="18" charset="0"/>
              </a:rPr>
              <a:t>I</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promise</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never</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to</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throw</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my</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pocketknife</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for</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any</a:t>
            </a:r>
            <a:r>
              <a:rPr lang="en-US" sz="2000" kern="100" spc="-35" dirty="0">
                <a:solidFill>
                  <a:srgbClr val="231F20"/>
                </a:solidFill>
                <a:effectLst/>
                <a:ea typeface="Calibri" panose="020F0502020204030204" pitchFamily="34" charset="0"/>
                <a:cs typeface="Times New Roman" panose="02020603050405020304" pitchFamily="18" charset="0"/>
              </a:rPr>
              <a:t> </a:t>
            </a:r>
            <a:r>
              <a:rPr lang="en-US" sz="2000" kern="100" dirty="0">
                <a:solidFill>
                  <a:srgbClr val="231F20"/>
                </a:solidFill>
                <a:effectLst/>
                <a:ea typeface="Calibri" panose="020F0502020204030204" pitchFamily="34" charset="0"/>
                <a:cs typeface="Times New Roman" panose="02020603050405020304" pitchFamily="18" charset="0"/>
              </a:rPr>
              <a:t>reason. I will use my pocketknife in a safe manner at all times.</a:t>
            </a:r>
            <a:endParaRPr lang="en-US" sz="2000" kern="100"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700368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4E893-35BB-9E31-0D01-28551FE4532F}"/>
              </a:ext>
            </a:extLst>
          </p:cNvPr>
          <p:cNvSpPr>
            <a:spLocks noGrp="1"/>
          </p:cNvSpPr>
          <p:nvPr>
            <p:ph type="title"/>
          </p:nvPr>
        </p:nvSpPr>
        <p:spPr/>
        <p:txBody>
          <a:bodyPr/>
          <a:lstStyle/>
          <a:p>
            <a:r>
              <a:rPr lang="en-US" dirty="0"/>
              <a:t>Whittling Chip</a:t>
            </a:r>
          </a:p>
        </p:txBody>
      </p:sp>
      <p:sp>
        <p:nvSpPr>
          <p:cNvPr id="3" name="Content Placeholder 2">
            <a:extLst>
              <a:ext uri="{FF2B5EF4-FFF2-40B4-BE49-F238E27FC236}">
                <a16:creationId xmlns:a16="http://schemas.microsoft.com/office/drawing/2014/main" id="{24A061D9-9F74-BEC1-0576-1E9D1C3CAD19}"/>
              </a:ext>
            </a:extLst>
          </p:cNvPr>
          <p:cNvSpPr>
            <a:spLocks noGrp="1"/>
          </p:cNvSpPr>
          <p:nvPr>
            <p:ph idx="1"/>
          </p:nvPr>
        </p:nvSpPr>
        <p:spPr/>
        <p:txBody>
          <a:bodyPr/>
          <a:lstStyle/>
          <a:p>
            <a:pPr marL="742950" marR="897890" lvl="1" indent="-285750">
              <a:lnSpc>
                <a:spcPct val="102000"/>
              </a:lnSpc>
              <a:spcBef>
                <a:spcPts val="735"/>
              </a:spcBef>
              <a:buClr>
                <a:srgbClr val="231F20"/>
              </a:buClr>
              <a:buSzPts val="1100"/>
              <a:buFont typeface="Times New Roman" panose="02020603050405020304" pitchFamily="18" charset="0"/>
              <a:buChar char="•"/>
              <a:tabLst>
                <a:tab pos="1797050" algn="l"/>
              </a:tabLst>
            </a:pP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Bear</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Scouts</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and</a:t>
            </a:r>
            <a:r>
              <a:rPr lang="en-US" sz="2400" kern="100" spc="-6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Webelos</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Scouts</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may</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earn</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the</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privilege</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of</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carrying</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a</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pocketknife</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to</a:t>
            </a:r>
            <a:r>
              <a:rPr lang="en-US" sz="2400" kern="100" spc="-25"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2400" kern="100" dirty="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Cub Scout functions.</a:t>
            </a:r>
            <a:endParaRPr lang="en-US" sz="2400" kern="100" dirty="0">
              <a:effectLst/>
              <a:latin typeface="Arial Narrow" panose="020B0606020202030204" pitchFamily="34" charset="0"/>
              <a:ea typeface="Calibri" panose="020F0502020204030204" pitchFamily="34" charset="0"/>
              <a:cs typeface="Times New Roman" panose="02020603050405020304" pitchFamily="18" charset="0"/>
            </a:endParaRPr>
          </a:p>
          <a:p>
            <a:pPr marL="742950" marR="897890" lvl="1" indent="-285750">
              <a:lnSpc>
                <a:spcPct val="102000"/>
              </a:lnSpc>
              <a:spcBef>
                <a:spcPts val="735"/>
              </a:spcBef>
              <a:spcAft>
                <a:spcPts val="0"/>
              </a:spcAft>
              <a:buClr>
                <a:srgbClr val="231F20"/>
              </a:buClr>
              <a:buSzPts val="1100"/>
              <a:buFont typeface="Times New Roman" panose="02020603050405020304" pitchFamily="18" charset="0"/>
              <a:buChar char="•"/>
              <a:tabLst>
                <a:tab pos="1797050" algn="l"/>
              </a:tabLst>
            </a:pPr>
            <a:r>
              <a:rPr lang="en-US" dirty="0">
                <a:solidFill>
                  <a:srgbClr val="231F20"/>
                </a:solidFill>
                <a:effectLst/>
                <a:latin typeface="Arial Narrow" panose="020B0606020202030204" pitchFamily="34" charset="0"/>
                <a:ea typeface="Times New Roman" panose="02020603050405020304" pitchFamily="18" charset="0"/>
              </a:rPr>
              <a:t>A</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Cub</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Scout</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must</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have</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the</a:t>
            </a:r>
            <a:r>
              <a:rPr lang="en-US" spc="-5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Whittling</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Chip</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in</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their</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possession</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at</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all</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times</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when carrying and using a pocketknife.</a:t>
            </a:r>
            <a:endParaRPr lang="en-US" dirty="0">
              <a:effectLst/>
              <a:latin typeface="Arial Narrow" panose="020B0606020202030204" pitchFamily="34" charset="0"/>
              <a:ea typeface="Times New Roman" panose="02020603050405020304" pitchFamily="18" charset="0"/>
            </a:endParaRPr>
          </a:p>
          <a:p>
            <a:pPr marL="742950" marR="504825" lvl="1" indent="-285750">
              <a:lnSpc>
                <a:spcPct val="102000"/>
              </a:lnSpc>
              <a:spcBef>
                <a:spcPts val="445"/>
              </a:spcBef>
              <a:spcAft>
                <a:spcPts val="0"/>
              </a:spcAft>
              <a:buClr>
                <a:srgbClr val="231F20"/>
              </a:buClr>
              <a:buSzPts val="1100"/>
              <a:buFont typeface="Times New Roman" panose="02020603050405020304" pitchFamily="18" charset="0"/>
              <a:buChar char="•"/>
              <a:tabLst>
                <a:tab pos="1797050" algn="l"/>
              </a:tabLst>
            </a:pPr>
            <a:r>
              <a:rPr lang="en-US" dirty="0">
                <a:solidFill>
                  <a:srgbClr val="231F20"/>
                </a:solidFill>
                <a:effectLst/>
                <a:latin typeface="Arial Narrow" panose="020B0606020202030204" pitchFamily="34" charset="0"/>
                <a:ea typeface="Times New Roman" panose="02020603050405020304" pitchFamily="18" charset="0"/>
              </a:rPr>
              <a:t>If</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the</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Cub</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Scout</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does</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not</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follow</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the</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rules</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as</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taught</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and</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as</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listed</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on</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the</a:t>
            </a:r>
            <a:r>
              <a:rPr lang="en-US" spc="-5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Whittling</a:t>
            </a:r>
            <a:r>
              <a:rPr lang="en-US" spc="-1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Chip card, the Whittling Chip will be revoked, no exceptions!</a:t>
            </a:r>
            <a:endParaRPr lang="en-US" dirty="0">
              <a:effectLst/>
              <a:latin typeface="Arial Narrow" panose="020B0606020202030204" pitchFamily="34" charset="0"/>
              <a:ea typeface="Times New Roman" panose="02020603050405020304" pitchFamily="18" charset="0"/>
            </a:endParaRPr>
          </a:p>
          <a:p>
            <a:pPr marL="742950" marR="573405" lvl="1" indent="-285750">
              <a:lnSpc>
                <a:spcPct val="102000"/>
              </a:lnSpc>
              <a:spcBef>
                <a:spcPts val="445"/>
              </a:spcBef>
              <a:spcAft>
                <a:spcPts val="0"/>
              </a:spcAft>
              <a:buClr>
                <a:srgbClr val="231F20"/>
              </a:buClr>
              <a:buSzPts val="1100"/>
              <a:buFont typeface="Times New Roman" panose="02020603050405020304" pitchFamily="18" charset="0"/>
              <a:buChar char="•"/>
              <a:tabLst>
                <a:tab pos="1797050" algn="l"/>
              </a:tabLst>
            </a:pPr>
            <a:r>
              <a:rPr lang="en-US" dirty="0">
                <a:solidFill>
                  <a:srgbClr val="231F20"/>
                </a:solidFill>
                <a:effectLst/>
                <a:latin typeface="Arial Narrow" panose="020B0606020202030204" pitchFamily="34" charset="0"/>
                <a:ea typeface="Times New Roman" panose="02020603050405020304" pitchFamily="18" charset="0"/>
              </a:rPr>
              <a:t>There</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is</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no</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such</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thing</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as</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“cutting</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corner</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off”</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for</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infractions.</a:t>
            </a:r>
            <a:r>
              <a:rPr lang="en-US" spc="-35"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The</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rules</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are</a:t>
            </a:r>
            <a:r>
              <a:rPr lang="en-US" spc="-20" dirty="0">
                <a:solidFill>
                  <a:srgbClr val="231F20"/>
                </a:solidFill>
                <a:effectLst/>
                <a:latin typeface="Arial Narrow" panose="020B0606020202030204" pitchFamily="34" charset="0"/>
                <a:ea typeface="Times New Roman" panose="02020603050405020304" pitchFamily="18" charset="0"/>
              </a:rPr>
              <a:t> </a:t>
            </a:r>
            <a:r>
              <a:rPr lang="en-US" dirty="0">
                <a:solidFill>
                  <a:srgbClr val="231F20"/>
                </a:solidFill>
                <a:effectLst/>
                <a:latin typeface="Arial Narrow" panose="020B0606020202030204" pitchFamily="34" charset="0"/>
                <a:ea typeface="Times New Roman" panose="02020603050405020304" pitchFamily="18" charset="0"/>
              </a:rPr>
              <a:t>followed at all times. The Whittling Chip card stays as a complete unit.</a:t>
            </a:r>
          </a:p>
          <a:p>
            <a:pPr marL="742950" marR="573405" lvl="1" indent="-285750">
              <a:lnSpc>
                <a:spcPct val="102000"/>
              </a:lnSpc>
              <a:spcBef>
                <a:spcPts val="445"/>
              </a:spcBef>
              <a:spcAft>
                <a:spcPts val="0"/>
              </a:spcAft>
              <a:buClr>
                <a:srgbClr val="231F20"/>
              </a:buClr>
              <a:buSzPts val="1100"/>
              <a:buFont typeface="Times New Roman" panose="02020603050405020304" pitchFamily="18" charset="0"/>
              <a:buChar char="•"/>
              <a:tabLst>
                <a:tab pos="1797050" algn="l"/>
              </a:tabLst>
            </a:pPr>
            <a:endParaRPr lang="en-US" dirty="0">
              <a:solidFill>
                <a:srgbClr val="231F20"/>
              </a:solidFill>
              <a:latin typeface="Arial Narrow" panose="020B0606020202030204" pitchFamily="34" charset="0"/>
              <a:ea typeface="Times New Roman" panose="02020603050405020304" pitchFamily="18" charset="0"/>
            </a:endParaRPr>
          </a:p>
          <a:p>
            <a:pPr marL="742950" marR="573405" lvl="1" indent="-285750">
              <a:lnSpc>
                <a:spcPct val="102000"/>
              </a:lnSpc>
              <a:spcBef>
                <a:spcPts val="445"/>
              </a:spcBef>
              <a:spcAft>
                <a:spcPts val="0"/>
              </a:spcAft>
              <a:buClr>
                <a:srgbClr val="231F20"/>
              </a:buClr>
              <a:buSzPts val="1100"/>
              <a:buFont typeface="Times New Roman" panose="02020603050405020304" pitchFamily="18" charset="0"/>
              <a:buChar char="•"/>
              <a:tabLst>
                <a:tab pos="1797050" algn="l"/>
              </a:tabLst>
            </a:pPr>
            <a:r>
              <a:rPr lang="en-US" dirty="0">
                <a:solidFill>
                  <a:srgbClr val="231F20"/>
                </a:solidFill>
                <a:effectLst/>
                <a:latin typeface="Arial Narrow" panose="020B0606020202030204" pitchFamily="34" charset="0"/>
                <a:ea typeface="Times New Roman" panose="02020603050405020304" pitchFamily="18" charset="0"/>
              </a:rPr>
              <a:t>Reference – </a:t>
            </a:r>
            <a:r>
              <a:rPr lang="en-US">
                <a:solidFill>
                  <a:srgbClr val="231F20"/>
                </a:solidFill>
                <a:effectLst/>
                <a:latin typeface="Arial Narrow" panose="020B0606020202030204" pitchFamily="34" charset="0"/>
                <a:ea typeface="Times New Roman" panose="02020603050405020304" pitchFamily="18" charset="0"/>
              </a:rPr>
              <a:t>BALOO syllabus</a:t>
            </a:r>
            <a:endParaRPr lang="en-US" dirty="0">
              <a:effectLst/>
              <a:latin typeface="Arial Narrow" panose="020B0606020202030204" pitchFamily="34" charset="0"/>
              <a:ea typeface="Times New Roman" panose="02020603050405020304" pitchFamily="18" charset="0"/>
            </a:endParaRPr>
          </a:p>
          <a:p>
            <a:endParaRPr lang="en-US" dirty="0"/>
          </a:p>
        </p:txBody>
      </p:sp>
    </p:spTree>
    <p:extLst>
      <p:ext uri="{BB962C8B-B14F-4D97-AF65-F5344CB8AC3E}">
        <p14:creationId xmlns:p14="http://schemas.microsoft.com/office/powerpoint/2010/main" val="34766528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TotalTime>
  <Words>696</Words>
  <Application>Microsoft Office PowerPoint</Application>
  <PresentationFormat>Widescreen</PresentationFormat>
  <Paragraphs>57</Paragraphs>
  <Slides>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Arial Narrow</vt:lpstr>
      <vt:lpstr>Calibri</vt:lpstr>
      <vt:lpstr>Calibri Light</vt:lpstr>
      <vt:lpstr>Times New Roman</vt:lpstr>
      <vt:lpstr>Verdana</vt:lpstr>
      <vt:lpstr>Office Theme</vt:lpstr>
      <vt:lpstr>Cub Safety Moment</vt:lpstr>
      <vt:lpstr>Different kinds of knives</vt:lpstr>
      <vt:lpstr>Tool, not a TOY!</vt:lpstr>
      <vt:lpstr>Whittling Chip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Cub Safety Moment</dc:title>
  <dc:creator>Dennis Kampa</dc:creator>
  <cp:lastModifiedBy>Dennis Kampa</cp:lastModifiedBy>
  <cp:revision>2</cp:revision>
  <dcterms:created xsi:type="dcterms:W3CDTF">2023-06-18T13:34:22Z</dcterms:created>
  <dcterms:modified xsi:type="dcterms:W3CDTF">2023-06-22T15:22:42Z</dcterms:modified>
</cp:coreProperties>
</file>