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4"/>
  </p:notesMasterIdLst>
  <p:sldIdLst>
    <p:sldId id="328" r:id="rId2"/>
    <p:sldId id="330" r:id="rId3"/>
    <p:sldId id="331" r:id="rId4"/>
    <p:sldId id="332" r:id="rId5"/>
    <p:sldId id="414" r:id="rId6"/>
    <p:sldId id="413" r:id="rId7"/>
    <p:sldId id="415" r:id="rId8"/>
    <p:sldId id="334" r:id="rId9"/>
    <p:sldId id="335" r:id="rId10"/>
    <p:sldId id="336" r:id="rId11"/>
    <p:sldId id="419" r:id="rId12"/>
    <p:sldId id="337" r:id="rId13"/>
    <p:sldId id="342" r:id="rId14"/>
    <p:sldId id="340" r:id="rId15"/>
    <p:sldId id="343" r:id="rId16"/>
    <p:sldId id="345" r:id="rId17"/>
    <p:sldId id="346" r:id="rId18"/>
    <p:sldId id="450" r:id="rId19"/>
    <p:sldId id="452" r:id="rId20"/>
    <p:sldId id="453" r:id="rId21"/>
    <p:sldId id="454" r:id="rId22"/>
    <p:sldId id="461" r:id="rId23"/>
    <p:sldId id="462" r:id="rId24"/>
    <p:sldId id="463" r:id="rId25"/>
    <p:sldId id="464" r:id="rId26"/>
    <p:sldId id="465" r:id="rId27"/>
    <p:sldId id="466" r:id="rId28"/>
    <p:sldId id="467" r:id="rId29"/>
    <p:sldId id="468" r:id="rId30"/>
    <p:sldId id="469" r:id="rId31"/>
    <p:sldId id="470" r:id="rId32"/>
    <p:sldId id="471" r:id="rId33"/>
    <p:sldId id="472" r:id="rId34"/>
    <p:sldId id="473" r:id="rId35"/>
    <p:sldId id="474" r:id="rId36"/>
    <p:sldId id="475" r:id="rId37"/>
    <p:sldId id="366" r:id="rId38"/>
    <p:sldId id="364" r:id="rId39"/>
    <p:sldId id="365" r:id="rId40"/>
    <p:sldId id="368" r:id="rId41"/>
    <p:sldId id="367" r:id="rId42"/>
    <p:sldId id="362" r:id="rId43"/>
    <p:sldId id="363" r:id="rId44"/>
    <p:sldId id="369" r:id="rId45"/>
    <p:sldId id="476" r:id="rId46"/>
    <p:sldId id="528" r:id="rId47"/>
    <p:sldId id="530" r:id="rId48"/>
    <p:sldId id="478" r:id="rId49"/>
    <p:sldId id="535" r:id="rId50"/>
    <p:sldId id="527" r:id="rId51"/>
    <p:sldId id="531" r:id="rId52"/>
    <p:sldId id="480" r:id="rId53"/>
    <p:sldId id="481" r:id="rId54"/>
    <p:sldId id="407" r:id="rId55"/>
    <p:sldId id="515" r:id="rId56"/>
    <p:sldId id="516" r:id="rId57"/>
    <p:sldId id="522" r:id="rId58"/>
    <p:sldId id="523" r:id="rId59"/>
    <p:sldId id="524" r:id="rId60"/>
    <p:sldId id="525" r:id="rId61"/>
    <p:sldId id="533" r:id="rId62"/>
    <p:sldId id="534" r:id="rId6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C0CFBB0-319F-EADD-43A5-D3E7CC204643}" name="Bev Singel" initials="BS" userId="S::besingel@scouting.org::63ca89a8-8cdb-4fe1-a766-8c247f6a643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ranke, Warren D [KIN]" initials="FWD[" lastIdx="1" clrIdx="0">
    <p:extLst>
      <p:ext uri="{19B8F6BF-5375-455C-9EA6-DF929625EA0E}">
        <p15:presenceInfo xmlns:p15="http://schemas.microsoft.com/office/powerpoint/2012/main" userId="S-1-5-21-1659004503-1450960922-1606980848-899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87"/>
    <a:srgbClr val="CE1126"/>
    <a:srgbClr val="9AB3D5"/>
    <a:srgbClr val="003366"/>
    <a:srgbClr val="001F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3333" autoAdjust="0"/>
  </p:normalViewPr>
  <p:slideViewPr>
    <p:cSldViewPr snapToGrid="0" snapToObjects="1">
      <p:cViewPr varScale="1">
        <p:scale>
          <a:sx n="67" d="100"/>
          <a:sy n="67" d="100"/>
        </p:scale>
        <p:origin x="760" y="48"/>
      </p:cViewPr>
      <p:guideLst/>
    </p:cSldViewPr>
  </p:slideViewPr>
  <p:notesTextViewPr>
    <p:cViewPr>
      <p:scale>
        <a:sx n="1" d="1"/>
        <a:sy n="1" d="1"/>
      </p:scale>
      <p:origin x="0" y="0"/>
    </p:cViewPr>
  </p:notesTextViewPr>
  <p:sorterViewPr>
    <p:cViewPr varScale="1">
      <p:scale>
        <a:sx n="1" d="1"/>
        <a:sy n="1" d="1"/>
      </p:scale>
      <p:origin x="0" y="-22901"/>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41" tIns="46570" rIns="93141" bIns="46570"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41" tIns="46570" rIns="93141" bIns="46570" rtlCol="0"/>
          <a:lstStyle>
            <a:lvl1pPr algn="r">
              <a:defRPr sz="1200"/>
            </a:lvl1pPr>
          </a:lstStyle>
          <a:p>
            <a:fld id="{CC2AE2C2-F572-48E0-83A7-AA089D61E278}" type="datetimeFigureOut">
              <a:rPr lang="en-US" smtClean="0"/>
              <a:t>1/13/2025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41" tIns="46570" rIns="93141" bIns="46570"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41" tIns="46570" rIns="93141" bIns="4657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2"/>
            <a:ext cx="3037840" cy="466433"/>
          </a:xfrm>
          <a:prstGeom prst="rect">
            <a:avLst/>
          </a:prstGeom>
        </p:spPr>
        <p:txBody>
          <a:bodyPr vert="horz" lIns="93141" tIns="46570" rIns="93141" bIns="4657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72"/>
            <a:ext cx="3037840" cy="466433"/>
          </a:xfrm>
          <a:prstGeom prst="rect">
            <a:avLst/>
          </a:prstGeom>
        </p:spPr>
        <p:txBody>
          <a:bodyPr vert="horz" lIns="93141" tIns="46570" rIns="93141" bIns="46570" rtlCol="0" anchor="b"/>
          <a:lstStyle>
            <a:lvl1pPr algn="r">
              <a:defRPr sz="1200"/>
            </a:lvl1pPr>
          </a:lstStyle>
          <a:p>
            <a:fld id="{0F5A2D69-CA1D-433D-933E-7ED62862798E}" type="slidenum">
              <a:rPr lang="en-US" smtClean="0"/>
              <a:t>‹#›</a:t>
            </a:fld>
            <a:endParaRPr lang="en-US"/>
          </a:p>
        </p:txBody>
      </p:sp>
    </p:spTree>
    <p:extLst>
      <p:ext uri="{BB962C8B-B14F-4D97-AF65-F5344CB8AC3E}">
        <p14:creationId xmlns:p14="http://schemas.microsoft.com/office/powerpoint/2010/main" val="3843877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1</a:t>
            </a:fld>
            <a:endParaRPr lang="en-US"/>
          </a:p>
        </p:txBody>
      </p:sp>
    </p:spTree>
    <p:extLst>
      <p:ext uri="{BB962C8B-B14F-4D97-AF65-F5344CB8AC3E}">
        <p14:creationId xmlns:p14="http://schemas.microsoft.com/office/powerpoint/2010/main" val="2414690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10</a:t>
            </a:fld>
            <a:endParaRPr lang="en-US"/>
          </a:p>
        </p:txBody>
      </p:sp>
    </p:spTree>
    <p:extLst>
      <p:ext uri="{BB962C8B-B14F-4D97-AF65-F5344CB8AC3E}">
        <p14:creationId xmlns:p14="http://schemas.microsoft.com/office/powerpoint/2010/main" val="1673900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11</a:t>
            </a:fld>
            <a:endParaRPr lang="en-US"/>
          </a:p>
        </p:txBody>
      </p:sp>
    </p:spTree>
    <p:extLst>
      <p:ext uri="{BB962C8B-B14F-4D97-AF65-F5344CB8AC3E}">
        <p14:creationId xmlns:p14="http://schemas.microsoft.com/office/powerpoint/2010/main" val="602995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12</a:t>
            </a:fld>
            <a:endParaRPr lang="en-US"/>
          </a:p>
        </p:txBody>
      </p:sp>
    </p:spTree>
    <p:extLst>
      <p:ext uri="{BB962C8B-B14F-4D97-AF65-F5344CB8AC3E}">
        <p14:creationId xmlns:p14="http://schemas.microsoft.com/office/powerpoint/2010/main" val="2834986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13</a:t>
            </a:fld>
            <a:endParaRPr lang="en-US"/>
          </a:p>
        </p:txBody>
      </p:sp>
    </p:spTree>
    <p:extLst>
      <p:ext uri="{BB962C8B-B14F-4D97-AF65-F5344CB8AC3E}">
        <p14:creationId xmlns:p14="http://schemas.microsoft.com/office/powerpoint/2010/main" val="16584793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14</a:t>
            </a:fld>
            <a:endParaRPr lang="en-US"/>
          </a:p>
        </p:txBody>
      </p:sp>
    </p:spTree>
    <p:extLst>
      <p:ext uri="{BB962C8B-B14F-4D97-AF65-F5344CB8AC3E}">
        <p14:creationId xmlns:p14="http://schemas.microsoft.com/office/powerpoint/2010/main" val="1902744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15</a:t>
            </a:fld>
            <a:endParaRPr lang="en-US"/>
          </a:p>
        </p:txBody>
      </p:sp>
    </p:spTree>
    <p:extLst>
      <p:ext uri="{BB962C8B-B14F-4D97-AF65-F5344CB8AC3E}">
        <p14:creationId xmlns:p14="http://schemas.microsoft.com/office/powerpoint/2010/main" val="2160467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16</a:t>
            </a:fld>
            <a:endParaRPr lang="en-US"/>
          </a:p>
        </p:txBody>
      </p:sp>
    </p:spTree>
    <p:extLst>
      <p:ext uri="{BB962C8B-B14F-4D97-AF65-F5344CB8AC3E}">
        <p14:creationId xmlns:p14="http://schemas.microsoft.com/office/powerpoint/2010/main" val="32049979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17</a:t>
            </a:fld>
            <a:endParaRPr lang="en-US"/>
          </a:p>
        </p:txBody>
      </p:sp>
    </p:spTree>
    <p:extLst>
      <p:ext uri="{BB962C8B-B14F-4D97-AF65-F5344CB8AC3E}">
        <p14:creationId xmlns:p14="http://schemas.microsoft.com/office/powerpoint/2010/main" val="6810462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409">
              <a:defRPr/>
            </a:pPr>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18</a:t>
            </a:fld>
            <a:endParaRPr lang="en-US"/>
          </a:p>
        </p:txBody>
      </p:sp>
    </p:spTree>
    <p:extLst>
      <p:ext uri="{BB962C8B-B14F-4D97-AF65-F5344CB8AC3E}">
        <p14:creationId xmlns:p14="http://schemas.microsoft.com/office/powerpoint/2010/main" val="18783933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19</a:t>
            </a:fld>
            <a:endParaRPr lang="en-US"/>
          </a:p>
        </p:txBody>
      </p:sp>
    </p:spTree>
    <p:extLst>
      <p:ext uri="{BB962C8B-B14F-4D97-AF65-F5344CB8AC3E}">
        <p14:creationId xmlns:p14="http://schemas.microsoft.com/office/powerpoint/2010/main" val="128186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2</a:t>
            </a:fld>
            <a:endParaRPr lang="en-US"/>
          </a:p>
        </p:txBody>
      </p:sp>
    </p:spTree>
    <p:extLst>
      <p:ext uri="{BB962C8B-B14F-4D97-AF65-F5344CB8AC3E}">
        <p14:creationId xmlns:p14="http://schemas.microsoft.com/office/powerpoint/2010/main" val="278832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20</a:t>
            </a:fld>
            <a:endParaRPr lang="en-US"/>
          </a:p>
        </p:txBody>
      </p:sp>
    </p:spTree>
    <p:extLst>
      <p:ext uri="{BB962C8B-B14F-4D97-AF65-F5344CB8AC3E}">
        <p14:creationId xmlns:p14="http://schemas.microsoft.com/office/powerpoint/2010/main" val="11512575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21</a:t>
            </a:fld>
            <a:endParaRPr lang="en-US"/>
          </a:p>
        </p:txBody>
      </p:sp>
    </p:spTree>
    <p:extLst>
      <p:ext uri="{BB962C8B-B14F-4D97-AF65-F5344CB8AC3E}">
        <p14:creationId xmlns:p14="http://schemas.microsoft.com/office/powerpoint/2010/main" val="26938181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22</a:t>
            </a:fld>
            <a:endParaRPr lang="en-US"/>
          </a:p>
        </p:txBody>
      </p:sp>
    </p:spTree>
    <p:extLst>
      <p:ext uri="{BB962C8B-B14F-4D97-AF65-F5344CB8AC3E}">
        <p14:creationId xmlns:p14="http://schemas.microsoft.com/office/powerpoint/2010/main" val="19384017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23</a:t>
            </a:fld>
            <a:endParaRPr lang="en-US"/>
          </a:p>
        </p:txBody>
      </p:sp>
    </p:spTree>
    <p:extLst>
      <p:ext uri="{BB962C8B-B14F-4D97-AF65-F5344CB8AC3E}">
        <p14:creationId xmlns:p14="http://schemas.microsoft.com/office/powerpoint/2010/main" val="25292032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24</a:t>
            </a:fld>
            <a:endParaRPr lang="en-US"/>
          </a:p>
        </p:txBody>
      </p:sp>
    </p:spTree>
    <p:extLst>
      <p:ext uri="{BB962C8B-B14F-4D97-AF65-F5344CB8AC3E}">
        <p14:creationId xmlns:p14="http://schemas.microsoft.com/office/powerpoint/2010/main" val="2337087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25</a:t>
            </a:fld>
            <a:endParaRPr lang="en-US"/>
          </a:p>
        </p:txBody>
      </p:sp>
    </p:spTree>
    <p:extLst>
      <p:ext uri="{BB962C8B-B14F-4D97-AF65-F5344CB8AC3E}">
        <p14:creationId xmlns:p14="http://schemas.microsoft.com/office/powerpoint/2010/main" val="8411479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26</a:t>
            </a:fld>
            <a:endParaRPr lang="en-US"/>
          </a:p>
        </p:txBody>
      </p:sp>
    </p:spTree>
    <p:extLst>
      <p:ext uri="{BB962C8B-B14F-4D97-AF65-F5344CB8AC3E}">
        <p14:creationId xmlns:p14="http://schemas.microsoft.com/office/powerpoint/2010/main" val="13266179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27</a:t>
            </a:fld>
            <a:endParaRPr lang="en-US"/>
          </a:p>
        </p:txBody>
      </p:sp>
    </p:spTree>
    <p:extLst>
      <p:ext uri="{BB962C8B-B14F-4D97-AF65-F5344CB8AC3E}">
        <p14:creationId xmlns:p14="http://schemas.microsoft.com/office/powerpoint/2010/main" val="38579284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28</a:t>
            </a:fld>
            <a:endParaRPr lang="en-US"/>
          </a:p>
        </p:txBody>
      </p:sp>
    </p:spTree>
    <p:extLst>
      <p:ext uri="{BB962C8B-B14F-4D97-AF65-F5344CB8AC3E}">
        <p14:creationId xmlns:p14="http://schemas.microsoft.com/office/powerpoint/2010/main" val="36996503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29</a:t>
            </a:fld>
            <a:endParaRPr lang="en-US"/>
          </a:p>
        </p:txBody>
      </p:sp>
    </p:spTree>
    <p:extLst>
      <p:ext uri="{BB962C8B-B14F-4D97-AF65-F5344CB8AC3E}">
        <p14:creationId xmlns:p14="http://schemas.microsoft.com/office/powerpoint/2010/main" val="1989734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3</a:t>
            </a:fld>
            <a:endParaRPr lang="en-US"/>
          </a:p>
        </p:txBody>
      </p:sp>
    </p:spTree>
    <p:extLst>
      <p:ext uri="{BB962C8B-B14F-4D97-AF65-F5344CB8AC3E}">
        <p14:creationId xmlns:p14="http://schemas.microsoft.com/office/powerpoint/2010/main" val="21432656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30</a:t>
            </a:fld>
            <a:endParaRPr lang="en-US"/>
          </a:p>
        </p:txBody>
      </p:sp>
    </p:spTree>
    <p:extLst>
      <p:ext uri="{BB962C8B-B14F-4D97-AF65-F5344CB8AC3E}">
        <p14:creationId xmlns:p14="http://schemas.microsoft.com/office/powerpoint/2010/main" val="7471723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31</a:t>
            </a:fld>
            <a:endParaRPr lang="en-US"/>
          </a:p>
        </p:txBody>
      </p:sp>
    </p:spTree>
    <p:extLst>
      <p:ext uri="{BB962C8B-B14F-4D97-AF65-F5344CB8AC3E}">
        <p14:creationId xmlns:p14="http://schemas.microsoft.com/office/powerpoint/2010/main" val="3731770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32</a:t>
            </a:fld>
            <a:endParaRPr lang="en-US"/>
          </a:p>
        </p:txBody>
      </p:sp>
    </p:spTree>
    <p:extLst>
      <p:ext uri="{BB962C8B-B14F-4D97-AF65-F5344CB8AC3E}">
        <p14:creationId xmlns:p14="http://schemas.microsoft.com/office/powerpoint/2010/main" val="29038969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33</a:t>
            </a:fld>
            <a:endParaRPr lang="en-US"/>
          </a:p>
        </p:txBody>
      </p:sp>
    </p:spTree>
    <p:extLst>
      <p:ext uri="{BB962C8B-B14F-4D97-AF65-F5344CB8AC3E}">
        <p14:creationId xmlns:p14="http://schemas.microsoft.com/office/powerpoint/2010/main" val="27107958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545838"/>
              </a:solidFill>
              <a:latin typeface="Franklin Gothic Medium" panose="020B0603020102020204" pitchFamily="34" charset="0"/>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34</a:t>
            </a:fld>
            <a:endParaRPr lang="en-US"/>
          </a:p>
        </p:txBody>
      </p:sp>
    </p:spTree>
    <p:extLst>
      <p:ext uri="{BB962C8B-B14F-4D97-AF65-F5344CB8AC3E}">
        <p14:creationId xmlns:p14="http://schemas.microsoft.com/office/powerpoint/2010/main" val="3309109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0F5A2D69-CA1D-433D-933E-7ED62862798E}" type="slidenum">
              <a:rPr lang="en-US" smtClean="0"/>
              <a:t>35</a:t>
            </a:fld>
            <a:endParaRPr lang="en-US"/>
          </a:p>
        </p:txBody>
      </p:sp>
    </p:spTree>
    <p:extLst>
      <p:ext uri="{BB962C8B-B14F-4D97-AF65-F5344CB8AC3E}">
        <p14:creationId xmlns:p14="http://schemas.microsoft.com/office/powerpoint/2010/main" val="37642852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36</a:t>
            </a:fld>
            <a:endParaRPr lang="en-US"/>
          </a:p>
        </p:txBody>
      </p:sp>
    </p:spTree>
    <p:extLst>
      <p:ext uri="{BB962C8B-B14F-4D97-AF65-F5344CB8AC3E}">
        <p14:creationId xmlns:p14="http://schemas.microsoft.com/office/powerpoint/2010/main" val="288476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solidFill>
                <a:srgbClr val="FF0000"/>
              </a:solidFill>
            </a:endParaRPr>
          </a:p>
        </p:txBody>
      </p:sp>
      <p:sp>
        <p:nvSpPr>
          <p:cNvPr id="4" name="Slide Number Placeholder 3"/>
          <p:cNvSpPr>
            <a:spLocks noGrp="1"/>
          </p:cNvSpPr>
          <p:nvPr>
            <p:ph type="sldNum" sz="quarter" idx="5"/>
          </p:nvPr>
        </p:nvSpPr>
        <p:spPr/>
        <p:txBody>
          <a:bodyPr/>
          <a:lstStyle/>
          <a:p>
            <a:fld id="{0F5A2D69-CA1D-433D-933E-7ED62862798E}" type="slidenum">
              <a:rPr lang="en-US" smtClean="0"/>
              <a:t>37</a:t>
            </a:fld>
            <a:endParaRPr lang="en-US"/>
          </a:p>
        </p:txBody>
      </p:sp>
    </p:spTree>
    <p:extLst>
      <p:ext uri="{BB962C8B-B14F-4D97-AF65-F5344CB8AC3E}">
        <p14:creationId xmlns:p14="http://schemas.microsoft.com/office/powerpoint/2010/main" val="28337943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38</a:t>
            </a:fld>
            <a:endParaRPr lang="en-US"/>
          </a:p>
        </p:txBody>
      </p:sp>
    </p:spTree>
    <p:extLst>
      <p:ext uri="{BB962C8B-B14F-4D97-AF65-F5344CB8AC3E}">
        <p14:creationId xmlns:p14="http://schemas.microsoft.com/office/powerpoint/2010/main" val="6669926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39</a:t>
            </a:fld>
            <a:endParaRPr lang="en-US"/>
          </a:p>
        </p:txBody>
      </p:sp>
    </p:spTree>
    <p:extLst>
      <p:ext uri="{BB962C8B-B14F-4D97-AF65-F5344CB8AC3E}">
        <p14:creationId xmlns:p14="http://schemas.microsoft.com/office/powerpoint/2010/main" val="4240896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4</a:t>
            </a:fld>
            <a:endParaRPr lang="en-US"/>
          </a:p>
        </p:txBody>
      </p:sp>
    </p:spTree>
    <p:extLst>
      <p:ext uri="{BB962C8B-B14F-4D97-AF65-F5344CB8AC3E}">
        <p14:creationId xmlns:p14="http://schemas.microsoft.com/office/powerpoint/2010/main" val="8785015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b="1" dirty="0"/>
          </a:p>
        </p:txBody>
      </p:sp>
      <p:sp>
        <p:nvSpPr>
          <p:cNvPr id="4" name="Slide Number Placeholder 3"/>
          <p:cNvSpPr>
            <a:spLocks noGrp="1"/>
          </p:cNvSpPr>
          <p:nvPr>
            <p:ph type="sldNum" sz="quarter" idx="5"/>
          </p:nvPr>
        </p:nvSpPr>
        <p:spPr/>
        <p:txBody>
          <a:bodyPr/>
          <a:lstStyle/>
          <a:p>
            <a:fld id="{0F5A2D69-CA1D-433D-933E-7ED62862798E}" type="slidenum">
              <a:rPr lang="en-US" smtClean="0"/>
              <a:t>40</a:t>
            </a:fld>
            <a:endParaRPr lang="en-US"/>
          </a:p>
        </p:txBody>
      </p:sp>
    </p:spTree>
    <p:extLst>
      <p:ext uri="{BB962C8B-B14F-4D97-AF65-F5344CB8AC3E}">
        <p14:creationId xmlns:p14="http://schemas.microsoft.com/office/powerpoint/2010/main" val="17166992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0F5A2D69-CA1D-433D-933E-7ED62862798E}" type="slidenum">
              <a:rPr lang="en-US" smtClean="0"/>
              <a:t>41</a:t>
            </a:fld>
            <a:endParaRPr lang="en-US"/>
          </a:p>
        </p:txBody>
      </p:sp>
    </p:spTree>
    <p:extLst>
      <p:ext uri="{BB962C8B-B14F-4D97-AF65-F5344CB8AC3E}">
        <p14:creationId xmlns:p14="http://schemas.microsoft.com/office/powerpoint/2010/main" val="27942031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42</a:t>
            </a:fld>
            <a:endParaRPr lang="en-US"/>
          </a:p>
        </p:txBody>
      </p:sp>
    </p:spTree>
    <p:extLst>
      <p:ext uri="{BB962C8B-B14F-4D97-AF65-F5344CB8AC3E}">
        <p14:creationId xmlns:p14="http://schemas.microsoft.com/office/powerpoint/2010/main" val="9582604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43</a:t>
            </a:fld>
            <a:endParaRPr lang="en-US"/>
          </a:p>
        </p:txBody>
      </p:sp>
    </p:spTree>
    <p:extLst>
      <p:ext uri="{BB962C8B-B14F-4D97-AF65-F5344CB8AC3E}">
        <p14:creationId xmlns:p14="http://schemas.microsoft.com/office/powerpoint/2010/main" val="154239515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0F5A2D69-CA1D-433D-933E-7ED62862798E}" type="slidenum">
              <a:rPr lang="en-US" smtClean="0"/>
              <a:t>44</a:t>
            </a:fld>
            <a:endParaRPr lang="en-US"/>
          </a:p>
        </p:txBody>
      </p:sp>
    </p:spTree>
    <p:extLst>
      <p:ext uri="{BB962C8B-B14F-4D97-AF65-F5344CB8AC3E}">
        <p14:creationId xmlns:p14="http://schemas.microsoft.com/office/powerpoint/2010/main" val="344461017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9224D3-FE22-7745-90FA-47852B6C07B9}" type="slidenum">
              <a:rPr lang="en-US" smtClean="0"/>
              <a:t>45</a:t>
            </a:fld>
            <a:endParaRPr lang="en-US"/>
          </a:p>
        </p:txBody>
      </p:sp>
    </p:spTree>
    <p:extLst>
      <p:ext uri="{BB962C8B-B14F-4D97-AF65-F5344CB8AC3E}">
        <p14:creationId xmlns:p14="http://schemas.microsoft.com/office/powerpoint/2010/main" val="326050815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46</a:t>
            </a:fld>
            <a:endParaRPr lang="en-US"/>
          </a:p>
        </p:txBody>
      </p:sp>
    </p:spTree>
    <p:extLst>
      <p:ext uri="{BB962C8B-B14F-4D97-AF65-F5344CB8AC3E}">
        <p14:creationId xmlns:p14="http://schemas.microsoft.com/office/powerpoint/2010/main" val="17119065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47</a:t>
            </a:fld>
            <a:endParaRPr lang="en-US"/>
          </a:p>
        </p:txBody>
      </p:sp>
    </p:spTree>
    <p:extLst>
      <p:ext uri="{BB962C8B-B14F-4D97-AF65-F5344CB8AC3E}">
        <p14:creationId xmlns:p14="http://schemas.microsoft.com/office/powerpoint/2010/main" val="14147726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b="0" baseline="0" dirty="0">
              <a:solidFill>
                <a:srgbClr val="FF0000"/>
              </a:solidFill>
              <a:latin typeface="+mj-lt"/>
            </a:endParaRPr>
          </a:p>
        </p:txBody>
      </p:sp>
      <p:sp>
        <p:nvSpPr>
          <p:cNvPr id="4" name="Slide Number Placeholder 3"/>
          <p:cNvSpPr>
            <a:spLocks noGrp="1"/>
          </p:cNvSpPr>
          <p:nvPr>
            <p:ph type="sldNum" sz="quarter" idx="5"/>
          </p:nvPr>
        </p:nvSpPr>
        <p:spPr/>
        <p:txBody>
          <a:bodyPr/>
          <a:lstStyle/>
          <a:p>
            <a:fld id="{EE9224D3-FE22-7745-90FA-47852B6C07B9}" type="slidenum">
              <a:rPr lang="en-US" smtClean="0"/>
              <a:t>48</a:t>
            </a:fld>
            <a:endParaRPr lang="en-US"/>
          </a:p>
        </p:txBody>
      </p:sp>
    </p:spTree>
    <p:extLst>
      <p:ext uri="{BB962C8B-B14F-4D97-AF65-F5344CB8AC3E}">
        <p14:creationId xmlns:p14="http://schemas.microsoft.com/office/powerpoint/2010/main" val="11787541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b="0" baseline="0" dirty="0">
              <a:solidFill>
                <a:srgbClr val="FF0000"/>
              </a:solidFill>
              <a:latin typeface="+mj-lt"/>
            </a:endParaRPr>
          </a:p>
        </p:txBody>
      </p:sp>
      <p:sp>
        <p:nvSpPr>
          <p:cNvPr id="4" name="Slide Number Placeholder 3"/>
          <p:cNvSpPr>
            <a:spLocks noGrp="1"/>
          </p:cNvSpPr>
          <p:nvPr>
            <p:ph type="sldNum" sz="quarter" idx="5"/>
          </p:nvPr>
        </p:nvSpPr>
        <p:spPr/>
        <p:txBody>
          <a:bodyPr/>
          <a:lstStyle/>
          <a:p>
            <a:fld id="{EE9224D3-FE22-7745-90FA-47852B6C07B9}" type="slidenum">
              <a:rPr lang="en-US" smtClean="0"/>
              <a:t>49</a:t>
            </a:fld>
            <a:endParaRPr lang="en-US"/>
          </a:p>
        </p:txBody>
      </p:sp>
    </p:spTree>
    <p:extLst>
      <p:ext uri="{BB962C8B-B14F-4D97-AF65-F5344CB8AC3E}">
        <p14:creationId xmlns:p14="http://schemas.microsoft.com/office/powerpoint/2010/main" val="1099133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a:t>
            </a:fld>
            <a:endParaRPr lang="en-US"/>
          </a:p>
        </p:txBody>
      </p:sp>
    </p:spTree>
    <p:extLst>
      <p:ext uri="{BB962C8B-B14F-4D97-AF65-F5344CB8AC3E}">
        <p14:creationId xmlns:p14="http://schemas.microsoft.com/office/powerpoint/2010/main" val="227511145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300" b="1" dirty="0">
              <a:solidFill>
                <a:srgbClr val="003F87"/>
              </a:solidFill>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50</a:t>
            </a:fld>
            <a:endParaRPr lang="en-US"/>
          </a:p>
        </p:txBody>
      </p:sp>
    </p:spTree>
    <p:extLst>
      <p:ext uri="{BB962C8B-B14F-4D97-AF65-F5344CB8AC3E}">
        <p14:creationId xmlns:p14="http://schemas.microsoft.com/office/powerpoint/2010/main" val="111754510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51</a:t>
            </a:fld>
            <a:endParaRPr lang="en-US"/>
          </a:p>
        </p:txBody>
      </p:sp>
    </p:spTree>
    <p:extLst>
      <p:ext uri="{BB962C8B-B14F-4D97-AF65-F5344CB8AC3E}">
        <p14:creationId xmlns:p14="http://schemas.microsoft.com/office/powerpoint/2010/main" val="296631275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52</a:t>
            </a:fld>
            <a:endParaRPr lang="en-US"/>
          </a:p>
        </p:txBody>
      </p:sp>
    </p:spTree>
    <p:extLst>
      <p:ext uri="{BB962C8B-B14F-4D97-AF65-F5344CB8AC3E}">
        <p14:creationId xmlns:p14="http://schemas.microsoft.com/office/powerpoint/2010/main" val="32112230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5A2D69-CA1D-433D-933E-7ED62862798E}" type="slidenum">
              <a:rPr lang="en-US" smtClean="0"/>
              <a:t>53</a:t>
            </a:fld>
            <a:endParaRPr lang="en-US"/>
          </a:p>
        </p:txBody>
      </p:sp>
    </p:spTree>
    <p:extLst>
      <p:ext uri="{BB962C8B-B14F-4D97-AF65-F5344CB8AC3E}">
        <p14:creationId xmlns:p14="http://schemas.microsoft.com/office/powerpoint/2010/main" val="3367564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54</a:t>
            </a:fld>
            <a:endParaRPr lang="en-US"/>
          </a:p>
        </p:txBody>
      </p:sp>
    </p:spTree>
    <p:extLst>
      <p:ext uri="{BB962C8B-B14F-4D97-AF65-F5344CB8AC3E}">
        <p14:creationId xmlns:p14="http://schemas.microsoft.com/office/powerpoint/2010/main" val="381418487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55</a:t>
            </a:fld>
            <a:endParaRPr lang="en-US"/>
          </a:p>
        </p:txBody>
      </p:sp>
    </p:spTree>
    <p:extLst>
      <p:ext uri="{BB962C8B-B14F-4D97-AF65-F5344CB8AC3E}">
        <p14:creationId xmlns:p14="http://schemas.microsoft.com/office/powerpoint/2010/main" val="42640829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56</a:t>
            </a:fld>
            <a:endParaRPr lang="en-US"/>
          </a:p>
        </p:txBody>
      </p:sp>
    </p:spTree>
    <p:extLst>
      <p:ext uri="{BB962C8B-B14F-4D97-AF65-F5344CB8AC3E}">
        <p14:creationId xmlns:p14="http://schemas.microsoft.com/office/powerpoint/2010/main" val="409524292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57</a:t>
            </a:fld>
            <a:endParaRPr lang="en-US"/>
          </a:p>
        </p:txBody>
      </p:sp>
    </p:spTree>
    <p:extLst>
      <p:ext uri="{BB962C8B-B14F-4D97-AF65-F5344CB8AC3E}">
        <p14:creationId xmlns:p14="http://schemas.microsoft.com/office/powerpoint/2010/main" val="409776391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58</a:t>
            </a:fld>
            <a:endParaRPr lang="en-US"/>
          </a:p>
        </p:txBody>
      </p:sp>
    </p:spTree>
    <p:extLst>
      <p:ext uri="{BB962C8B-B14F-4D97-AF65-F5344CB8AC3E}">
        <p14:creationId xmlns:p14="http://schemas.microsoft.com/office/powerpoint/2010/main" val="395728597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59</a:t>
            </a:fld>
            <a:endParaRPr lang="en-US"/>
          </a:p>
        </p:txBody>
      </p:sp>
    </p:spTree>
    <p:extLst>
      <p:ext uri="{BB962C8B-B14F-4D97-AF65-F5344CB8AC3E}">
        <p14:creationId xmlns:p14="http://schemas.microsoft.com/office/powerpoint/2010/main" val="2507912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042">
              <a:defRPr/>
            </a:pPr>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6</a:t>
            </a:fld>
            <a:endParaRPr lang="en-US"/>
          </a:p>
        </p:txBody>
      </p:sp>
    </p:spTree>
    <p:extLst>
      <p:ext uri="{BB962C8B-B14F-4D97-AF65-F5344CB8AC3E}">
        <p14:creationId xmlns:p14="http://schemas.microsoft.com/office/powerpoint/2010/main" val="152011271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60</a:t>
            </a:fld>
            <a:endParaRPr lang="en-US"/>
          </a:p>
        </p:txBody>
      </p:sp>
    </p:spTree>
    <p:extLst>
      <p:ext uri="{BB962C8B-B14F-4D97-AF65-F5344CB8AC3E}">
        <p14:creationId xmlns:p14="http://schemas.microsoft.com/office/powerpoint/2010/main" val="240605774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F5A2D69-CA1D-433D-933E-7ED62862798E}" type="slidenum">
              <a:rPr lang="en-US" smtClean="0"/>
              <a:t>61</a:t>
            </a:fld>
            <a:endParaRPr lang="en-US"/>
          </a:p>
        </p:txBody>
      </p:sp>
    </p:spTree>
    <p:extLst>
      <p:ext uri="{BB962C8B-B14F-4D97-AF65-F5344CB8AC3E}">
        <p14:creationId xmlns:p14="http://schemas.microsoft.com/office/powerpoint/2010/main" val="39610441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62</a:t>
            </a:fld>
            <a:endParaRPr lang="en-US"/>
          </a:p>
        </p:txBody>
      </p:sp>
    </p:spTree>
    <p:extLst>
      <p:ext uri="{BB962C8B-B14F-4D97-AF65-F5344CB8AC3E}">
        <p14:creationId xmlns:p14="http://schemas.microsoft.com/office/powerpoint/2010/main" val="1216702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5A2D69-CA1D-433D-933E-7ED62862798E}" type="slidenum">
              <a:rPr lang="en-US" smtClean="0"/>
              <a:t>7</a:t>
            </a:fld>
            <a:endParaRPr lang="en-US"/>
          </a:p>
        </p:txBody>
      </p:sp>
    </p:spTree>
    <p:extLst>
      <p:ext uri="{BB962C8B-B14F-4D97-AF65-F5344CB8AC3E}">
        <p14:creationId xmlns:p14="http://schemas.microsoft.com/office/powerpoint/2010/main" val="166456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8</a:t>
            </a:fld>
            <a:endParaRPr lang="en-US"/>
          </a:p>
        </p:txBody>
      </p:sp>
    </p:spTree>
    <p:extLst>
      <p:ext uri="{BB962C8B-B14F-4D97-AF65-F5344CB8AC3E}">
        <p14:creationId xmlns:p14="http://schemas.microsoft.com/office/powerpoint/2010/main" val="2913729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fld id="{0F5A2D69-CA1D-433D-933E-7ED62862798E}" type="slidenum">
              <a:rPr lang="en-US" smtClean="0"/>
              <a:t>9</a:t>
            </a:fld>
            <a:endParaRPr lang="en-US"/>
          </a:p>
        </p:txBody>
      </p:sp>
    </p:spTree>
    <p:extLst>
      <p:ext uri="{BB962C8B-B14F-4D97-AF65-F5344CB8AC3E}">
        <p14:creationId xmlns:p14="http://schemas.microsoft.com/office/powerpoint/2010/main" val="507840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2C236-A5CC-0942-86BC-81B68A2E1FF4}"/>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280D9B54-7E16-4041-B18C-0049010540B0}"/>
              </a:ext>
            </a:extLst>
          </p:cNvPr>
          <p:cNvSpPr>
            <a:spLocks noGrp="1"/>
          </p:cNvSpPr>
          <p:nvPr>
            <p:ph type="body" idx="1"/>
          </p:nvPr>
        </p:nvSpPr>
        <p:spPr>
          <a:xfrm>
            <a:off x="831850" y="4589464"/>
            <a:ext cx="10515600" cy="1224928"/>
          </a:xfrm>
        </p:spPr>
        <p:txBody>
          <a:bodyPr>
            <a:normAutofit/>
          </a:bodyPr>
          <a:lstStyle>
            <a:lvl1pPr marL="0" indent="0">
              <a:buNone/>
              <a:defRPr sz="4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481564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350A7-404B-AF40-90AF-075D3496C8DA}"/>
              </a:ext>
            </a:extLst>
          </p:cNvPr>
          <p:cNvSpPr>
            <a:spLocks noGrp="1"/>
          </p:cNvSpPr>
          <p:nvPr>
            <p:ph type="title"/>
          </p:nvPr>
        </p:nvSpPr>
        <p:spPr>
          <a:xfrm>
            <a:off x="839788" y="786580"/>
            <a:ext cx="3932237" cy="1270819"/>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E0F646A5-E0E7-EE41-B64B-3862CF313145}"/>
              </a:ext>
            </a:extLst>
          </p:cNvPr>
          <p:cNvSpPr>
            <a:spLocks noGrp="1"/>
          </p:cNvSpPr>
          <p:nvPr>
            <p:ph type="pic" idx="1"/>
          </p:nvPr>
        </p:nvSpPr>
        <p:spPr>
          <a:xfrm>
            <a:off x="5183188" y="987426"/>
            <a:ext cx="6169024" cy="4807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6335AD-0144-9247-A588-E162F070FE2B}"/>
              </a:ext>
            </a:extLst>
          </p:cNvPr>
          <p:cNvSpPr>
            <a:spLocks noGrp="1"/>
          </p:cNvSpPr>
          <p:nvPr>
            <p:ph type="body" sz="half" idx="2"/>
          </p:nvPr>
        </p:nvSpPr>
        <p:spPr>
          <a:xfrm>
            <a:off x="839788" y="2057400"/>
            <a:ext cx="3932237" cy="37371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601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8"/>
        <p:cNvGrpSpPr/>
        <p:nvPr/>
      </p:nvGrpSpPr>
      <p:grpSpPr>
        <a:xfrm>
          <a:off x="0" y="0"/>
          <a:ext cx="0" cy="0"/>
          <a:chOff x="0" y="0"/>
          <a:chExt cx="0" cy="0"/>
        </a:xfrm>
      </p:grpSpPr>
      <p:sp>
        <p:nvSpPr>
          <p:cNvPr id="35" name="Google Shape;35;p4"/>
          <p:cNvSpPr txBox="1">
            <a:spLocks noGrp="1"/>
          </p:cNvSpPr>
          <p:nvPr>
            <p:ph type="title"/>
          </p:nvPr>
        </p:nvSpPr>
        <p:spPr>
          <a:xfrm>
            <a:off x="415600" y="546667"/>
            <a:ext cx="10944826"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dirty="0"/>
          </a:p>
        </p:txBody>
      </p:sp>
      <p:sp>
        <p:nvSpPr>
          <p:cNvPr id="36" name="Google Shape;36;p4"/>
          <p:cNvSpPr txBox="1">
            <a:spLocks noGrp="1"/>
          </p:cNvSpPr>
          <p:nvPr>
            <p:ph type="body" idx="1"/>
          </p:nvPr>
        </p:nvSpPr>
        <p:spPr>
          <a:xfrm>
            <a:off x="415600" y="1859333"/>
            <a:ext cx="11163487" cy="3865606"/>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ct val="70000"/>
              <a:buFont typeface="System Font Regular"/>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dirty="0"/>
          </a:p>
        </p:txBody>
      </p:sp>
      <p:pic>
        <p:nvPicPr>
          <p:cNvPr id="2" name="Picture 11">
            <a:extLst>
              <a:ext uri="{FF2B5EF4-FFF2-40B4-BE49-F238E27FC236}">
                <a16:creationId xmlns:a16="http://schemas.microsoft.com/office/drawing/2014/main" id="{B89DE733-1E0E-4FBB-A462-E84465DFC61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776400" y="6962145"/>
            <a:ext cx="2180379" cy="59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122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8DA3D-D2AC-C140-BF6D-04055DEEE4FC}"/>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C1DA69C0-3446-D54D-A1DD-48FF0AAA69C2}"/>
              </a:ext>
            </a:extLst>
          </p:cNvPr>
          <p:cNvSpPr>
            <a:spLocks noGrp="1"/>
          </p:cNvSpPr>
          <p:nvPr>
            <p:ph type="subTitle" idx="1"/>
          </p:nvPr>
        </p:nvSpPr>
        <p:spPr>
          <a:xfrm>
            <a:off x="1524000" y="3602038"/>
            <a:ext cx="9144000" cy="1655762"/>
          </a:xfrm>
        </p:spPr>
        <p:txBody>
          <a:bodyPr>
            <a:normAutofit/>
          </a:bodyPr>
          <a:lstStyle>
            <a:lvl1pPr marL="0" indent="0" algn="ctr">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41289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BC1A1-71A0-DD49-9760-63A00E58738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E816CB3-B610-1343-910C-FE7CA519DE30}"/>
              </a:ext>
            </a:extLst>
          </p:cNvPr>
          <p:cNvSpPr>
            <a:spLocks noGrp="1"/>
          </p:cNvSpPr>
          <p:nvPr>
            <p:ph idx="1"/>
          </p:nvPr>
        </p:nvSpPr>
        <p:spPr>
          <a:xfrm>
            <a:off x="838199" y="2206486"/>
            <a:ext cx="10515599" cy="35383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0899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A5115-BAEF-B54F-A24E-E4D00826C429}"/>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60656E6-EE05-814D-BF98-31D3E19F57E1}"/>
              </a:ext>
            </a:extLst>
          </p:cNvPr>
          <p:cNvSpPr>
            <a:spLocks noGrp="1"/>
          </p:cNvSpPr>
          <p:nvPr>
            <p:ph sz="half" idx="1"/>
          </p:nvPr>
        </p:nvSpPr>
        <p:spPr>
          <a:xfrm>
            <a:off x="838200" y="1825625"/>
            <a:ext cx="5181600" cy="39490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1AC6C9-B054-3449-89C7-992CBBFE0BB8}"/>
              </a:ext>
            </a:extLst>
          </p:cNvPr>
          <p:cNvSpPr>
            <a:spLocks noGrp="1"/>
          </p:cNvSpPr>
          <p:nvPr>
            <p:ph sz="half" idx="2"/>
          </p:nvPr>
        </p:nvSpPr>
        <p:spPr>
          <a:xfrm>
            <a:off x="6172200" y="1825625"/>
            <a:ext cx="5181600" cy="39490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7057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046A1-CEBF-FE4D-8EC8-94E9493BA655}"/>
              </a:ext>
            </a:extLst>
          </p:cNvPr>
          <p:cNvSpPr>
            <a:spLocks noGrp="1"/>
          </p:cNvSpPr>
          <p:nvPr>
            <p:ph type="title"/>
          </p:nvPr>
        </p:nvSpPr>
        <p:spPr>
          <a:xfrm>
            <a:off x="839788" y="668337"/>
            <a:ext cx="10515600" cy="1022351"/>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7A7759-2F2D-3445-BDB1-AB58AA8E49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80BB42-A06D-BA42-A675-52753B506ADE}"/>
              </a:ext>
            </a:extLst>
          </p:cNvPr>
          <p:cNvSpPr>
            <a:spLocks noGrp="1"/>
          </p:cNvSpPr>
          <p:nvPr>
            <p:ph sz="half" idx="2"/>
          </p:nvPr>
        </p:nvSpPr>
        <p:spPr>
          <a:xfrm>
            <a:off x="839788" y="2505075"/>
            <a:ext cx="5073995" cy="3319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2C04E3-E618-FD48-BCA7-0F2B5DCE58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12CE5C-941F-0141-BEC6-BF9787C5D705}"/>
              </a:ext>
            </a:extLst>
          </p:cNvPr>
          <p:cNvSpPr>
            <a:spLocks noGrp="1"/>
          </p:cNvSpPr>
          <p:nvPr>
            <p:ph sz="quarter" idx="4"/>
          </p:nvPr>
        </p:nvSpPr>
        <p:spPr>
          <a:xfrm>
            <a:off x="6172200" y="2505075"/>
            <a:ext cx="5157787" cy="33192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3711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4C152-455D-3F4E-B7F3-B6657B87CF1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52588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1821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597AB-E128-0745-9038-63DF83CE6824}"/>
              </a:ext>
            </a:extLst>
          </p:cNvPr>
          <p:cNvSpPr>
            <a:spLocks noGrp="1"/>
          </p:cNvSpPr>
          <p:nvPr>
            <p:ph type="title"/>
          </p:nvPr>
        </p:nvSpPr>
        <p:spPr>
          <a:xfrm>
            <a:off x="839788" y="727586"/>
            <a:ext cx="3932237" cy="13298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D0C21B-E579-5545-B400-50D00FD4F63E}"/>
              </a:ext>
            </a:extLst>
          </p:cNvPr>
          <p:cNvSpPr>
            <a:spLocks noGrp="1"/>
          </p:cNvSpPr>
          <p:nvPr>
            <p:ph idx="1"/>
          </p:nvPr>
        </p:nvSpPr>
        <p:spPr>
          <a:xfrm>
            <a:off x="5183188" y="987426"/>
            <a:ext cx="6169024" cy="478721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810B73-8EFF-DA4C-BA48-5BC7D02B7F7F}"/>
              </a:ext>
            </a:extLst>
          </p:cNvPr>
          <p:cNvSpPr>
            <a:spLocks noGrp="1"/>
          </p:cNvSpPr>
          <p:nvPr>
            <p:ph type="body" sz="half" idx="2"/>
          </p:nvPr>
        </p:nvSpPr>
        <p:spPr>
          <a:xfrm>
            <a:off x="839788" y="2057400"/>
            <a:ext cx="3932237" cy="371723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02502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reeform 9">
            <a:extLst>
              <a:ext uri="{FF2B5EF4-FFF2-40B4-BE49-F238E27FC236}">
                <a16:creationId xmlns:a16="http://schemas.microsoft.com/office/drawing/2014/main" id="{F344BB58-DF58-8F3B-9763-9954E8E09988}"/>
              </a:ext>
            </a:extLst>
          </p:cNvPr>
          <p:cNvSpPr>
            <a:spLocks/>
          </p:cNvSpPr>
          <p:nvPr userDrawn="1"/>
        </p:nvSpPr>
        <p:spPr bwMode="auto">
          <a:xfrm>
            <a:off x="11347450" y="0"/>
            <a:ext cx="844550" cy="6858000"/>
          </a:xfrm>
          <a:custGeom>
            <a:avLst/>
            <a:gdLst>
              <a:gd name="T0" fmla="*/ 2147483646 w 1914"/>
              <a:gd name="T1" fmla="*/ 2147483646 h 4329"/>
              <a:gd name="T2" fmla="*/ 2147483646 w 1914"/>
              <a:gd name="T3" fmla="*/ 2147483646 h 4329"/>
              <a:gd name="T4" fmla="*/ 2147483646 w 1914"/>
              <a:gd name="T5" fmla="*/ 2147483646 h 4329"/>
              <a:gd name="T6" fmla="*/ 0 w 1914"/>
              <a:gd name="T7" fmla="*/ 0 h 4329"/>
              <a:gd name="T8" fmla="*/ 2147483646 w 1914"/>
              <a:gd name="T9" fmla="*/ 2147483646 h 43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14" h="4329">
                <a:moveTo>
                  <a:pt x="1914" y="9"/>
                </a:moveTo>
                <a:lnTo>
                  <a:pt x="1914" y="4329"/>
                </a:lnTo>
                <a:lnTo>
                  <a:pt x="204" y="4327"/>
                </a:lnTo>
                <a:cubicBezTo>
                  <a:pt x="1288" y="3574"/>
                  <a:pt x="1608" y="1590"/>
                  <a:pt x="0" y="0"/>
                </a:cubicBezTo>
                <a:lnTo>
                  <a:pt x="1914" y="9"/>
                </a:lnTo>
                <a:close/>
              </a:path>
            </a:pathLst>
          </a:custGeom>
          <a:solidFill>
            <a:srgbClr val="002060"/>
          </a:solidFill>
          <a:ln w="19050" cap="flat" cmpd="sng">
            <a:solidFill>
              <a:srgbClr val="002060"/>
            </a:solidFill>
            <a:prstDash val="solid"/>
            <a:round/>
            <a:headEnd type="none" w="med" len="med"/>
            <a:tailEnd type="none" w="med" len="med"/>
          </a:ln>
          <a:effectLst>
            <a:outerShdw dist="50800" dir="10800000" algn="ctr" rotWithShape="0">
              <a:srgbClr val="000000">
                <a:alpha val="45000"/>
              </a:srgbClr>
            </a:outerShdw>
          </a:effectLst>
        </p:spPr>
        <p:txBody>
          <a:bodyPr/>
          <a:lstStyle/>
          <a:p>
            <a:endParaRPr lang="en-US"/>
          </a:p>
        </p:txBody>
      </p:sp>
      <p:sp>
        <p:nvSpPr>
          <p:cNvPr id="2" name="Title Placeholder 1">
            <a:extLst>
              <a:ext uri="{FF2B5EF4-FFF2-40B4-BE49-F238E27FC236}">
                <a16:creationId xmlns:a16="http://schemas.microsoft.com/office/drawing/2014/main" id="{BD86C378-49E5-9E4B-9481-04C93F2A5AD1}"/>
              </a:ext>
            </a:extLst>
          </p:cNvPr>
          <p:cNvSpPr>
            <a:spLocks noGrp="1"/>
          </p:cNvSpPr>
          <p:nvPr>
            <p:ph type="title"/>
          </p:nvPr>
        </p:nvSpPr>
        <p:spPr>
          <a:xfrm>
            <a:off x="838200" y="742807"/>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DEB958A-A4ED-C94C-AFED-82D616C11930}"/>
              </a:ext>
            </a:extLst>
          </p:cNvPr>
          <p:cNvSpPr>
            <a:spLocks noGrp="1"/>
          </p:cNvSpPr>
          <p:nvPr>
            <p:ph type="body" idx="1"/>
          </p:nvPr>
        </p:nvSpPr>
        <p:spPr>
          <a:xfrm>
            <a:off x="838200" y="2206486"/>
            <a:ext cx="10343322" cy="36178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a:extLst>
              <a:ext uri="{FF2B5EF4-FFF2-40B4-BE49-F238E27FC236}">
                <a16:creationId xmlns:a16="http://schemas.microsoft.com/office/drawing/2014/main" id="{28FE34DE-C035-034C-A384-93AFFC18C2D2}"/>
              </a:ext>
            </a:extLst>
          </p:cNvPr>
          <p:cNvPicPr>
            <a:picLocks noChangeAspect="1"/>
          </p:cNvPicPr>
          <p:nvPr userDrawn="1"/>
        </p:nvPicPr>
        <p:blipFill>
          <a:blip r:embed="rId12"/>
          <a:stretch>
            <a:fillRect/>
          </a:stretch>
        </p:blipFill>
        <p:spPr>
          <a:xfrm>
            <a:off x="11347450" y="6386687"/>
            <a:ext cx="765392" cy="93143"/>
          </a:xfrm>
          <a:prstGeom prst="rect">
            <a:avLst/>
          </a:prstGeom>
        </p:spPr>
      </p:pic>
      <p:sp>
        <p:nvSpPr>
          <p:cNvPr id="4" name="Freeform 10">
            <a:extLst>
              <a:ext uri="{FF2B5EF4-FFF2-40B4-BE49-F238E27FC236}">
                <a16:creationId xmlns:a16="http://schemas.microsoft.com/office/drawing/2014/main" id="{A50E14D3-F0BA-454B-64EC-254CEA2EBC63}"/>
              </a:ext>
            </a:extLst>
          </p:cNvPr>
          <p:cNvSpPr>
            <a:spLocks/>
          </p:cNvSpPr>
          <p:nvPr userDrawn="1"/>
        </p:nvSpPr>
        <p:spPr bwMode="auto">
          <a:xfrm>
            <a:off x="0" y="5744816"/>
            <a:ext cx="12192000" cy="1113183"/>
          </a:xfrm>
          <a:custGeom>
            <a:avLst/>
            <a:gdLst>
              <a:gd name="T0" fmla="*/ 0 w 5760"/>
              <a:gd name="T1" fmla="*/ 2147483646 h 1331"/>
              <a:gd name="T2" fmla="*/ 0 w 5760"/>
              <a:gd name="T3" fmla="*/ 2147483646 h 1331"/>
              <a:gd name="T4" fmla="*/ 2147483646 w 5760"/>
              <a:gd name="T5" fmla="*/ 2147483646 h 1331"/>
              <a:gd name="T6" fmla="*/ 2147483646 w 5760"/>
              <a:gd name="T7" fmla="*/ 0 h 1331"/>
              <a:gd name="T8" fmla="*/ 0 w 5760"/>
              <a:gd name="T9" fmla="*/ 2147483646 h 1331"/>
              <a:gd name="T10" fmla="*/ 0 60000 65536"/>
              <a:gd name="T11" fmla="*/ 0 60000 65536"/>
              <a:gd name="T12" fmla="*/ 0 60000 65536"/>
              <a:gd name="T13" fmla="*/ 0 60000 65536"/>
              <a:gd name="T14" fmla="*/ 0 60000 65536"/>
              <a:gd name="T15" fmla="*/ 0 w 5760"/>
              <a:gd name="T16" fmla="*/ 0 h 1331"/>
              <a:gd name="T17" fmla="*/ 5760 w 5760"/>
              <a:gd name="T18" fmla="*/ 1331 h 1331"/>
            </a:gdLst>
            <a:ahLst/>
            <a:cxnLst>
              <a:cxn ang="T10">
                <a:pos x="T0" y="T1"/>
              </a:cxn>
              <a:cxn ang="T11">
                <a:pos x="T2" y="T3"/>
              </a:cxn>
              <a:cxn ang="T12">
                <a:pos x="T4" y="T5"/>
              </a:cxn>
              <a:cxn ang="T13">
                <a:pos x="T6" y="T7"/>
              </a:cxn>
              <a:cxn ang="T14">
                <a:pos x="T8" y="T9"/>
              </a:cxn>
            </a:cxnLst>
            <a:rect l="T15" t="T16" r="T17" b="T18"/>
            <a:pathLst>
              <a:path w="5760" h="1331">
                <a:moveTo>
                  <a:pt x="0" y="1066"/>
                </a:moveTo>
                <a:lnTo>
                  <a:pt x="0" y="1331"/>
                </a:lnTo>
                <a:lnTo>
                  <a:pt x="5760" y="1331"/>
                </a:lnTo>
                <a:lnTo>
                  <a:pt x="5760" y="0"/>
                </a:lnTo>
                <a:cubicBezTo>
                  <a:pt x="3220" y="1206"/>
                  <a:pt x="2250" y="1146"/>
                  <a:pt x="0" y="1066"/>
                </a:cubicBezTo>
                <a:close/>
              </a:path>
            </a:pathLst>
          </a:custGeom>
          <a:gradFill rotWithShape="1">
            <a:gsLst>
              <a:gs pos="0">
                <a:srgbClr val="770000"/>
              </a:gs>
              <a:gs pos="50000">
                <a:srgbClr val="AD0000"/>
              </a:gs>
              <a:gs pos="100000">
                <a:srgbClr val="CE0000"/>
              </a:gs>
            </a:gsLst>
            <a:lin ang="18900000" scaled="1"/>
          </a:gradFill>
          <a:ln w="19050" cap="flat" cmpd="sng">
            <a:solidFill>
              <a:srgbClr val="C00000"/>
            </a:solidFill>
            <a:prstDash val="solid"/>
            <a:round/>
            <a:headEnd type="none" w="med" len="med"/>
            <a:tailEnd type="none" w="med" len="med"/>
          </a:ln>
          <a:effectLst>
            <a:outerShdw dist="44450" dir="16200000" algn="ctr" rotWithShape="0">
              <a:srgbClr val="000000">
                <a:alpha val="34998"/>
              </a:srgbClr>
            </a:outerShdw>
          </a:effectLst>
        </p:spPr>
        <p:txBody>
          <a:bodyPr/>
          <a:lstStyle/>
          <a:p>
            <a:endParaRPr lang="en-US"/>
          </a:p>
        </p:txBody>
      </p:sp>
      <p:pic>
        <p:nvPicPr>
          <p:cNvPr id="6" name="Picture 11">
            <a:extLst>
              <a:ext uri="{FF2B5EF4-FFF2-40B4-BE49-F238E27FC236}">
                <a16:creationId xmlns:a16="http://schemas.microsoft.com/office/drawing/2014/main" id="{7E4C4EC6-5F77-A707-09DB-40DD89293D79}"/>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957012" y="6208622"/>
            <a:ext cx="1989823" cy="54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0625020"/>
      </p:ext>
    </p:extLst>
  </p:cSld>
  <p:clrMap bg1="lt1" tx1="dk1" bg2="lt2" tx2="dk2" accent1="accent1" accent2="accent2" accent3="accent3" accent4="accent4" accent5="accent5" accent6="accent6" hlink="hlink" folHlink="folHlink"/>
  <p:sldLayoutIdLst>
    <p:sldLayoutId id="2147483651" r:id="rId1"/>
    <p:sldLayoutId id="2147483658" r:id="rId2"/>
    <p:sldLayoutId id="2147483649" r:id="rId3"/>
    <p:sldLayoutId id="2147483650" r:id="rId4"/>
    <p:sldLayoutId id="2147483652" r:id="rId5"/>
    <p:sldLayoutId id="2147483653" r:id="rId6"/>
    <p:sldLayoutId id="2147483654" r:id="rId7"/>
    <p:sldLayoutId id="2147483655" r:id="rId8"/>
    <p:sldLayoutId id="2147483656" r:id="rId9"/>
    <p:sldLayoutId id="2147483657" r:id="rId10"/>
  </p:sldLayoutIdLst>
  <p:hf hdr="0" ftr="0" dt="0"/>
  <p:txStyles>
    <p:titleStyle>
      <a:lvl1pPr algn="l" defTabSz="914400" rtl="0" eaLnBrk="1" latinLnBrk="0" hangingPunct="1">
        <a:lnSpc>
          <a:spcPct val="90000"/>
        </a:lnSpc>
        <a:spcBef>
          <a:spcPct val="0"/>
        </a:spcBef>
        <a:buNone/>
        <a:defRPr sz="4600" kern="1200">
          <a:solidFill>
            <a:schemeClr val="tx1"/>
          </a:solidFill>
          <a:latin typeface="Franklin Gothic Medium" panose="020B0603020102020204" pitchFamily="34" charset="0"/>
          <a:ea typeface="+mj-ea"/>
          <a:cs typeface="+mj-cs"/>
        </a:defRPr>
      </a:lvl1pPr>
    </p:titleStyle>
    <p:bodyStyle>
      <a:lvl1pPr marL="352425" indent="-352425" algn="l" defTabSz="914400" rtl="0" eaLnBrk="1" latinLnBrk="0" hangingPunct="1">
        <a:lnSpc>
          <a:spcPct val="90000"/>
        </a:lnSpc>
        <a:spcBef>
          <a:spcPts val="1000"/>
        </a:spcBef>
        <a:buSzPct val="70000"/>
        <a:buFont typeface="System Font Regular"/>
        <a:buChar char="⦿"/>
        <a:tabLst/>
        <a:defRPr sz="3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SzPct val="70000"/>
        <a:buFont typeface="System Font Regular"/>
        <a:buChar char="⦿"/>
        <a:defRPr sz="2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SzPct val="70000"/>
        <a:buFont typeface="System Font Regular"/>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SzPct val="700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SzPct val="700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13F5B-CD89-FC12-21AD-0F7E5607C2BA}"/>
              </a:ext>
            </a:extLst>
          </p:cNvPr>
          <p:cNvSpPr>
            <a:spLocks noGrp="1"/>
          </p:cNvSpPr>
          <p:nvPr>
            <p:ph type="ctrTitle"/>
          </p:nvPr>
        </p:nvSpPr>
        <p:spPr>
          <a:xfrm>
            <a:off x="1524000" y="1157088"/>
            <a:ext cx="9144000" cy="2387600"/>
          </a:xfrm>
        </p:spPr>
        <p:txBody>
          <a:bodyPr>
            <a:normAutofit fontScale="90000"/>
          </a:bodyPr>
          <a:lstStyle/>
          <a:p>
            <a:r>
              <a:rPr lang="en-US" b="1" dirty="0">
                <a:solidFill>
                  <a:srgbClr val="003F87"/>
                </a:solidFill>
                <a:latin typeface="Trebuchet MS" panose="020B0603020202020204" pitchFamily="34" charset="0"/>
              </a:rPr>
              <a:t>Mental, Emotional, and Social Health (MESH) Training</a:t>
            </a:r>
          </a:p>
        </p:txBody>
      </p:sp>
      <p:sp>
        <p:nvSpPr>
          <p:cNvPr id="3" name="Subtitle 2">
            <a:extLst>
              <a:ext uri="{FF2B5EF4-FFF2-40B4-BE49-F238E27FC236}">
                <a16:creationId xmlns:a16="http://schemas.microsoft.com/office/drawing/2014/main" id="{F8F50160-CDBE-A8F6-87BB-DE5B66278E87}"/>
              </a:ext>
            </a:extLst>
          </p:cNvPr>
          <p:cNvSpPr>
            <a:spLocks noGrp="1"/>
          </p:cNvSpPr>
          <p:nvPr>
            <p:ph type="subTitle" idx="1"/>
          </p:nvPr>
        </p:nvSpPr>
        <p:spPr/>
        <p:txBody>
          <a:bodyPr/>
          <a:lstStyle/>
          <a:p>
            <a:r>
              <a:rPr lang="en-US" b="1" dirty="0">
                <a:solidFill>
                  <a:srgbClr val="003F87"/>
                </a:solidFill>
                <a:latin typeface="Trebuchet MS" panose="020B0603020202020204" pitchFamily="34" charset="0"/>
              </a:rPr>
              <a:t>for Camp Staff</a:t>
            </a:r>
          </a:p>
          <a:p>
            <a:endParaRPr lang="en-US" b="1" dirty="0"/>
          </a:p>
          <a:p>
            <a:endParaRPr lang="en-US" b="1" dirty="0"/>
          </a:p>
        </p:txBody>
      </p:sp>
    </p:spTree>
    <p:extLst>
      <p:ext uri="{BB962C8B-B14F-4D97-AF65-F5344CB8AC3E}">
        <p14:creationId xmlns:p14="http://schemas.microsoft.com/office/powerpoint/2010/main" val="3699743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B41D42-5C92-35CB-EC1F-24DD2270973A}"/>
              </a:ext>
            </a:extLst>
          </p:cNvPr>
          <p:cNvSpPr txBox="1">
            <a:spLocks/>
          </p:cNvSpPr>
          <p:nvPr/>
        </p:nvSpPr>
        <p:spPr>
          <a:xfrm>
            <a:off x="843425" y="3326129"/>
            <a:ext cx="10515600" cy="120279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Franklin Gothic Medium" panose="020B0603020102020204" pitchFamily="34" charset="0"/>
                <a:ea typeface="+mj-ea"/>
                <a:cs typeface="+mj-cs"/>
              </a:defRPr>
            </a:lvl1pPr>
          </a:lstStyle>
          <a:p>
            <a:pPr algn="ctr">
              <a:lnSpc>
                <a:spcPct val="100000"/>
              </a:lnSpc>
            </a:pPr>
            <a:r>
              <a:rPr lang="en-US" b="1" dirty="0">
                <a:solidFill>
                  <a:srgbClr val="CE1126"/>
                </a:solidFill>
                <a:latin typeface="Trebuchet MS" panose="020B0603020202020204" pitchFamily="34" charset="0"/>
              </a:rPr>
              <a:t>Understand</a:t>
            </a:r>
            <a:r>
              <a:rPr lang="en-US" b="1" dirty="0">
                <a:solidFill>
                  <a:srgbClr val="003F87"/>
                </a:solidFill>
                <a:latin typeface="Trebuchet MS" panose="020B0603020202020204" pitchFamily="34" charset="0"/>
              </a:rPr>
              <a:t> the Behaviors</a:t>
            </a:r>
          </a:p>
          <a:p>
            <a:pPr algn="ctr">
              <a:lnSpc>
                <a:spcPct val="100000"/>
              </a:lnSpc>
            </a:pPr>
            <a:r>
              <a:rPr lang="en-US" b="1" dirty="0">
                <a:solidFill>
                  <a:srgbClr val="003F87"/>
                </a:solidFill>
                <a:latin typeface="Trebuchet MS" panose="020B0603020202020204" pitchFamily="34" charset="0"/>
              </a:rPr>
              <a:t>To Watch For:</a:t>
            </a:r>
          </a:p>
          <a:p>
            <a:pPr algn="ctr">
              <a:lnSpc>
                <a:spcPct val="100000"/>
              </a:lnSpc>
            </a:pPr>
            <a:r>
              <a:rPr lang="en-US" b="1" dirty="0">
                <a:solidFill>
                  <a:srgbClr val="003F87"/>
                </a:solidFill>
                <a:latin typeface="Trebuchet MS" panose="020B0603020202020204" pitchFamily="34" charset="0"/>
              </a:rPr>
              <a:t>  </a:t>
            </a:r>
            <a:r>
              <a:rPr lang="en-US" b="1" i="1" dirty="0">
                <a:solidFill>
                  <a:srgbClr val="CE1126"/>
                </a:solidFill>
                <a:latin typeface="Trebuchet MS" panose="020B0603020202020204" pitchFamily="34" charset="0"/>
              </a:rPr>
              <a:t>U</a:t>
            </a:r>
            <a:r>
              <a:rPr lang="en-US" b="1" i="1" dirty="0">
                <a:solidFill>
                  <a:srgbClr val="003F87"/>
                </a:solidFill>
                <a:latin typeface="Trebuchet MS" panose="020B0603020202020204" pitchFamily="34" charset="0"/>
              </a:rPr>
              <a:t>-S-A</a:t>
            </a:r>
            <a:endParaRPr lang="en-US" b="1"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322525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521" y="650842"/>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p>
        </p:txBody>
      </p:sp>
      <p:sp>
        <p:nvSpPr>
          <p:cNvPr id="3" name="Text Placeholder 2"/>
          <p:cNvSpPr>
            <a:spLocks noGrp="1"/>
          </p:cNvSpPr>
          <p:nvPr>
            <p:ph type="body" idx="1"/>
          </p:nvPr>
        </p:nvSpPr>
        <p:spPr>
          <a:xfrm>
            <a:off x="890163" y="1986658"/>
            <a:ext cx="10302556" cy="3865606"/>
          </a:xfrm>
        </p:spPr>
        <p:txBody>
          <a:bodyPr>
            <a:normAutofit fontScale="92500" lnSpcReduction="10000"/>
          </a:bodyPr>
          <a:lstStyle/>
          <a:p>
            <a:pPr>
              <a:lnSpc>
                <a:spcPct val="110000"/>
              </a:lnSpc>
              <a:spcAft>
                <a:spcPts val="600"/>
              </a:spcAft>
            </a:pPr>
            <a:r>
              <a:rPr lang="en-US" dirty="0">
                <a:solidFill>
                  <a:srgbClr val="003F87"/>
                </a:solidFill>
                <a:latin typeface="Trebuchet MS" panose="020B0603020202020204" pitchFamily="34" charset="0"/>
              </a:rPr>
              <a:t>You see many of the same Scouts several hours every day, so you are well-positioned to notice changes in these Scouts.</a:t>
            </a:r>
          </a:p>
          <a:p>
            <a:pPr>
              <a:lnSpc>
                <a:spcPct val="110000"/>
              </a:lnSpc>
              <a:spcAft>
                <a:spcPts val="600"/>
              </a:spcAft>
            </a:pPr>
            <a:r>
              <a:rPr lang="en-US" dirty="0">
                <a:solidFill>
                  <a:srgbClr val="003F87"/>
                </a:solidFill>
                <a:latin typeface="Trebuchet MS" panose="020B0603020202020204" pitchFamily="34" charset="0"/>
              </a:rPr>
              <a:t>Recognize that not all challenges in camp are mental health challenges.</a:t>
            </a:r>
          </a:p>
          <a:p>
            <a:pPr>
              <a:lnSpc>
                <a:spcPct val="110000"/>
              </a:lnSpc>
              <a:spcAft>
                <a:spcPts val="600"/>
              </a:spcAft>
            </a:pPr>
            <a:r>
              <a:rPr lang="en-US" dirty="0">
                <a:solidFill>
                  <a:srgbClr val="003F87"/>
                </a:solidFill>
                <a:latin typeface="Trebuchet MS" panose="020B0603020202020204" pitchFamily="34" charset="0"/>
              </a:rPr>
              <a:t>Learn to recognize the differences between typical Scout behavior and behaviors that may be related to MESH concerns, and proactively address them if needed.</a:t>
            </a:r>
          </a:p>
        </p:txBody>
      </p:sp>
    </p:spTree>
    <p:extLst>
      <p:ext uri="{BB962C8B-B14F-4D97-AF65-F5344CB8AC3E}">
        <p14:creationId xmlns:p14="http://schemas.microsoft.com/office/powerpoint/2010/main" val="3415072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27221-1B47-5EF4-1AE5-D785ECF6AA15}"/>
              </a:ext>
            </a:extLst>
          </p:cNvPr>
          <p:cNvSpPr>
            <a:spLocks noGrp="1"/>
          </p:cNvSpPr>
          <p:nvPr>
            <p:ph type="title"/>
          </p:nvPr>
        </p:nvSpPr>
        <p:spPr>
          <a:xfrm>
            <a:off x="415600" y="1032806"/>
            <a:ext cx="10944826" cy="810400"/>
          </a:xfrm>
        </p:spPr>
        <p:txBody>
          <a:bodyPr>
            <a:normAutofit fontScale="90000"/>
          </a:bodyPr>
          <a:lstStyle/>
          <a:p>
            <a:r>
              <a:rPr lang="en-US" dirty="0">
                <a:solidFill>
                  <a:srgbClr val="003F87"/>
                </a:solidFill>
                <a:latin typeface="Trebuchet MS" panose="020B0603020202020204" pitchFamily="34" charset="0"/>
              </a:rPr>
              <a:t>Behaviors to Watch for From Scouts and Staff</a:t>
            </a:r>
          </a:p>
        </p:txBody>
      </p:sp>
      <p:sp>
        <p:nvSpPr>
          <p:cNvPr id="3" name="Text Placeholder 2">
            <a:extLst>
              <a:ext uri="{FF2B5EF4-FFF2-40B4-BE49-F238E27FC236}">
                <a16:creationId xmlns:a16="http://schemas.microsoft.com/office/drawing/2014/main" id="{D2FDACBC-7AED-7E46-4C69-87339448186C}"/>
              </a:ext>
            </a:extLst>
          </p:cNvPr>
          <p:cNvSpPr>
            <a:spLocks noGrp="1"/>
          </p:cNvSpPr>
          <p:nvPr>
            <p:ph type="body" idx="1"/>
          </p:nvPr>
        </p:nvSpPr>
        <p:spPr>
          <a:xfrm>
            <a:off x="625579" y="2085422"/>
            <a:ext cx="11163487" cy="3865606"/>
          </a:xfrm>
        </p:spPr>
        <p:txBody>
          <a:bodyPr/>
          <a:lstStyle/>
          <a:p>
            <a:r>
              <a:rPr lang="en-US" dirty="0">
                <a:solidFill>
                  <a:srgbClr val="003F87"/>
                </a:solidFill>
                <a:latin typeface="Trebuchet MS" panose="020B0603020202020204" pitchFamily="34" charset="0"/>
              </a:rPr>
              <a:t>Body language</a:t>
            </a:r>
          </a:p>
        </p:txBody>
      </p:sp>
    </p:spTree>
    <p:extLst>
      <p:ext uri="{BB962C8B-B14F-4D97-AF65-F5344CB8AC3E}">
        <p14:creationId xmlns:p14="http://schemas.microsoft.com/office/powerpoint/2010/main" val="2952411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8EDE1-B614-25D1-F8A4-3A4C75C2ED6C}"/>
              </a:ext>
            </a:extLst>
          </p:cNvPr>
          <p:cNvSpPr>
            <a:spLocks noGrp="1"/>
          </p:cNvSpPr>
          <p:nvPr>
            <p:ph type="title"/>
          </p:nvPr>
        </p:nvSpPr>
        <p:spPr/>
        <p:txBody>
          <a:bodyPr>
            <a:normAutofit fontScale="90000"/>
          </a:bodyPr>
          <a:lstStyle/>
          <a:p>
            <a:r>
              <a:rPr lang="en-US" dirty="0">
                <a:solidFill>
                  <a:srgbClr val="003F87"/>
                </a:solidFill>
                <a:latin typeface="Trebuchet MS" panose="020B0603020202020204" pitchFamily="34" charset="0"/>
              </a:rPr>
              <a:t>What is body language?</a:t>
            </a:r>
          </a:p>
        </p:txBody>
      </p:sp>
      <p:sp>
        <p:nvSpPr>
          <p:cNvPr id="3" name="Text Placeholder 2">
            <a:extLst>
              <a:ext uri="{FF2B5EF4-FFF2-40B4-BE49-F238E27FC236}">
                <a16:creationId xmlns:a16="http://schemas.microsoft.com/office/drawing/2014/main" id="{CC306937-99C6-09B9-60F3-704735AADA03}"/>
              </a:ext>
            </a:extLst>
          </p:cNvPr>
          <p:cNvSpPr>
            <a:spLocks noGrp="1"/>
          </p:cNvSpPr>
          <p:nvPr>
            <p:ph type="body" idx="1"/>
          </p:nvPr>
        </p:nvSpPr>
        <p:spPr>
          <a:xfrm>
            <a:off x="367975" y="1393172"/>
            <a:ext cx="11163487" cy="3865606"/>
          </a:xfrm>
        </p:spPr>
        <p:txBody>
          <a:bodyPr/>
          <a:lstStyle/>
          <a:p>
            <a:pPr marL="152396" indent="0">
              <a:buNone/>
            </a:pPr>
            <a:r>
              <a:rPr lang="en-US" dirty="0">
                <a:solidFill>
                  <a:srgbClr val="003F87"/>
                </a:solidFill>
                <a:latin typeface="Trebuchet MS" panose="020B0603020202020204" pitchFamily="34" charset="0"/>
              </a:rPr>
              <a:t>Body language is how we communicate nonverbally through gestures and movements</a:t>
            </a:r>
          </a:p>
        </p:txBody>
      </p:sp>
      <p:graphicFrame>
        <p:nvGraphicFramePr>
          <p:cNvPr id="4" name="Table 3">
            <a:extLst>
              <a:ext uri="{FF2B5EF4-FFF2-40B4-BE49-F238E27FC236}">
                <a16:creationId xmlns:a16="http://schemas.microsoft.com/office/drawing/2014/main" id="{E95819F7-3717-82FB-303C-A4D574991602}"/>
              </a:ext>
            </a:extLst>
          </p:cNvPr>
          <p:cNvGraphicFramePr>
            <a:graphicFrameLocks noGrp="1"/>
          </p:cNvGraphicFramePr>
          <p:nvPr>
            <p:extLst>
              <p:ext uri="{D42A27DB-BD31-4B8C-83A1-F6EECF244321}">
                <p14:modId xmlns:p14="http://schemas.microsoft.com/office/powerpoint/2010/main" val="2055524405"/>
              </p:ext>
            </p:extLst>
          </p:nvPr>
        </p:nvGraphicFramePr>
        <p:xfrm>
          <a:off x="401843" y="2531092"/>
          <a:ext cx="10992450" cy="3429000"/>
        </p:xfrm>
        <a:graphic>
          <a:graphicData uri="http://schemas.openxmlformats.org/drawingml/2006/table">
            <a:tbl>
              <a:tblPr/>
              <a:tblGrid>
                <a:gridCol w="3755292">
                  <a:extLst>
                    <a:ext uri="{9D8B030D-6E8A-4147-A177-3AD203B41FA5}">
                      <a16:colId xmlns:a16="http://schemas.microsoft.com/office/drawing/2014/main" val="20000"/>
                    </a:ext>
                  </a:extLst>
                </a:gridCol>
                <a:gridCol w="3573008">
                  <a:extLst>
                    <a:ext uri="{9D8B030D-6E8A-4147-A177-3AD203B41FA5}">
                      <a16:colId xmlns:a16="http://schemas.microsoft.com/office/drawing/2014/main" val="20001"/>
                    </a:ext>
                  </a:extLst>
                </a:gridCol>
                <a:gridCol w="3664150">
                  <a:extLst>
                    <a:ext uri="{9D8B030D-6E8A-4147-A177-3AD203B41FA5}">
                      <a16:colId xmlns:a16="http://schemas.microsoft.com/office/drawing/2014/main" val="20002"/>
                    </a:ext>
                  </a:extLst>
                </a:gridCol>
              </a:tblGrid>
              <a:tr h="381000">
                <a:tc>
                  <a:txBody>
                    <a:bodyPr/>
                    <a:lstStyle/>
                    <a:p>
                      <a:pPr algn="ctr" rtl="0" fontAlgn="t">
                        <a:spcBef>
                          <a:spcPts val="0"/>
                        </a:spcBef>
                        <a:spcAft>
                          <a:spcPts val="0"/>
                        </a:spcAft>
                      </a:pPr>
                      <a:r>
                        <a:rPr lang="en-US" sz="2000" b="1" i="0" u="none" strike="noStrike" dirty="0">
                          <a:solidFill>
                            <a:srgbClr val="CE1126"/>
                          </a:solidFill>
                          <a:effectLst/>
                          <a:latin typeface="Trebuchet MS" panose="020B0603020202020204" pitchFamily="34" charset="0"/>
                        </a:rPr>
                        <a:t>Facial Expressions</a:t>
                      </a:r>
                      <a:endParaRPr lang="en-US" sz="2000" b="1" dirty="0">
                        <a:solidFill>
                          <a:srgbClr val="CE1126"/>
                        </a:solidFill>
                        <a:effectLst/>
                        <a:latin typeface="Trebuchet MS" panose="020B0603020202020204" pitchFamily="34" charset="0"/>
                      </a:endParaRPr>
                    </a:p>
                  </a:txBody>
                  <a:tcPr marL="95250" marR="95250" marT="95250" marB="9525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111111"/>
                      </a:solidFill>
                      <a:prstDash val="solid"/>
                      <a:round/>
                      <a:headEnd type="none" w="med" len="med"/>
                      <a:tailEnd type="none" w="med" len="med"/>
                    </a:lnB>
                  </a:tcPr>
                </a:tc>
                <a:tc>
                  <a:txBody>
                    <a:bodyPr/>
                    <a:lstStyle/>
                    <a:p>
                      <a:pPr algn="ctr" rtl="0" fontAlgn="t">
                        <a:spcBef>
                          <a:spcPts val="0"/>
                        </a:spcBef>
                        <a:spcAft>
                          <a:spcPts val="0"/>
                        </a:spcAft>
                      </a:pPr>
                      <a:r>
                        <a:rPr lang="en-US" sz="2000" b="1" i="0" u="none" strike="noStrike" dirty="0">
                          <a:solidFill>
                            <a:srgbClr val="CE1126"/>
                          </a:solidFill>
                          <a:effectLst/>
                          <a:latin typeface="Trebuchet MS" panose="020B0603020202020204" pitchFamily="34" charset="0"/>
                        </a:rPr>
                        <a:t>Hand Gestures</a:t>
                      </a:r>
                      <a:endParaRPr lang="en-US" sz="2000" b="1" dirty="0">
                        <a:solidFill>
                          <a:srgbClr val="CE1126"/>
                        </a:solidFill>
                        <a:effectLst/>
                        <a:latin typeface="Trebuchet MS" panose="020B0603020202020204" pitchFamily="34" charset="0"/>
                      </a:endParaRPr>
                    </a:p>
                  </a:txBody>
                  <a:tcPr marL="95250" marR="95250" marT="95250" marB="9525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000" b="1" i="0" u="none" strike="noStrike" dirty="0">
                          <a:solidFill>
                            <a:srgbClr val="CE1126"/>
                          </a:solidFill>
                          <a:effectLst/>
                          <a:latin typeface="Trebuchet MS" panose="020B0603020202020204" pitchFamily="34" charset="0"/>
                        </a:rPr>
                        <a:t>Full Body Gestures</a:t>
                      </a:r>
                      <a:endParaRPr lang="en-US" sz="2000" b="1" dirty="0">
                        <a:solidFill>
                          <a:srgbClr val="CE1126"/>
                        </a:solidFill>
                        <a:effectLst/>
                        <a:latin typeface="Trebuchet MS" panose="020B0603020202020204" pitchFamily="34" charset="0"/>
                      </a:endParaRPr>
                    </a:p>
                  </a:txBody>
                  <a:tcPr marL="95250" marR="95250" marT="95250" marB="9525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1000">
                <a:tc>
                  <a:txBody>
                    <a:bodyPr/>
                    <a:lstStyle/>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Smile = I’m happy.</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Frown = I’m not happy.</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Eyes closed tight = I don't want to see that.</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Eyes open wide = I'm so surprised.</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Eyes rolling = I'm annoyed. </a:t>
                      </a:r>
                    </a:p>
                    <a:p>
                      <a:pPr marL="342900" indent="-342900" rtl="0" fontAlgn="base">
                        <a:spcBef>
                          <a:spcPts val="0"/>
                        </a:spcBef>
                        <a:spcAft>
                          <a:spcPts val="240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Wrinkled/furrowed brow = I'm confused/mad.</a:t>
                      </a:r>
                    </a:p>
                  </a:txBody>
                  <a:tcPr marL="95250" marR="95250" marT="95250" marB="95250">
                    <a:lnL w="9525" cap="flat" cmpd="sng" algn="ctr">
                      <a:solidFill>
                        <a:srgbClr val="111111"/>
                      </a:solidFill>
                      <a:prstDash val="solid"/>
                      <a:round/>
                      <a:headEnd type="none" w="med" len="med"/>
                      <a:tailEnd type="none" w="med" len="med"/>
                    </a:lnL>
                    <a:lnR w="9525" cap="flat" cmpd="sng" algn="ctr">
                      <a:solidFill>
                        <a:srgbClr val="111111"/>
                      </a:solidFill>
                      <a:prstDash val="solid"/>
                      <a:round/>
                      <a:headEnd type="none" w="med" len="med"/>
                      <a:tailEnd type="none" w="med" len="med"/>
                    </a:lnR>
                    <a:lnT w="9525" cap="flat" cmpd="sng" algn="ctr">
                      <a:solidFill>
                        <a:srgbClr val="111111"/>
                      </a:solidFill>
                      <a:prstDash val="solid"/>
                      <a:round/>
                      <a:headEnd type="none" w="med" len="med"/>
                      <a:tailEnd type="none" w="med" len="med"/>
                    </a:lnT>
                    <a:lnB w="9525" cap="flat" cmpd="sng" algn="ctr">
                      <a:solidFill>
                        <a:srgbClr val="111111"/>
                      </a:solidFill>
                      <a:prstDash val="solid"/>
                      <a:round/>
                      <a:headEnd type="none" w="med" len="med"/>
                      <a:tailEnd type="none" w="med" len="med"/>
                    </a:lnB>
                  </a:tcPr>
                </a:tc>
                <a:tc>
                  <a:txBody>
                    <a:bodyPr/>
                    <a:lstStyle/>
                    <a:p>
                      <a:pPr marL="342900" marR="0" lvl="0" indent="-342900" algn="l" defTabSz="1828800" rtl="0" eaLnBrk="1" fontAlgn="auto" latinLnBrk="0" hangingPunct="1">
                        <a:lnSpc>
                          <a:spcPct val="100000"/>
                        </a:lnSpc>
                        <a:spcBef>
                          <a:spcPts val="0"/>
                        </a:spcBef>
                        <a:spcAft>
                          <a:spcPts val="0"/>
                        </a:spcAft>
                        <a:buClrTx/>
                        <a:buSzTx/>
                        <a:buFontTx/>
                        <a:buNone/>
                        <a:tabLst/>
                        <a:defRPr/>
                      </a:pPr>
                      <a:r>
                        <a:rPr lang="en-US" sz="2000" b="0" i="0" u="none" strike="noStrike" kern="1200" dirty="0">
                          <a:solidFill>
                            <a:srgbClr val="003F87"/>
                          </a:solidFill>
                          <a:effectLst/>
                          <a:latin typeface="Trebuchet MS" panose="020B0603020202020204" pitchFamily="34" charset="0"/>
                          <a:ea typeface="+mn-ea"/>
                          <a:cs typeface="+mn-cs"/>
                        </a:rPr>
                        <a:t>👍 Thumbs up = Yes, I agree.</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High-five = Good job!</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Crossed fingers = Hope</a:t>
                      </a:r>
                      <a:r>
                        <a:rPr lang="en-US" sz="2000" b="0" i="0" u="none" strike="noStrike" kern="1200" baseline="0" dirty="0">
                          <a:solidFill>
                            <a:srgbClr val="003F87"/>
                          </a:solidFill>
                          <a:effectLst/>
                          <a:latin typeface="Trebuchet MS" panose="020B0603020202020204" pitchFamily="34" charset="0"/>
                          <a:ea typeface="+mn-ea"/>
                          <a:cs typeface="+mn-cs"/>
                        </a:rPr>
                        <a:t> for the best.</a:t>
                      </a:r>
                    </a:p>
                    <a:p>
                      <a:pPr marL="342900" marR="0" lvl="0" indent="-34290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US" sz="2000" b="0" i="0" u="none" strike="noStrike" kern="1200" dirty="0">
                          <a:solidFill>
                            <a:srgbClr val="003F87"/>
                          </a:solidFill>
                          <a:effectLst/>
                          <a:latin typeface="Trebuchet MS" panose="020B0603020202020204" pitchFamily="34" charset="0"/>
                          <a:ea typeface="+mn-ea"/>
                          <a:cs typeface="+mn-cs"/>
                        </a:rPr>
                        <a:t>👊 Fist bump = ’SUP</a:t>
                      </a:r>
                    </a:p>
                    <a:p>
                      <a:pPr marL="342900" indent="-342900" rtl="0" fontAlgn="base">
                        <a:spcBef>
                          <a:spcPts val="0"/>
                        </a:spcBef>
                        <a:spcAft>
                          <a:spcPts val="0"/>
                        </a:spcAft>
                        <a:buFont typeface="Arial" panose="020B0604020202020204" pitchFamily="34" charset="0"/>
                        <a:buNone/>
                      </a:pPr>
                      <a:endParaRPr lang="en-US" sz="2000" dirty="0">
                        <a:solidFill>
                          <a:srgbClr val="003F87"/>
                        </a:solidFill>
                        <a:effectLst/>
                        <a:latin typeface="Trebuchet MS" panose="020B0603020202020204" pitchFamily="34" charset="0"/>
                      </a:endParaRPr>
                    </a:p>
                  </a:txBody>
                  <a:tcPr marL="95250" marR="95250" marT="95250" marB="95250">
                    <a:lnL w="9525" cap="flat" cmpd="sng" algn="ctr">
                      <a:solidFill>
                        <a:srgbClr val="11111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111111"/>
                      </a:solidFill>
                      <a:prstDash val="solid"/>
                      <a:round/>
                      <a:headEnd type="none" w="med" len="med"/>
                      <a:tailEnd type="none" w="med" len="med"/>
                    </a:lnB>
                  </a:tcPr>
                </a:tc>
                <a:tc>
                  <a:txBody>
                    <a:bodyPr/>
                    <a:lstStyle/>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Crossed arms = I'm not        pleased.</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Facepalm = I messed up.</a:t>
                      </a:r>
                    </a:p>
                    <a:p>
                      <a:pPr marL="342900" marR="0" lvl="0" indent="-342900" algn="l" defTabSz="914400" rtl="0" eaLnBrk="1" fontAlgn="base" latinLnBrk="0" hangingPunct="1">
                        <a:lnSpc>
                          <a:spcPct val="100000"/>
                        </a:lnSpc>
                        <a:spcBef>
                          <a:spcPts val="0"/>
                        </a:spcBef>
                        <a:spcAft>
                          <a:spcPts val="0"/>
                        </a:spcAft>
                        <a:buClrTx/>
                        <a:buSzTx/>
                        <a:buFont typeface="Arial" panose="020B0604020202020204" pitchFamily="34" charset="0"/>
                        <a:buNone/>
                        <a:tabLst/>
                        <a:defRPr/>
                      </a:pPr>
                      <a:r>
                        <a:rPr lang="en-US" sz="2000" b="0" i="0" u="none" strike="noStrike" kern="1200" dirty="0">
                          <a:solidFill>
                            <a:srgbClr val="003F87"/>
                          </a:solidFill>
                          <a:effectLst/>
                          <a:latin typeface="Trebuchet MS" panose="020B0603020202020204" pitchFamily="34" charset="0"/>
                          <a:ea typeface="+mn-ea"/>
                          <a:cs typeface="+mn-cs"/>
                        </a:rPr>
                        <a:t>🤷‍♀️ Shoulder shrug = I don’t know.</a:t>
                      </a:r>
                    </a:p>
                    <a:p>
                      <a:pPr marL="342900" indent="-342900" rtl="0" fontAlgn="base">
                        <a:spcBef>
                          <a:spcPts val="0"/>
                        </a:spcBef>
                        <a:spcAft>
                          <a:spcPts val="0"/>
                        </a:spcAft>
                        <a:buFont typeface="Arial" panose="020B0604020202020204" pitchFamily="34" charset="0"/>
                        <a:buNone/>
                      </a:pPr>
                      <a:r>
                        <a:rPr lang="en-US" sz="2000" b="0" i="0" u="none" strike="noStrike" kern="1200" dirty="0">
                          <a:solidFill>
                            <a:srgbClr val="003F87"/>
                          </a:solidFill>
                          <a:effectLst/>
                          <a:latin typeface="Trebuchet MS" panose="020B0603020202020204" pitchFamily="34" charset="0"/>
                          <a:ea typeface="+mn-ea"/>
                          <a:cs typeface="+mn-cs"/>
                        </a:rPr>
                        <a:t>    Foot tapping = Hurry up.</a:t>
                      </a:r>
                    </a:p>
                    <a:p>
                      <a:pPr fontAlgn="t"/>
                      <a:br>
                        <a:rPr lang="en-US" sz="2000" dirty="0">
                          <a:solidFill>
                            <a:srgbClr val="003F87"/>
                          </a:solidFill>
                          <a:effectLst/>
                          <a:latin typeface="Trebuchet MS" panose="020B0603020202020204" pitchFamily="34" charset="0"/>
                        </a:rPr>
                      </a:br>
                      <a:endParaRPr lang="en-US" sz="2000" dirty="0">
                        <a:solidFill>
                          <a:srgbClr val="003F87"/>
                        </a:solidFill>
                        <a:effectLst/>
                        <a:latin typeface="Trebuchet MS" panose="020B0603020202020204" pitchFamily="34" charset="0"/>
                      </a:endParaRPr>
                    </a:p>
                  </a:txBody>
                  <a:tcPr marL="95250" marR="95250" marT="95250" marB="9525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pic>
        <p:nvPicPr>
          <p:cNvPr id="6" name="Picture 2" descr="a yellow smiley face with sunglasses on it">
            <a:extLst>
              <a:ext uri="{FF2B5EF4-FFF2-40B4-BE49-F238E27FC236}">
                <a16:creationId xmlns:a16="http://schemas.microsoft.com/office/drawing/2014/main" id="{5D49150B-65E7-DBA2-DD61-95077D75D6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0266" y="4699937"/>
            <a:ext cx="205961" cy="205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076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FFEC4-7BE1-0706-BEDF-37D9B277E901}"/>
              </a:ext>
            </a:extLst>
          </p:cNvPr>
          <p:cNvSpPr>
            <a:spLocks noGrp="1"/>
          </p:cNvSpPr>
          <p:nvPr>
            <p:ph type="title"/>
          </p:nvPr>
        </p:nvSpPr>
        <p:spPr>
          <a:xfrm>
            <a:off x="377500" y="394267"/>
            <a:ext cx="10944826" cy="810400"/>
          </a:xfrm>
        </p:spPr>
        <p:txBody>
          <a:bodyPr>
            <a:normAutofit fontScale="90000"/>
          </a:bodyPr>
          <a:lstStyle/>
          <a:p>
            <a:r>
              <a:rPr lang="en-US" dirty="0">
                <a:solidFill>
                  <a:srgbClr val="003F87"/>
                </a:solidFill>
                <a:latin typeface="Trebuchet MS" panose="020B0603020202020204" pitchFamily="34" charset="0"/>
              </a:rPr>
              <a:t>Why is it important to be mindful of our body language?</a:t>
            </a:r>
          </a:p>
        </p:txBody>
      </p:sp>
      <p:sp>
        <p:nvSpPr>
          <p:cNvPr id="3" name="Text Placeholder 2">
            <a:extLst>
              <a:ext uri="{FF2B5EF4-FFF2-40B4-BE49-F238E27FC236}">
                <a16:creationId xmlns:a16="http://schemas.microsoft.com/office/drawing/2014/main" id="{D883D8FE-5237-C588-E131-E2104BAA8B3D}"/>
              </a:ext>
            </a:extLst>
          </p:cNvPr>
          <p:cNvSpPr>
            <a:spLocks noGrp="1"/>
          </p:cNvSpPr>
          <p:nvPr>
            <p:ph type="body" idx="1"/>
          </p:nvPr>
        </p:nvSpPr>
        <p:spPr>
          <a:xfrm>
            <a:off x="415601" y="1859333"/>
            <a:ext cx="10906726" cy="4236667"/>
          </a:xfrm>
        </p:spPr>
        <p:txBody>
          <a:bodyPr>
            <a:normAutofit fontScale="92500" lnSpcReduction="10000"/>
          </a:bodyPr>
          <a:lstStyle/>
          <a:p>
            <a:pPr>
              <a:lnSpc>
                <a:spcPct val="120000"/>
              </a:lnSpc>
              <a:spcAft>
                <a:spcPts val="600"/>
              </a:spcAft>
            </a:pPr>
            <a:r>
              <a:rPr lang="en-US" b="1" dirty="0">
                <a:solidFill>
                  <a:srgbClr val="CE1126"/>
                </a:solidFill>
                <a:latin typeface="Trebuchet MS" panose="020B0603020202020204" pitchFamily="34" charset="0"/>
              </a:rPr>
              <a:t>Be mindful </a:t>
            </a:r>
            <a:r>
              <a:rPr lang="en-US" dirty="0">
                <a:solidFill>
                  <a:srgbClr val="003F87"/>
                </a:solidFill>
                <a:latin typeface="Trebuchet MS" panose="020B0603020202020204" pitchFamily="34" charset="0"/>
              </a:rPr>
              <a:t>of your body language.  What “message” are you giving to others around you?</a:t>
            </a:r>
          </a:p>
          <a:p>
            <a:pPr>
              <a:lnSpc>
                <a:spcPct val="120000"/>
              </a:lnSpc>
              <a:spcAft>
                <a:spcPts val="600"/>
              </a:spcAft>
            </a:pPr>
            <a:r>
              <a:rPr lang="en-US" dirty="0">
                <a:solidFill>
                  <a:srgbClr val="003F87"/>
                </a:solidFill>
                <a:latin typeface="Trebuchet MS" panose="020B0603020202020204" pitchFamily="34" charset="0"/>
              </a:rPr>
              <a:t>Think about when you are happy. How does your body look? How do you want those around you to look? If you were happy and your best friend looked angry, you probably would be upset at them.</a:t>
            </a:r>
          </a:p>
          <a:p>
            <a:pPr>
              <a:lnSpc>
                <a:spcPct val="120000"/>
              </a:lnSpc>
              <a:spcAft>
                <a:spcPts val="600"/>
              </a:spcAft>
            </a:pPr>
            <a:r>
              <a:rPr lang="en-US" dirty="0">
                <a:solidFill>
                  <a:srgbClr val="003F87"/>
                </a:solidFill>
                <a:latin typeface="Trebuchet MS" panose="020B0603020202020204" pitchFamily="34" charset="0"/>
              </a:rPr>
              <a:t>Now think about when you’re sad. Do you want those around you to show happy body language? Or sad body language?</a:t>
            </a:r>
          </a:p>
        </p:txBody>
      </p:sp>
    </p:spTree>
    <p:extLst>
      <p:ext uri="{BB962C8B-B14F-4D97-AF65-F5344CB8AC3E}">
        <p14:creationId xmlns:p14="http://schemas.microsoft.com/office/powerpoint/2010/main" val="1410034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FFEC4-7BE1-0706-BEDF-37D9B277E901}"/>
              </a:ext>
            </a:extLst>
          </p:cNvPr>
          <p:cNvSpPr>
            <a:spLocks noGrp="1"/>
          </p:cNvSpPr>
          <p:nvPr>
            <p:ph type="title"/>
          </p:nvPr>
        </p:nvSpPr>
        <p:spPr>
          <a:xfrm>
            <a:off x="415600" y="259800"/>
            <a:ext cx="10944826" cy="810400"/>
          </a:xfrm>
        </p:spPr>
        <p:txBody>
          <a:bodyPr>
            <a:normAutofit fontScale="90000"/>
          </a:bodyPr>
          <a:lstStyle/>
          <a:p>
            <a:r>
              <a:rPr lang="en-US" dirty="0">
                <a:solidFill>
                  <a:srgbClr val="003F87"/>
                </a:solidFill>
                <a:latin typeface="Trebuchet MS" panose="020B0603020202020204" pitchFamily="34" charset="0"/>
              </a:rPr>
              <a:t>What should </a:t>
            </a:r>
            <a:r>
              <a:rPr lang="en-US" u="sng" dirty="0">
                <a:solidFill>
                  <a:srgbClr val="003F87"/>
                </a:solidFill>
                <a:latin typeface="Trebuchet MS" panose="020B0603020202020204" pitchFamily="34" charset="0"/>
              </a:rPr>
              <a:t>our</a:t>
            </a:r>
            <a:r>
              <a:rPr lang="en-US" dirty="0">
                <a:solidFill>
                  <a:srgbClr val="003F87"/>
                </a:solidFill>
                <a:latin typeface="Trebuchet MS" panose="020B0603020202020204" pitchFamily="34" charset="0"/>
              </a:rPr>
              <a:t> body language look like when comforting others in distress?</a:t>
            </a:r>
          </a:p>
        </p:txBody>
      </p:sp>
      <p:sp>
        <p:nvSpPr>
          <p:cNvPr id="7" name="Content Placeholder 2">
            <a:extLst>
              <a:ext uri="{FF2B5EF4-FFF2-40B4-BE49-F238E27FC236}">
                <a16:creationId xmlns:a16="http://schemas.microsoft.com/office/drawing/2014/main" id="{ED26441D-19F0-180D-7F27-D9AF4BD6BC08}"/>
              </a:ext>
            </a:extLst>
          </p:cNvPr>
          <p:cNvSpPr txBox="1">
            <a:spLocks/>
          </p:cNvSpPr>
          <p:nvPr/>
        </p:nvSpPr>
        <p:spPr>
          <a:xfrm>
            <a:off x="415599" y="1604597"/>
            <a:ext cx="11147509" cy="4257113"/>
          </a:xfrm>
          <a:prstGeom prst="rect">
            <a:avLst/>
          </a:prstGeom>
        </p:spPr>
        <p:txBody>
          <a:bodyPr spcFirstLastPara="1" vert="horz" wrap="square" lIns="91425" tIns="91425" rIns="91425" bIns="91425" rtlCol="0" anchor="t" anchorCtr="0">
            <a:noAutofit/>
          </a:bodyPr>
          <a:lstStyle>
            <a:lvl1pPr marL="609585" lvl="0" indent="-457189" algn="l" defTabSz="914400" rtl="0" eaLnBrk="1" latinLnBrk="0" hangingPunct="1">
              <a:lnSpc>
                <a:spcPct val="90000"/>
              </a:lnSpc>
              <a:spcBef>
                <a:spcPts val="0"/>
              </a:spcBef>
              <a:spcAft>
                <a:spcPts val="0"/>
              </a:spcAft>
              <a:buSzPts val="1800"/>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1pPr>
            <a:lvl2pPr marL="1219170" lvl="1" indent="-423323" algn="l" defTabSz="914400" rtl="0" eaLnBrk="1" latinLnBrk="0" hangingPunct="1">
              <a:lnSpc>
                <a:spcPct val="90000"/>
              </a:lnSpc>
              <a:spcBef>
                <a:spcPts val="0"/>
              </a:spcBef>
              <a:spcAft>
                <a:spcPts val="0"/>
              </a:spcAft>
              <a:buSzPts val="1400"/>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828754" lvl="2" indent="-423323" algn="l" defTabSz="914400" rtl="0" eaLnBrk="1" latinLnBrk="0" hangingPunct="1">
              <a:lnSpc>
                <a:spcPct val="90000"/>
              </a:lnSpc>
              <a:spcBef>
                <a:spcPts val="0"/>
              </a:spcBef>
              <a:spcAft>
                <a:spcPts val="0"/>
              </a:spcAft>
              <a:buSzPts val="14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2438339" lvl="3" indent="-423323" algn="l" defTabSz="914400" rtl="0" eaLnBrk="1" latinLnBrk="0" hangingPunct="1">
              <a:lnSpc>
                <a:spcPct val="90000"/>
              </a:lnSpc>
              <a:spcBef>
                <a:spcPts val="0"/>
              </a:spcBef>
              <a:spcAft>
                <a:spcPts val="0"/>
              </a:spcAft>
              <a:buSzPts val="1400"/>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3047924" lvl="4" indent="-423323" algn="l" defTabSz="914400" rtl="0" eaLnBrk="1" latinLnBrk="0" hangingPunct="1">
              <a:lnSpc>
                <a:spcPct val="90000"/>
              </a:lnSpc>
              <a:spcBef>
                <a:spcPts val="0"/>
              </a:spcBef>
              <a:spcAft>
                <a:spcPts val="0"/>
              </a:spcAft>
              <a:buSzPts val="1400"/>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3657509" lvl="5"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6pPr>
            <a:lvl7pPr marL="4267093" lvl="6"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7pPr>
            <a:lvl8pPr marL="4876678" lvl="7"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8pPr>
            <a:lvl9pPr marL="5486263" lvl="8"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9pPr>
          </a:lstStyle>
          <a:p>
            <a:pPr fontAlgn="base">
              <a:lnSpc>
                <a:spcPct val="100000"/>
              </a:lnSpc>
            </a:pPr>
            <a:r>
              <a:rPr lang="en-US" sz="2400" dirty="0">
                <a:solidFill>
                  <a:srgbClr val="003F87"/>
                </a:solidFill>
                <a:latin typeface="Trebuchet MS" panose="020B0603020202020204" pitchFamily="34" charset="0"/>
              </a:rPr>
              <a:t>Facial Expressions</a:t>
            </a:r>
          </a:p>
          <a:p>
            <a:pPr marL="914400" lvl="1" indent="-288925" fontAlgn="base">
              <a:lnSpc>
                <a:spcPct val="100000"/>
              </a:lnSpc>
            </a:pPr>
            <a:r>
              <a:rPr lang="en-US" sz="2000" dirty="0">
                <a:solidFill>
                  <a:srgbClr val="003F87"/>
                </a:solidFill>
                <a:latin typeface="Trebuchet MS" panose="020B0603020202020204" pitchFamily="34" charset="0"/>
              </a:rPr>
              <a:t>Slight smile</a:t>
            </a:r>
          </a:p>
          <a:p>
            <a:pPr marL="914400" lvl="1" indent="-288925" fontAlgn="base">
              <a:lnSpc>
                <a:spcPct val="100000"/>
              </a:lnSpc>
            </a:pPr>
            <a:r>
              <a:rPr lang="en-US" sz="2000" dirty="0">
                <a:solidFill>
                  <a:srgbClr val="003F87"/>
                </a:solidFill>
                <a:latin typeface="Trebuchet MS" panose="020B0603020202020204" pitchFamily="34" charset="0"/>
              </a:rPr>
              <a:t>Maintain eye contact</a:t>
            </a:r>
          </a:p>
          <a:p>
            <a:pPr marL="914400" lvl="1" indent="-288925" fontAlgn="base">
              <a:lnSpc>
                <a:spcPct val="100000"/>
              </a:lnSpc>
            </a:pPr>
            <a:r>
              <a:rPr lang="en-US" sz="2000" dirty="0">
                <a:solidFill>
                  <a:srgbClr val="003F87"/>
                </a:solidFill>
                <a:latin typeface="Trebuchet MS" panose="020B0603020202020204" pitchFamily="34" charset="0"/>
              </a:rPr>
              <a:t>Relaxed eyes</a:t>
            </a:r>
          </a:p>
          <a:p>
            <a:pPr marL="914400" lvl="1" indent="-288925" fontAlgn="base">
              <a:lnSpc>
                <a:spcPct val="100000"/>
              </a:lnSpc>
            </a:pPr>
            <a:r>
              <a:rPr lang="en-US" sz="2000" dirty="0">
                <a:solidFill>
                  <a:srgbClr val="003F87"/>
                </a:solidFill>
                <a:latin typeface="Trebuchet MS" panose="020B0603020202020204" pitchFamily="34" charset="0"/>
              </a:rPr>
              <a:t>Subtle head nods</a:t>
            </a:r>
          </a:p>
          <a:p>
            <a:pPr fontAlgn="base">
              <a:lnSpc>
                <a:spcPct val="100000"/>
              </a:lnSpc>
            </a:pPr>
            <a:r>
              <a:rPr lang="en-US" sz="2400" dirty="0">
                <a:solidFill>
                  <a:srgbClr val="003F87"/>
                </a:solidFill>
                <a:latin typeface="Trebuchet MS" panose="020B0603020202020204" pitchFamily="34" charset="0"/>
              </a:rPr>
              <a:t>Hand Gestures</a:t>
            </a:r>
          </a:p>
          <a:p>
            <a:pPr marL="914400" lvl="1" indent="-347663" fontAlgn="base">
              <a:lnSpc>
                <a:spcPct val="100000"/>
              </a:lnSpc>
            </a:pPr>
            <a:r>
              <a:rPr lang="en-US" sz="2000" dirty="0">
                <a:solidFill>
                  <a:srgbClr val="003F87"/>
                </a:solidFill>
                <a:latin typeface="Trebuchet MS" panose="020B0603020202020204" pitchFamily="34" charset="0"/>
              </a:rPr>
              <a:t>Hands should be at your side or on your lap</a:t>
            </a:r>
          </a:p>
          <a:p>
            <a:pPr marL="914400" lvl="1" indent="-347663" fontAlgn="base">
              <a:lnSpc>
                <a:spcPct val="100000"/>
              </a:lnSpc>
            </a:pPr>
            <a:r>
              <a:rPr lang="en-US" sz="2000" dirty="0">
                <a:solidFill>
                  <a:srgbClr val="003F87"/>
                </a:solidFill>
                <a:latin typeface="Trebuchet MS" panose="020B0603020202020204" pitchFamily="34" charset="0"/>
              </a:rPr>
              <a:t>Sometimes we want to place our hand on others for comfort </a:t>
            </a:r>
            <a:r>
              <a:rPr lang="en-US" sz="2000" b="1" i="1" dirty="0">
                <a:solidFill>
                  <a:srgbClr val="003F87"/>
                </a:solidFill>
                <a:latin typeface="Trebuchet MS" panose="020B0603020202020204" pitchFamily="34" charset="0"/>
              </a:rPr>
              <a:t>(be sure to have consent before touching someone)</a:t>
            </a:r>
          </a:p>
          <a:p>
            <a:pPr fontAlgn="base">
              <a:lnSpc>
                <a:spcPct val="100000"/>
              </a:lnSpc>
            </a:pPr>
            <a:r>
              <a:rPr lang="en-US" sz="2400" dirty="0">
                <a:solidFill>
                  <a:srgbClr val="003F87"/>
                </a:solidFill>
                <a:latin typeface="Trebuchet MS" panose="020B0603020202020204" pitchFamily="34" charset="0"/>
              </a:rPr>
              <a:t>Body Gestures</a:t>
            </a:r>
          </a:p>
          <a:p>
            <a:pPr marL="914400" lvl="1" indent="-347663" fontAlgn="base">
              <a:lnSpc>
                <a:spcPct val="100000"/>
              </a:lnSpc>
            </a:pPr>
            <a:r>
              <a:rPr lang="en-US" sz="2000" dirty="0">
                <a:solidFill>
                  <a:srgbClr val="003F87"/>
                </a:solidFill>
                <a:latin typeface="Trebuchet MS" panose="020B0603020202020204" pitchFamily="34" charset="0"/>
              </a:rPr>
              <a:t>Arms uncrossed and at your side</a:t>
            </a:r>
          </a:p>
          <a:p>
            <a:pPr marL="914400" lvl="1" indent="-347663" fontAlgn="base">
              <a:lnSpc>
                <a:spcPct val="100000"/>
              </a:lnSpc>
            </a:pPr>
            <a:r>
              <a:rPr lang="en-US" sz="2000" dirty="0">
                <a:solidFill>
                  <a:srgbClr val="003F87"/>
                </a:solidFill>
                <a:latin typeface="Trebuchet MS" panose="020B0603020202020204" pitchFamily="34" charset="0"/>
              </a:rPr>
              <a:t>If the Scout is seated, you should sit. If they are standing, you should stand.</a:t>
            </a:r>
          </a:p>
          <a:p>
            <a:pPr marL="914400" lvl="1" indent="-347663" fontAlgn="base">
              <a:lnSpc>
                <a:spcPct val="100000"/>
              </a:lnSpc>
            </a:pPr>
            <a:r>
              <a:rPr lang="en-US" sz="2000" dirty="0">
                <a:solidFill>
                  <a:srgbClr val="003F87"/>
                </a:solidFill>
                <a:latin typeface="Trebuchet MS" panose="020B0603020202020204" pitchFamily="34" charset="0"/>
              </a:rPr>
              <a:t>Subtle, soft head nods to communicate you are listening</a:t>
            </a:r>
          </a:p>
          <a:p>
            <a:pPr marL="914400" lvl="1" indent="-347663" fontAlgn="base">
              <a:lnSpc>
                <a:spcPct val="100000"/>
              </a:lnSpc>
            </a:pPr>
            <a:r>
              <a:rPr lang="en-US" sz="2000" dirty="0">
                <a:solidFill>
                  <a:srgbClr val="003F87"/>
                </a:solidFill>
                <a:latin typeface="Trebuchet MS" panose="020B0603020202020204" pitchFamily="34" charset="0"/>
              </a:rPr>
              <a:t>Be mindful of personal space but allow for close proximity.</a:t>
            </a:r>
          </a:p>
          <a:p>
            <a:endParaRPr lang="en-US"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2753845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4E531-CE51-3AFD-91B3-00AE8C474A5C}"/>
              </a:ext>
            </a:extLst>
          </p:cNvPr>
          <p:cNvSpPr>
            <a:spLocks noGrp="1"/>
          </p:cNvSpPr>
          <p:nvPr>
            <p:ph type="title"/>
          </p:nvPr>
        </p:nvSpPr>
        <p:spPr>
          <a:xfrm>
            <a:off x="496625" y="546667"/>
            <a:ext cx="10944826" cy="810400"/>
          </a:xfrm>
        </p:spPr>
        <p:txBody>
          <a:bodyPr>
            <a:normAutofit fontScale="90000"/>
          </a:bodyPr>
          <a:lstStyle/>
          <a:p>
            <a:r>
              <a:rPr lang="en-US" dirty="0">
                <a:solidFill>
                  <a:srgbClr val="003F87"/>
                </a:solidFill>
                <a:latin typeface="Trebuchet MS" panose="020B0603020202020204" pitchFamily="34" charset="0"/>
              </a:rPr>
              <a:t>Body Language Exercise</a:t>
            </a:r>
          </a:p>
        </p:txBody>
      </p:sp>
      <p:sp>
        <p:nvSpPr>
          <p:cNvPr id="3" name="Text Placeholder 2">
            <a:extLst>
              <a:ext uri="{FF2B5EF4-FFF2-40B4-BE49-F238E27FC236}">
                <a16:creationId xmlns:a16="http://schemas.microsoft.com/office/drawing/2014/main" id="{B65767A4-A4B3-22FD-BFB9-11BBC62A6C98}"/>
              </a:ext>
            </a:extLst>
          </p:cNvPr>
          <p:cNvSpPr>
            <a:spLocks noGrp="1"/>
          </p:cNvSpPr>
          <p:nvPr>
            <p:ph type="body" idx="1"/>
          </p:nvPr>
        </p:nvSpPr>
        <p:spPr/>
        <p:txBody>
          <a:bodyPr>
            <a:normAutofit/>
          </a:bodyPr>
          <a:lstStyle/>
          <a:p>
            <a:pPr marL="152396" indent="0">
              <a:lnSpc>
                <a:spcPct val="110000"/>
              </a:lnSpc>
              <a:spcAft>
                <a:spcPts val="1200"/>
              </a:spcAft>
              <a:buNone/>
            </a:pPr>
            <a:r>
              <a:rPr lang="en-US" dirty="0">
                <a:solidFill>
                  <a:srgbClr val="003F87"/>
                </a:solidFill>
                <a:latin typeface="Trebuchet MS" panose="020B0603020202020204" pitchFamily="34" charset="0"/>
              </a:rPr>
              <a:t>You are getting ready to head to dinner when you come across a Scout sitting by a tree alone. How should you approach them?</a:t>
            </a:r>
          </a:p>
          <a:p>
            <a:pPr marL="666746" indent="-514350">
              <a:lnSpc>
                <a:spcPct val="110000"/>
              </a:lnSpc>
              <a:spcAft>
                <a:spcPts val="600"/>
              </a:spcAft>
              <a:buSzPct val="100000"/>
              <a:buFont typeface="+mj-lt"/>
              <a:buAutoNum type="alphaLcParenR"/>
            </a:pPr>
            <a:r>
              <a:rPr lang="en-US" dirty="0">
                <a:solidFill>
                  <a:srgbClr val="003F87"/>
                </a:solidFill>
                <a:latin typeface="Trebuchet MS" panose="020B0603020202020204" pitchFamily="34" charset="0"/>
              </a:rPr>
              <a:t>Walk over and sit down near them.</a:t>
            </a:r>
          </a:p>
          <a:p>
            <a:pPr marL="666746" indent="-514350">
              <a:lnSpc>
                <a:spcPct val="110000"/>
              </a:lnSpc>
              <a:spcAft>
                <a:spcPts val="600"/>
              </a:spcAft>
              <a:buSzPct val="100000"/>
              <a:buFont typeface="+mj-lt"/>
              <a:buAutoNum type="alphaLcParenR"/>
            </a:pPr>
            <a:r>
              <a:rPr lang="en-US" dirty="0">
                <a:solidFill>
                  <a:srgbClr val="003F87"/>
                </a:solidFill>
                <a:latin typeface="Trebuchet MS" panose="020B0603020202020204" pitchFamily="34" charset="0"/>
              </a:rPr>
              <a:t>Run over to the Scout and stand there.</a:t>
            </a:r>
          </a:p>
          <a:p>
            <a:pPr marL="666746" indent="-514350">
              <a:lnSpc>
                <a:spcPct val="110000"/>
              </a:lnSpc>
              <a:spcAft>
                <a:spcPts val="600"/>
              </a:spcAft>
              <a:buSzPct val="100000"/>
              <a:buFont typeface="+mj-lt"/>
              <a:buAutoNum type="alphaLcParenR"/>
            </a:pPr>
            <a:r>
              <a:rPr lang="en-US" dirty="0">
                <a:solidFill>
                  <a:srgbClr val="003F87"/>
                </a:solidFill>
                <a:latin typeface="Trebuchet MS" panose="020B0603020202020204" pitchFamily="34" charset="0"/>
              </a:rPr>
              <a:t>Don’t approach. Continue walking; you’re hungry.</a:t>
            </a:r>
          </a:p>
          <a:p>
            <a:pPr marL="152396" indent="0">
              <a:buNone/>
            </a:pPr>
            <a:endParaRPr lang="en-US" dirty="0">
              <a:solidFill>
                <a:srgbClr val="003F87"/>
              </a:solidFill>
              <a:latin typeface="Trebuchet MS" panose="020B0603020202020204" pitchFamily="34" charset="0"/>
            </a:endParaRPr>
          </a:p>
          <a:p>
            <a:pPr marL="152396" indent="0">
              <a:buNone/>
            </a:pPr>
            <a:endParaRPr lang="en-US" dirty="0">
              <a:solidFill>
                <a:srgbClr val="003F87"/>
              </a:solidFill>
              <a:latin typeface="Trebuchet MS" panose="020B0603020202020204" pitchFamily="34" charset="0"/>
            </a:endParaRPr>
          </a:p>
          <a:p>
            <a:pPr marL="152396" indent="0">
              <a:buNone/>
            </a:pPr>
            <a:endParaRPr lang="en-US"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3709850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2B1EEB60-A8CC-A977-F06C-F04A13C46DCF}"/>
              </a:ext>
            </a:extLst>
          </p:cNvPr>
          <p:cNvSpPr txBox="1">
            <a:spLocks/>
          </p:cNvSpPr>
          <p:nvPr/>
        </p:nvSpPr>
        <p:spPr>
          <a:xfrm>
            <a:off x="394376" y="1861258"/>
            <a:ext cx="11163487" cy="3865606"/>
          </a:xfrm>
          <a:prstGeom prst="rect">
            <a:avLst/>
          </a:prstGeom>
        </p:spPr>
        <p:txBody>
          <a:bodyPr spcFirstLastPara="1" vert="horz" wrap="square" lIns="91425" tIns="91425" rIns="91425" bIns="91425" rtlCol="0" anchor="t" anchorCtr="0">
            <a:normAutofit/>
          </a:bodyPr>
          <a:lstStyle>
            <a:lvl1pPr marL="609585" lvl="0" indent="-457189" algn="l" defTabSz="914400" rtl="0" eaLnBrk="1" latinLnBrk="0" hangingPunct="1">
              <a:lnSpc>
                <a:spcPct val="90000"/>
              </a:lnSpc>
              <a:spcBef>
                <a:spcPts val="0"/>
              </a:spcBef>
              <a:spcAft>
                <a:spcPts val="0"/>
              </a:spcAft>
              <a:buSzPct val="70000"/>
              <a:buFont typeface="System Font Regular"/>
              <a:buChar char="⦿"/>
              <a:tabLst/>
              <a:defRPr sz="3000" kern="1200">
                <a:solidFill>
                  <a:schemeClr val="tx1"/>
                </a:solidFill>
                <a:latin typeface="Arial" panose="020B0604020202020204" pitchFamily="34" charset="0"/>
                <a:ea typeface="+mn-ea"/>
                <a:cs typeface="Arial" panose="020B0604020202020204" pitchFamily="34" charset="0"/>
              </a:defRPr>
            </a:lvl1pPr>
            <a:lvl2pPr marL="1219170" lvl="1" indent="-423323" algn="l" defTabSz="914400" rtl="0" eaLnBrk="1" latinLnBrk="0" hangingPunct="1">
              <a:lnSpc>
                <a:spcPct val="90000"/>
              </a:lnSpc>
              <a:spcBef>
                <a:spcPts val="0"/>
              </a:spcBef>
              <a:spcAft>
                <a:spcPts val="0"/>
              </a:spcAft>
              <a:buSzPts val="1400"/>
              <a:buFont typeface="System Font Regular"/>
              <a:buChar char="○"/>
              <a:defRPr sz="2600" kern="1200">
                <a:solidFill>
                  <a:schemeClr val="tx1"/>
                </a:solidFill>
                <a:latin typeface="Arial" panose="020B0604020202020204" pitchFamily="34" charset="0"/>
                <a:ea typeface="+mn-ea"/>
                <a:cs typeface="Arial" panose="020B0604020202020204" pitchFamily="34" charset="0"/>
              </a:defRPr>
            </a:lvl2pPr>
            <a:lvl3pPr marL="1828754" lvl="2" indent="-423323" algn="l" defTabSz="914400" rtl="0" eaLnBrk="1" latinLnBrk="0" hangingPunct="1">
              <a:lnSpc>
                <a:spcPct val="90000"/>
              </a:lnSpc>
              <a:spcBef>
                <a:spcPts val="0"/>
              </a:spcBef>
              <a:spcAft>
                <a:spcPts val="0"/>
              </a:spcAft>
              <a:buSzPts val="1400"/>
              <a:buFont typeface="System Font Regular"/>
              <a:buChar char="■"/>
              <a:defRPr sz="2400" kern="1200">
                <a:solidFill>
                  <a:schemeClr val="tx1"/>
                </a:solidFill>
                <a:latin typeface="Arial" panose="020B0604020202020204" pitchFamily="34" charset="0"/>
                <a:ea typeface="+mn-ea"/>
                <a:cs typeface="Arial" panose="020B0604020202020204" pitchFamily="34" charset="0"/>
              </a:defRPr>
            </a:lvl3pPr>
            <a:lvl4pPr marL="2438339" lvl="3" indent="-423323" algn="l" defTabSz="914400" rtl="0" eaLnBrk="1" latinLnBrk="0" hangingPunct="1">
              <a:lnSpc>
                <a:spcPct val="90000"/>
              </a:lnSpc>
              <a:spcBef>
                <a:spcPts val="0"/>
              </a:spcBef>
              <a:spcAft>
                <a:spcPts val="0"/>
              </a:spcAft>
              <a:buSzPts val="14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4pPr>
            <a:lvl5pPr marL="3047924" lvl="4" indent="-423323" algn="l" defTabSz="914400" rtl="0" eaLnBrk="1" latinLnBrk="0" hangingPunct="1">
              <a:lnSpc>
                <a:spcPct val="90000"/>
              </a:lnSpc>
              <a:spcBef>
                <a:spcPts val="0"/>
              </a:spcBef>
              <a:spcAft>
                <a:spcPts val="0"/>
              </a:spcAft>
              <a:buSzPts val="14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5pPr>
            <a:lvl6pPr marL="3657509" lvl="5"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6pPr>
            <a:lvl7pPr marL="4267093" lvl="6"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7pPr>
            <a:lvl8pPr marL="4876678" lvl="7"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8pPr>
            <a:lvl9pPr marL="5486263" lvl="8"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9pPr>
          </a:lstStyle>
          <a:p>
            <a:pPr marL="152396" indent="0">
              <a:lnSpc>
                <a:spcPct val="110000"/>
              </a:lnSpc>
              <a:spcAft>
                <a:spcPts val="1200"/>
              </a:spcAft>
              <a:buFont typeface="System Font Regular"/>
              <a:buNone/>
            </a:pPr>
            <a:r>
              <a:rPr lang="en-US" dirty="0">
                <a:solidFill>
                  <a:srgbClr val="003F87"/>
                </a:solidFill>
                <a:latin typeface="Trebuchet MS" panose="020B0603020202020204" pitchFamily="34" charset="0"/>
              </a:rPr>
              <a:t>You are getting ready to head to dinner when you come across a Scout sitting by a tree alone. How should you approach them?</a:t>
            </a:r>
            <a:endParaRPr lang="en-US" b="1" dirty="0">
              <a:solidFill>
                <a:srgbClr val="003F87"/>
              </a:solidFill>
              <a:latin typeface="Trebuchet MS" panose="020B0603020202020204" pitchFamily="34" charset="0"/>
            </a:endParaRPr>
          </a:p>
          <a:p>
            <a:pPr marL="666746" indent="-514350">
              <a:lnSpc>
                <a:spcPct val="110000"/>
              </a:lnSpc>
              <a:spcAft>
                <a:spcPts val="600"/>
              </a:spcAft>
              <a:buSzPct val="100000"/>
              <a:buFont typeface="+mj-lt"/>
              <a:buAutoNum type="alphaLcParenR"/>
            </a:pPr>
            <a:r>
              <a:rPr lang="en-US" b="1" dirty="0">
                <a:solidFill>
                  <a:srgbClr val="003F87"/>
                </a:solidFill>
                <a:latin typeface="Trebuchet MS" panose="020B0603020202020204" pitchFamily="34" charset="0"/>
              </a:rPr>
              <a:t>Walk over and sit down near them.</a:t>
            </a:r>
          </a:p>
          <a:p>
            <a:pPr marL="666746" indent="-514350">
              <a:lnSpc>
                <a:spcPct val="110000"/>
              </a:lnSpc>
              <a:spcAft>
                <a:spcPts val="600"/>
              </a:spcAft>
              <a:buSzPct val="100000"/>
              <a:buFont typeface="+mj-lt"/>
              <a:buAutoNum type="alphaLcParenR"/>
            </a:pPr>
            <a:r>
              <a:rPr lang="en-US" dirty="0">
                <a:solidFill>
                  <a:srgbClr val="003F87"/>
                </a:solidFill>
                <a:latin typeface="Trebuchet MS" panose="020B0603020202020204" pitchFamily="34" charset="0"/>
              </a:rPr>
              <a:t>Run over to the Scout and stand there.</a:t>
            </a:r>
          </a:p>
          <a:p>
            <a:pPr marL="666746" indent="-514350">
              <a:lnSpc>
                <a:spcPct val="110000"/>
              </a:lnSpc>
              <a:spcAft>
                <a:spcPts val="600"/>
              </a:spcAft>
              <a:buSzPct val="100000"/>
              <a:buFont typeface="+mj-lt"/>
              <a:buAutoNum type="alphaLcParenR"/>
            </a:pPr>
            <a:r>
              <a:rPr lang="en-US" dirty="0">
                <a:solidFill>
                  <a:srgbClr val="003F87"/>
                </a:solidFill>
                <a:latin typeface="Trebuchet MS" panose="020B0603020202020204" pitchFamily="34" charset="0"/>
              </a:rPr>
              <a:t>Don’t approach. Continue walking; you’re hungry.</a:t>
            </a:r>
          </a:p>
          <a:p>
            <a:pPr marL="152396" indent="0">
              <a:buFont typeface="System Font Regular"/>
              <a:buNone/>
            </a:pPr>
            <a:endParaRPr lang="en-US" dirty="0">
              <a:solidFill>
                <a:srgbClr val="003F87"/>
              </a:solidFill>
              <a:latin typeface="Trebuchet MS" panose="020B0603020202020204" pitchFamily="34" charset="0"/>
            </a:endParaRPr>
          </a:p>
          <a:p>
            <a:pPr marL="152396" indent="0">
              <a:buFont typeface="System Font Regular"/>
              <a:buNone/>
            </a:pPr>
            <a:endParaRPr lang="en-US" dirty="0">
              <a:solidFill>
                <a:srgbClr val="003F87"/>
              </a:solidFill>
              <a:latin typeface="Trebuchet MS" panose="020B0603020202020204" pitchFamily="34" charset="0"/>
            </a:endParaRPr>
          </a:p>
          <a:p>
            <a:pPr marL="152396" indent="0">
              <a:buFont typeface="System Font Regular"/>
              <a:buNone/>
            </a:pPr>
            <a:endParaRPr lang="en-US" dirty="0">
              <a:solidFill>
                <a:srgbClr val="003F87"/>
              </a:solidFill>
              <a:latin typeface="Trebuchet MS" panose="020B0603020202020204" pitchFamily="34" charset="0"/>
            </a:endParaRPr>
          </a:p>
        </p:txBody>
      </p:sp>
      <p:sp>
        <p:nvSpPr>
          <p:cNvPr id="9" name="Title 1">
            <a:extLst>
              <a:ext uri="{FF2B5EF4-FFF2-40B4-BE49-F238E27FC236}">
                <a16:creationId xmlns:a16="http://schemas.microsoft.com/office/drawing/2014/main" id="{1B090A4E-5FD3-7DF5-3926-4AE4BA910757}"/>
              </a:ext>
            </a:extLst>
          </p:cNvPr>
          <p:cNvSpPr>
            <a:spLocks noGrp="1"/>
          </p:cNvSpPr>
          <p:nvPr>
            <p:ph type="title"/>
          </p:nvPr>
        </p:nvSpPr>
        <p:spPr>
          <a:xfrm>
            <a:off x="496625" y="546667"/>
            <a:ext cx="10944826" cy="810400"/>
          </a:xfrm>
        </p:spPr>
        <p:txBody>
          <a:bodyPr>
            <a:normAutofit fontScale="90000"/>
          </a:bodyPr>
          <a:lstStyle/>
          <a:p>
            <a:r>
              <a:rPr lang="en-US" dirty="0">
                <a:solidFill>
                  <a:srgbClr val="003F87"/>
                </a:solidFill>
                <a:latin typeface="Trebuchet MS" panose="020B0603020202020204" pitchFamily="34" charset="0"/>
              </a:rPr>
              <a:t>Body Language Exercise</a:t>
            </a:r>
          </a:p>
        </p:txBody>
      </p:sp>
    </p:spTree>
    <p:extLst>
      <p:ext uri="{BB962C8B-B14F-4D97-AF65-F5344CB8AC3E}">
        <p14:creationId xmlns:p14="http://schemas.microsoft.com/office/powerpoint/2010/main" val="1259717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337"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sp>
        <p:nvSpPr>
          <p:cNvPr id="5" name="Rectangle 4">
            <a:extLst>
              <a:ext uri="{FF2B5EF4-FFF2-40B4-BE49-F238E27FC236}">
                <a16:creationId xmlns:a16="http://schemas.microsoft.com/office/drawing/2014/main" id="{C43A7B95-B5B3-449A-85DA-606AB19ED96A}"/>
              </a:ext>
            </a:extLst>
          </p:cNvPr>
          <p:cNvSpPr/>
          <p:nvPr/>
        </p:nvSpPr>
        <p:spPr>
          <a:xfrm>
            <a:off x="604444" y="2383175"/>
            <a:ext cx="5353296" cy="33778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937CE3A5-7418-C89B-DB40-644FF5C2B806}"/>
              </a:ext>
            </a:extLst>
          </p:cNvPr>
          <p:cNvSpPr/>
          <p:nvPr/>
        </p:nvSpPr>
        <p:spPr>
          <a:xfrm>
            <a:off x="5868750" y="2383175"/>
            <a:ext cx="5264306" cy="343443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aphicFrame>
        <p:nvGraphicFramePr>
          <p:cNvPr id="3" name="Table 4">
            <a:extLst>
              <a:ext uri="{FF2B5EF4-FFF2-40B4-BE49-F238E27FC236}">
                <a16:creationId xmlns:a16="http://schemas.microsoft.com/office/drawing/2014/main" id="{6AC40321-81BF-1FE5-01C8-04E27237CDFA}"/>
              </a:ext>
            </a:extLst>
          </p:cNvPr>
          <p:cNvGraphicFramePr>
            <a:graphicFrameLocks noGrp="1"/>
          </p:cNvGraphicFramePr>
          <p:nvPr>
            <p:extLst>
              <p:ext uri="{D42A27DB-BD31-4B8C-83A1-F6EECF244321}">
                <p14:modId xmlns:p14="http://schemas.microsoft.com/office/powerpoint/2010/main" val="3307356434"/>
              </p:ext>
            </p:extLst>
          </p:nvPr>
        </p:nvGraphicFramePr>
        <p:xfrm>
          <a:off x="628649" y="1704042"/>
          <a:ext cx="9988310" cy="4457346"/>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Depressive feelings lasting more than a few days, or frequent panic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Bountiful energy and excitement for many activities in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apparent cause</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Taking few or no showers, not changing socks/underwear, withholding bowel movements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Not washing hands or brushing teeth, wearing wet clothes, avoiding bathrooms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Picky eating, not eating during meals, or only from camp store/snack shop</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8" name="Rectangle 7">
            <a:extLst>
              <a:ext uri="{FF2B5EF4-FFF2-40B4-BE49-F238E27FC236}">
                <a16:creationId xmlns:a16="http://schemas.microsoft.com/office/drawing/2014/main" id="{37AF36A9-F1D7-7010-74D3-AC4F3799CE04}"/>
              </a:ext>
            </a:extLst>
          </p:cNvPr>
          <p:cNvSpPr/>
          <p:nvPr/>
        </p:nvSpPr>
        <p:spPr>
          <a:xfrm>
            <a:off x="497711" y="2493760"/>
            <a:ext cx="10200451" cy="36676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094729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4"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3154506532"/>
              </p:ext>
            </p:extLst>
          </p:nvPr>
        </p:nvGraphicFramePr>
        <p:xfrm>
          <a:off x="628649" y="1704042"/>
          <a:ext cx="9988310" cy="4457346"/>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Depressive feelings lasting more than a few days, or frequent panic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Bountiful energy and excitement for many activities in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apparent cause</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Taking few or no showers, not changing socks/underwear, withholding bowel movements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Not washing hands or brushing teeth, wearing wet clothes, avoiding bathrooms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Picky eating, not eating during meals, or only from camp store/snack shop</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5" name="Rectangle 4">
            <a:extLst>
              <a:ext uri="{FF2B5EF4-FFF2-40B4-BE49-F238E27FC236}">
                <a16:creationId xmlns:a16="http://schemas.microsoft.com/office/drawing/2014/main" id="{C43A7B95-B5B3-449A-85DA-606AB19ED96A}"/>
              </a:ext>
            </a:extLst>
          </p:cNvPr>
          <p:cNvSpPr/>
          <p:nvPr/>
        </p:nvSpPr>
        <p:spPr>
          <a:xfrm>
            <a:off x="547447" y="3491547"/>
            <a:ext cx="5075153" cy="257351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937CE3A5-7418-C89B-DB40-644FF5C2B806}"/>
              </a:ext>
            </a:extLst>
          </p:cNvPr>
          <p:cNvSpPr/>
          <p:nvPr/>
        </p:nvSpPr>
        <p:spPr>
          <a:xfrm>
            <a:off x="5622600" y="2493760"/>
            <a:ext cx="5075562" cy="36676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985857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18093-975B-30C0-4A33-FC611200278A}"/>
              </a:ext>
            </a:extLst>
          </p:cNvPr>
          <p:cNvSpPr>
            <a:spLocks noGrp="1"/>
          </p:cNvSpPr>
          <p:nvPr>
            <p:ph type="title"/>
          </p:nvPr>
        </p:nvSpPr>
        <p:spPr>
          <a:xfrm>
            <a:off x="1411710" y="-138893"/>
            <a:ext cx="10515600" cy="2852737"/>
          </a:xfrm>
        </p:spPr>
        <p:txBody>
          <a:bodyPr/>
          <a:lstStyle/>
          <a:p>
            <a:r>
              <a:rPr lang="en-US" b="1" dirty="0">
                <a:solidFill>
                  <a:srgbClr val="003F87"/>
                </a:solidFill>
                <a:latin typeface="Trebuchet MS" panose="020B0603020202020204" pitchFamily="34" charset="0"/>
              </a:rPr>
              <a:t>Safety Moment</a:t>
            </a:r>
          </a:p>
        </p:txBody>
      </p:sp>
      <p:sp>
        <p:nvSpPr>
          <p:cNvPr id="3" name="Text Placeholder 2">
            <a:extLst>
              <a:ext uri="{FF2B5EF4-FFF2-40B4-BE49-F238E27FC236}">
                <a16:creationId xmlns:a16="http://schemas.microsoft.com/office/drawing/2014/main" id="{F6F3BD0C-7C48-CA23-208F-E747C039DF7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70331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sp>
        <p:nvSpPr>
          <p:cNvPr id="5" name="Rectangle 4">
            <a:extLst>
              <a:ext uri="{FF2B5EF4-FFF2-40B4-BE49-F238E27FC236}">
                <a16:creationId xmlns:a16="http://schemas.microsoft.com/office/drawing/2014/main" id="{C43A7B95-B5B3-449A-85DA-606AB19ED96A}"/>
              </a:ext>
            </a:extLst>
          </p:cNvPr>
          <p:cNvSpPr/>
          <p:nvPr/>
        </p:nvSpPr>
        <p:spPr>
          <a:xfrm>
            <a:off x="547447" y="3280527"/>
            <a:ext cx="5075153" cy="257351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6" name="Rectangle 5">
            <a:extLst>
              <a:ext uri="{FF2B5EF4-FFF2-40B4-BE49-F238E27FC236}">
                <a16:creationId xmlns:a16="http://schemas.microsoft.com/office/drawing/2014/main" id="{937CE3A5-7418-C89B-DB40-644FF5C2B806}"/>
              </a:ext>
            </a:extLst>
          </p:cNvPr>
          <p:cNvSpPr/>
          <p:nvPr/>
        </p:nvSpPr>
        <p:spPr>
          <a:xfrm>
            <a:off x="5622600" y="3280527"/>
            <a:ext cx="5075562" cy="270928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2815404764"/>
              </p:ext>
            </p:extLst>
          </p:nvPr>
        </p:nvGraphicFramePr>
        <p:xfrm>
          <a:off x="628649" y="1704042"/>
          <a:ext cx="9988310" cy="4457346"/>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 feelings lasting more than a few days, or continued</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and irrational worrying</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Bountiful energy and excitement for many activities in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apparent cause</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Taking few or no showers, not changing socks/underwear, withholding bowel movements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Not washing hands or brushing teeth, wearing wet clothes, avoiding bathrooms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Picky eating, not eating during meals, or only from camp store/snack shop</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8" name="Rectangle 7">
            <a:extLst>
              <a:ext uri="{FF2B5EF4-FFF2-40B4-BE49-F238E27FC236}">
                <a16:creationId xmlns:a16="http://schemas.microsoft.com/office/drawing/2014/main" id="{C43A7B95-B5B3-449A-85DA-606AB19ED96A}"/>
              </a:ext>
            </a:extLst>
          </p:cNvPr>
          <p:cNvSpPr/>
          <p:nvPr/>
        </p:nvSpPr>
        <p:spPr>
          <a:xfrm>
            <a:off x="547447" y="3448476"/>
            <a:ext cx="5075153" cy="288086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937CE3A5-7418-C89B-DB40-644FF5C2B806}"/>
              </a:ext>
            </a:extLst>
          </p:cNvPr>
          <p:cNvSpPr/>
          <p:nvPr/>
        </p:nvSpPr>
        <p:spPr>
          <a:xfrm>
            <a:off x="5622599" y="3448477"/>
            <a:ext cx="4993951" cy="271291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8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4041212968"/>
              </p:ext>
            </p:extLst>
          </p:nvPr>
        </p:nvGraphicFramePr>
        <p:xfrm>
          <a:off x="628649" y="1704042"/>
          <a:ext cx="9988310" cy="4457346"/>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 feelings lasting more than a few days, or continued</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and irrational worrying</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Lots</a:t>
                      </a:r>
                      <a:r>
                        <a:rPr lang="en-US" sz="2000" b="0" i="0" baseline="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 of </a:t>
                      </a: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energy and excitement for many activities in the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apparent cause</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Taking few or no showers, not changing socks/underwear, withholding bowel movements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Not washing hands or brushing teeth, wearing wet clothes, avoiding bathrooms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Picky eating, not eating during meals, or only from camp store/snack shop</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8" name="Rectangle 7">
            <a:extLst>
              <a:ext uri="{FF2B5EF4-FFF2-40B4-BE49-F238E27FC236}">
                <a16:creationId xmlns:a16="http://schemas.microsoft.com/office/drawing/2014/main" id="{C43A7B95-B5B3-449A-85DA-606AB19ED96A}"/>
              </a:ext>
            </a:extLst>
          </p:cNvPr>
          <p:cNvSpPr/>
          <p:nvPr/>
        </p:nvSpPr>
        <p:spPr>
          <a:xfrm>
            <a:off x="547447" y="4231785"/>
            <a:ext cx="5075153" cy="180994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937CE3A5-7418-C89B-DB40-644FF5C2B806}"/>
              </a:ext>
            </a:extLst>
          </p:cNvPr>
          <p:cNvSpPr/>
          <p:nvPr/>
        </p:nvSpPr>
        <p:spPr>
          <a:xfrm>
            <a:off x="5622600" y="3471178"/>
            <a:ext cx="4994359" cy="271870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011567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2358573541"/>
              </p:ext>
            </p:extLst>
          </p:nvPr>
        </p:nvGraphicFramePr>
        <p:xfrm>
          <a:off x="628649" y="1704042"/>
          <a:ext cx="9988310" cy="4457346"/>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 feelings lasting more than a few days, or continued</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and irrational worrying</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Lots of energy and excitement for many activities in the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any apparent reason.</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Taking few or no showers, not changing socks/underwear, withholding bowel movements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Not washing hands or brushing teeth, wearing wet clothes, avoiding bathrooms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Picky eating, not eating during meals, or only from camp store/snack shop</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8" name="Rectangle 7">
            <a:extLst>
              <a:ext uri="{FF2B5EF4-FFF2-40B4-BE49-F238E27FC236}">
                <a16:creationId xmlns:a16="http://schemas.microsoft.com/office/drawing/2014/main" id="{C43A7B95-B5B3-449A-85DA-606AB19ED96A}"/>
              </a:ext>
            </a:extLst>
          </p:cNvPr>
          <p:cNvSpPr/>
          <p:nvPr/>
        </p:nvSpPr>
        <p:spPr>
          <a:xfrm>
            <a:off x="547447" y="4193387"/>
            <a:ext cx="5075153" cy="180994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937CE3A5-7418-C89B-DB40-644FF5C2B806}"/>
              </a:ext>
            </a:extLst>
          </p:cNvPr>
          <p:cNvSpPr/>
          <p:nvPr/>
        </p:nvSpPr>
        <p:spPr>
          <a:xfrm>
            <a:off x="5622600" y="4212048"/>
            <a:ext cx="4994359" cy="19457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10478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3346473602"/>
              </p:ext>
            </p:extLst>
          </p:nvPr>
        </p:nvGraphicFramePr>
        <p:xfrm>
          <a:off x="628649" y="1704042"/>
          <a:ext cx="9988310" cy="4454024"/>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 feelings lasting more than a few days, or continued</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and irrational worrying</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Lots of energy and excitement for many activities in the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any apparent reason.</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Staying up past lights out and having trouble waking up on time.</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Not washing hands or brushing teeth, wearing wet clothes, avoiding bathrooms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Picky eating, not eating during meals, or only from camp store/snack shop</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8" name="Rectangle 7">
            <a:extLst>
              <a:ext uri="{FF2B5EF4-FFF2-40B4-BE49-F238E27FC236}">
                <a16:creationId xmlns:a16="http://schemas.microsoft.com/office/drawing/2014/main" id="{C43A7B95-B5B3-449A-85DA-606AB19ED96A}"/>
              </a:ext>
            </a:extLst>
          </p:cNvPr>
          <p:cNvSpPr/>
          <p:nvPr/>
        </p:nvSpPr>
        <p:spPr>
          <a:xfrm>
            <a:off x="547447" y="5239570"/>
            <a:ext cx="5075153" cy="78242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937CE3A5-7418-C89B-DB40-644FF5C2B806}"/>
              </a:ext>
            </a:extLst>
          </p:cNvPr>
          <p:cNvSpPr/>
          <p:nvPr/>
        </p:nvSpPr>
        <p:spPr>
          <a:xfrm>
            <a:off x="5622600" y="4230709"/>
            <a:ext cx="4994359" cy="19457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605352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4196471330"/>
              </p:ext>
            </p:extLst>
          </p:nvPr>
        </p:nvGraphicFramePr>
        <p:xfrm>
          <a:off x="628649" y="1704042"/>
          <a:ext cx="9988310" cy="4454024"/>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 feelings lasting more than a few days, or continued</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and irrational worrying</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Lots of energy and excitement for many activities in the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any apparent reason.</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Staying up past lights out and having trouble waking up on time.</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Difficulty</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sleeping, not sleeping at all, excessive fatigue, sleeping too much.</a:t>
                      </a:r>
                      <a:endPar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Picky eating, not eating during meals, or only from camp store/snack shop</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8" name="Rectangle 7">
            <a:extLst>
              <a:ext uri="{FF2B5EF4-FFF2-40B4-BE49-F238E27FC236}">
                <a16:creationId xmlns:a16="http://schemas.microsoft.com/office/drawing/2014/main" id="{C43A7B95-B5B3-449A-85DA-606AB19ED96A}"/>
              </a:ext>
            </a:extLst>
          </p:cNvPr>
          <p:cNvSpPr/>
          <p:nvPr/>
        </p:nvSpPr>
        <p:spPr>
          <a:xfrm>
            <a:off x="547447" y="5247471"/>
            <a:ext cx="5075153" cy="78242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9" name="Rectangle 8">
            <a:extLst>
              <a:ext uri="{FF2B5EF4-FFF2-40B4-BE49-F238E27FC236}">
                <a16:creationId xmlns:a16="http://schemas.microsoft.com/office/drawing/2014/main" id="{937CE3A5-7418-C89B-DB40-644FF5C2B806}"/>
              </a:ext>
            </a:extLst>
          </p:cNvPr>
          <p:cNvSpPr/>
          <p:nvPr/>
        </p:nvSpPr>
        <p:spPr>
          <a:xfrm>
            <a:off x="5657771" y="5247471"/>
            <a:ext cx="4765738" cy="9181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31057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1934126581"/>
              </p:ext>
            </p:extLst>
          </p:nvPr>
        </p:nvGraphicFramePr>
        <p:xfrm>
          <a:off x="628649" y="1704042"/>
          <a:ext cx="9988310" cy="4454024"/>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 feelings lasting more than a few days, or continued</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and irrational worrying</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Lots of energy and excitement for many activities in the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any apparent reason</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Staying up past lights out and having trouble waking up on time.</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Difficulty</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sleeping, not sleeping at all, excessive fatigue, sleeping too much.</a:t>
                      </a:r>
                      <a:endPar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Taking few or no showers,</a:t>
                      </a:r>
                      <a:r>
                        <a:rPr lang="en-US" sz="2000" b="0" i="0" baseline="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 not changing socks or underwear, or bathroom issues.</a:t>
                      </a:r>
                      <a:endPar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9" name="Rectangle 8">
            <a:extLst>
              <a:ext uri="{FF2B5EF4-FFF2-40B4-BE49-F238E27FC236}">
                <a16:creationId xmlns:a16="http://schemas.microsoft.com/office/drawing/2014/main" id="{937CE3A5-7418-C89B-DB40-644FF5C2B806}"/>
              </a:ext>
            </a:extLst>
          </p:cNvPr>
          <p:cNvSpPr/>
          <p:nvPr/>
        </p:nvSpPr>
        <p:spPr>
          <a:xfrm>
            <a:off x="5657771" y="5229885"/>
            <a:ext cx="4765738" cy="9181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05939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4"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3397069966"/>
              </p:ext>
            </p:extLst>
          </p:nvPr>
        </p:nvGraphicFramePr>
        <p:xfrm>
          <a:off x="628649" y="1704042"/>
          <a:ext cx="9988310" cy="4454024"/>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788520">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Sadness or anxiety, such as when missing trading post hours or being</a:t>
                      </a:r>
                      <a:r>
                        <a:rPr lang="en-US" sz="2000" b="0" i="0"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in a flag ceremony.</a:t>
                      </a:r>
                      <a:endPar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Sad feelings lasting more than a few days, or continued</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and irrational worrying</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attacks.</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78852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Lots of energy and excitement for many activities in the camp program.</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Hyperactivity, inactivity, or alternating between, without any apparent reason</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956780">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Staying up past lights out and having trouble waking up on time.</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Difficulty</a:t>
                      </a:r>
                      <a:r>
                        <a:rPr lang="en-US" sz="2000" b="0" i="1" baseline="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sleeping, not sleeping at all, excessive fatigue, sleeping too much.</a:t>
                      </a:r>
                      <a:endPar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65303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Taking few or no showers,</a:t>
                      </a:r>
                      <a:r>
                        <a:rPr lang="en-US" sz="2000" b="0" i="0" baseline="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 not changing socks or underwear, or bathroom issues.</a:t>
                      </a:r>
                      <a:endPar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endParaRP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Eating sparingly, skipping meals, binge eating, not drinking enough water, very frequent visits to the bathroom.</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Tree>
    <p:extLst>
      <p:ext uri="{BB962C8B-B14F-4D97-AF65-F5344CB8AC3E}">
        <p14:creationId xmlns:p14="http://schemas.microsoft.com/office/powerpoint/2010/main" val="2365553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2131820245"/>
              </p:ext>
            </p:extLst>
          </p:nvPr>
        </p:nvGraphicFramePr>
        <p:xfrm>
          <a:off x="628649" y="1704042"/>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by self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err="1">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Incessive</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 knives, climbing or using ropes</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 knives, climbing, or using ropes</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4" name="Rectangle 3">
            <a:extLst>
              <a:ext uri="{FF2B5EF4-FFF2-40B4-BE49-F238E27FC236}">
                <a16:creationId xmlns:a16="http://schemas.microsoft.com/office/drawing/2014/main" id="{C43A7B95-B5B3-449A-85DA-606AB19ED96A}"/>
              </a:ext>
            </a:extLst>
          </p:cNvPr>
          <p:cNvSpPr/>
          <p:nvPr/>
        </p:nvSpPr>
        <p:spPr>
          <a:xfrm>
            <a:off x="415600" y="3352502"/>
            <a:ext cx="5207203" cy="295421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937CE3A5-7418-C89B-DB40-644FF5C2B806}"/>
              </a:ext>
            </a:extLst>
          </p:cNvPr>
          <p:cNvSpPr/>
          <p:nvPr/>
        </p:nvSpPr>
        <p:spPr>
          <a:xfrm>
            <a:off x="5622803" y="2391324"/>
            <a:ext cx="4994155" cy="371619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98632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1206407230"/>
              </p:ext>
            </p:extLst>
          </p:nvPr>
        </p:nvGraphicFramePr>
        <p:xfrm>
          <a:off x="628649" y="1704042"/>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alone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err="1">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Incessive</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 knives, climbing or using ropes</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 knives, climbing, or using ropes</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4" name="Rectangle 3">
            <a:extLst>
              <a:ext uri="{FF2B5EF4-FFF2-40B4-BE49-F238E27FC236}">
                <a16:creationId xmlns:a16="http://schemas.microsoft.com/office/drawing/2014/main" id="{C43A7B95-B5B3-449A-85DA-606AB19ED96A}"/>
              </a:ext>
            </a:extLst>
          </p:cNvPr>
          <p:cNvSpPr/>
          <p:nvPr/>
        </p:nvSpPr>
        <p:spPr>
          <a:xfrm>
            <a:off x="415600" y="3352502"/>
            <a:ext cx="5207203" cy="295421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937CE3A5-7418-C89B-DB40-644FF5C2B806}"/>
              </a:ext>
            </a:extLst>
          </p:cNvPr>
          <p:cNvSpPr/>
          <p:nvPr/>
        </p:nvSpPr>
        <p:spPr>
          <a:xfrm>
            <a:off x="5622803" y="3352502"/>
            <a:ext cx="4994155" cy="275501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87272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2564158706"/>
              </p:ext>
            </p:extLst>
          </p:nvPr>
        </p:nvGraphicFramePr>
        <p:xfrm>
          <a:off x="628649" y="1704042"/>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alone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err="1">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Incessive</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 knives, climbing or using ropes</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 knives, climbing, or using ropes</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4" name="Rectangle 3">
            <a:extLst>
              <a:ext uri="{FF2B5EF4-FFF2-40B4-BE49-F238E27FC236}">
                <a16:creationId xmlns:a16="http://schemas.microsoft.com/office/drawing/2014/main" id="{C43A7B95-B5B3-449A-85DA-606AB19ED96A}"/>
              </a:ext>
            </a:extLst>
          </p:cNvPr>
          <p:cNvSpPr/>
          <p:nvPr/>
        </p:nvSpPr>
        <p:spPr>
          <a:xfrm>
            <a:off x="415600" y="4223208"/>
            <a:ext cx="5207203" cy="20835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937CE3A5-7418-C89B-DB40-644FF5C2B806}"/>
              </a:ext>
            </a:extLst>
          </p:cNvPr>
          <p:cNvSpPr/>
          <p:nvPr/>
        </p:nvSpPr>
        <p:spPr>
          <a:xfrm>
            <a:off x="5622803" y="3352502"/>
            <a:ext cx="4994155" cy="275501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80347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38317-A17F-A139-0279-76E405AF2D31}"/>
              </a:ext>
            </a:extLst>
          </p:cNvPr>
          <p:cNvSpPr>
            <a:spLocks noGrp="1"/>
          </p:cNvSpPr>
          <p:nvPr>
            <p:ph type="title"/>
          </p:nvPr>
        </p:nvSpPr>
        <p:spPr>
          <a:xfrm>
            <a:off x="1422159" y="691166"/>
            <a:ext cx="10515600" cy="2852737"/>
          </a:xfrm>
        </p:spPr>
        <p:txBody>
          <a:bodyPr/>
          <a:lstStyle/>
          <a:p>
            <a:r>
              <a:rPr lang="en-US" b="1" dirty="0">
                <a:solidFill>
                  <a:srgbClr val="003F87"/>
                </a:solidFill>
                <a:latin typeface="Trebuchet MS" panose="020B0603020202020204" pitchFamily="34" charset="0"/>
              </a:rPr>
              <a:t>How the Outdoors Impacts Health</a:t>
            </a:r>
          </a:p>
        </p:txBody>
      </p:sp>
      <p:sp>
        <p:nvSpPr>
          <p:cNvPr id="3" name="Text Placeholder 2">
            <a:extLst>
              <a:ext uri="{FF2B5EF4-FFF2-40B4-BE49-F238E27FC236}">
                <a16:creationId xmlns:a16="http://schemas.microsoft.com/office/drawing/2014/main" id="{68B2DEFA-E0B6-E698-7A3D-AAB7A1569B7B}"/>
              </a:ext>
            </a:extLst>
          </p:cNvPr>
          <p:cNvSpPr>
            <a:spLocks noGrp="1"/>
          </p:cNvSpPr>
          <p:nvPr>
            <p:ph type="body" idx="1"/>
          </p:nvPr>
        </p:nvSpPr>
        <p:spPr>
          <a:xfrm>
            <a:off x="1474805" y="3820845"/>
            <a:ext cx="10515600" cy="1224928"/>
          </a:xfrm>
        </p:spPr>
        <p:txBody>
          <a:bodyPr/>
          <a:lstStyle/>
          <a:p>
            <a:r>
              <a:rPr lang="en-US" dirty="0">
                <a:solidFill>
                  <a:srgbClr val="003F87"/>
                </a:solidFill>
                <a:latin typeface="Trebuchet MS" panose="020B0603020202020204" pitchFamily="34" charset="0"/>
              </a:rPr>
              <a:t>Physical, Mental, Emotional, and Social Benefits</a:t>
            </a:r>
          </a:p>
          <a:p>
            <a:endParaRPr lang="en-US" dirty="0">
              <a:solidFill>
                <a:srgbClr val="003F87"/>
              </a:solidFill>
              <a:latin typeface="Trebuchet MS" panose="020B0603020202020204" pitchFamily="34" charset="0"/>
            </a:endParaRPr>
          </a:p>
          <a:p>
            <a:endParaRPr lang="en-US"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1492096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513186113"/>
              </p:ext>
            </p:extLst>
          </p:nvPr>
        </p:nvGraphicFramePr>
        <p:xfrm>
          <a:off x="628649" y="1704042"/>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alone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err="1">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Incessive</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 knives, climbing or using ropes</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 knives, climbing, or using ropes</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4" name="Rectangle 3">
            <a:extLst>
              <a:ext uri="{FF2B5EF4-FFF2-40B4-BE49-F238E27FC236}">
                <a16:creationId xmlns:a16="http://schemas.microsoft.com/office/drawing/2014/main" id="{C43A7B95-B5B3-449A-85DA-606AB19ED96A}"/>
              </a:ext>
            </a:extLst>
          </p:cNvPr>
          <p:cNvSpPr/>
          <p:nvPr/>
        </p:nvSpPr>
        <p:spPr>
          <a:xfrm>
            <a:off x="415600" y="4223208"/>
            <a:ext cx="5207203" cy="20835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937CE3A5-7418-C89B-DB40-644FF5C2B806}"/>
              </a:ext>
            </a:extLst>
          </p:cNvPr>
          <p:cNvSpPr/>
          <p:nvPr/>
        </p:nvSpPr>
        <p:spPr>
          <a:xfrm>
            <a:off x="5622803" y="4298622"/>
            <a:ext cx="4994155" cy="180889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78208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3797026934"/>
              </p:ext>
            </p:extLst>
          </p:nvPr>
        </p:nvGraphicFramePr>
        <p:xfrm>
          <a:off x="628649" y="1704042"/>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alone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err="1">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Incessive</a:t>
                      </a: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 knives, climbing or using ropes</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 knives, climbing, or using ropes</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4" name="Rectangle 3">
            <a:extLst>
              <a:ext uri="{FF2B5EF4-FFF2-40B4-BE49-F238E27FC236}">
                <a16:creationId xmlns:a16="http://schemas.microsoft.com/office/drawing/2014/main" id="{C43A7B95-B5B3-449A-85DA-606AB19ED96A}"/>
              </a:ext>
            </a:extLst>
          </p:cNvPr>
          <p:cNvSpPr/>
          <p:nvPr/>
        </p:nvSpPr>
        <p:spPr>
          <a:xfrm>
            <a:off x="415600" y="5147034"/>
            <a:ext cx="5207203" cy="115968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937CE3A5-7418-C89B-DB40-644FF5C2B806}"/>
              </a:ext>
            </a:extLst>
          </p:cNvPr>
          <p:cNvSpPr/>
          <p:nvPr/>
        </p:nvSpPr>
        <p:spPr>
          <a:xfrm>
            <a:off x="5622803" y="4298622"/>
            <a:ext cx="4994155" cy="180889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161577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1091364233"/>
              </p:ext>
            </p:extLst>
          </p:nvPr>
        </p:nvGraphicFramePr>
        <p:xfrm>
          <a:off x="628649" y="1704042"/>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alone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Excessive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 knives, climbing or using ropes</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 knives, climbing, or using ropes</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4" name="Rectangle 3">
            <a:extLst>
              <a:ext uri="{FF2B5EF4-FFF2-40B4-BE49-F238E27FC236}">
                <a16:creationId xmlns:a16="http://schemas.microsoft.com/office/drawing/2014/main" id="{C43A7B95-B5B3-449A-85DA-606AB19ED96A}"/>
              </a:ext>
            </a:extLst>
          </p:cNvPr>
          <p:cNvSpPr/>
          <p:nvPr/>
        </p:nvSpPr>
        <p:spPr>
          <a:xfrm>
            <a:off x="415600" y="5147034"/>
            <a:ext cx="5207203" cy="115968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5" name="Rectangle 4">
            <a:extLst>
              <a:ext uri="{FF2B5EF4-FFF2-40B4-BE49-F238E27FC236}">
                <a16:creationId xmlns:a16="http://schemas.microsoft.com/office/drawing/2014/main" id="{937CE3A5-7418-C89B-DB40-644FF5C2B806}"/>
              </a:ext>
            </a:extLst>
          </p:cNvPr>
          <p:cNvSpPr/>
          <p:nvPr/>
        </p:nvSpPr>
        <p:spPr>
          <a:xfrm>
            <a:off x="5622803" y="5147034"/>
            <a:ext cx="4994155" cy="96048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26883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432367"/>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409050470"/>
              </p:ext>
            </p:extLst>
          </p:nvPr>
        </p:nvGraphicFramePr>
        <p:xfrm>
          <a:off x="628649" y="1704042"/>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alone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Excessive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fires, knives, climbing, or using ropes.</a:t>
                      </a:r>
                    </a:p>
                  </a:txBody>
                  <a:tcPr marL="45702" marR="45702" marT="22851" marB="22851" anchor="ctr">
                    <a:lnL>
                      <a:noFill/>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 knives, climbing, or using ropes</a:t>
                      </a:r>
                    </a:p>
                  </a:txBody>
                  <a:tcPr marL="45702" marR="45702" marT="22851" marB="22851" anchor="ctr">
                    <a:lnL w="19050" cap="flat" cmpd="sng" algn="ctr">
                      <a:solidFill>
                        <a:schemeClr val="bg1"/>
                      </a:solidFill>
                      <a:prstDash val="solid"/>
                      <a:round/>
                      <a:headEnd type="none" w="med" len="med"/>
                      <a:tailEnd type="none" w="med" len="med"/>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4955261"/>
                  </a:ext>
                </a:extLst>
              </a:tr>
            </a:tbl>
          </a:graphicData>
        </a:graphic>
      </p:graphicFrame>
      <p:sp>
        <p:nvSpPr>
          <p:cNvPr id="5" name="Rectangle 4">
            <a:extLst>
              <a:ext uri="{FF2B5EF4-FFF2-40B4-BE49-F238E27FC236}">
                <a16:creationId xmlns:a16="http://schemas.microsoft.com/office/drawing/2014/main" id="{937CE3A5-7418-C89B-DB40-644FF5C2B806}"/>
              </a:ext>
            </a:extLst>
          </p:cNvPr>
          <p:cNvSpPr/>
          <p:nvPr/>
        </p:nvSpPr>
        <p:spPr>
          <a:xfrm>
            <a:off x="5622803" y="5147034"/>
            <a:ext cx="4994155" cy="96048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29396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342916"/>
            <a:ext cx="10944826" cy="810400"/>
          </a:xfrm>
        </p:spPr>
        <p:txBody>
          <a:bodyPr>
            <a:normAutofit fontScale="90000"/>
          </a:bodyPr>
          <a:lstStyle/>
          <a:p>
            <a:r>
              <a:rPr lang="en-US" dirty="0">
                <a:solidFill>
                  <a:srgbClr val="003F87"/>
                </a:solidFill>
                <a:latin typeface="Trebuchet MS" panose="020B0603020202020204" pitchFamily="34" charset="0"/>
              </a:rPr>
              <a:t>Observing Scout Behaviors and Noticing Changes</a:t>
            </a:r>
            <a:endParaRPr lang="en-US" dirty="0"/>
          </a:p>
        </p:txBody>
      </p:sp>
      <p:graphicFrame>
        <p:nvGraphicFramePr>
          <p:cNvPr id="7" name="Table 4">
            <a:extLst>
              <a:ext uri="{FF2B5EF4-FFF2-40B4-BE49-F238E27FC236}">
                <a16:creationId xmlns:a16="http://schemas.microsoft.com/office/drawing/2014/main" id="{6AEC72C0-3162-35AA-E40F-A3BA8D373745}"/>
              </a:ext>
            </a:extLst>
          </p:cNvPr>
          <p:cNvGraphicFramePr>
            <a:graphicFrameLocks noGrp="1"/>
          </p:cNvGraphicFramePr>
          <p:nvPr>
            <p:extLst>
              <p:ext uri="{D42A27DB-BD31-4B8C-83A1-F6EECF244321}">
                <p14:modId xmlns:p14="http://schemas.microsoft.com/office/powerpoint/2010/main" val="3110301704"/>
              </p:ext>
            </p:extLst>
          </p:nvPr>
        </p:nvGraphicFramePr>
        <p:xfrm>
          <a:off x="628649" y="1684164"/>
          <a:ext cx="9988310" cy="4403473"/>
        </p:xfrm>
        <a:graphic>
          <a:graphicData uri="http://schemas.openxmlformats.org/drawingml/2006/table">
            <a:tbl>
              <a:tblPr firstRow="1" bandRow="1">
                <a:tableStyleId>{8EC20E35-A176-4012-BC5E-935CFFF8708E}</a:tableStyleId>
              </a:tblPr>
              <a:tblGrid>
                <a:gridCol w="4994155">
                  <a:extLst>
                    <a:ext uri="{9D8B030D-6E8A-4147-A177-3AD203B41FA5}">
                      <a16:colId xmlns:a16="http://schemas.microsoft.com/office/drawing/2014/main" val="769781806"/>
                    </a:ext>
                  </a:extLst>
                </a:gridCol>
                <a:gridCol w="4994155">
                  <a:extLst>
                    <a:ext uri="{9D8B030D-6E8A-4147-A177-3AD203B41FA5}">
                      <a16:colId xmlns:a16="http://schemas.microsoft.com/office/drawing/2014/main" val="1056933618"/>
                    </a:ext>
                  </a:extLst>
                </a:gridCol>
              </a:tblGrid>
              <a:tr h="688161">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Typical Scout Behavior</a:t>
                      </a:r>
                    </a:p>
                  </a:txBody>
                  <a:tcPr marL="45702" marR="45702" marT="22851" marB="22851" anchor="ctr">
                    <a:lnL>
                      <a:noFill/>
                    </a:lnL>
                    <a:lnR w="19050" cap="flat" cmpd="sng" algn="ctr">
                      <a:solidFill>
                        <a:schemeClr val="bg1"/>
                      </a:solidFill>
                      <a:prstDash val="solid"/>
                      <a:round/>
                      <a:headEnd type="none" w="med" len="med"/>
                      <a:tailEnd type="none" w="med" len="med"/>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1"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MESH-Concerning Behavior</a:t>
                      </a:r>
                    </a:p>
                  </a:txBody>
                  <a:tcPr marL="45702" marR="45702" marT="22851" marB="22851" anchor="ctr">
                    <a:lnL w="19050" cap="flat" cmpd="sng" algn="ctr">
                      <a:solidFill>
                        <a:schemeClr val="bg1"/>
                      </a:solidFill>
                      <a:prstDash val="solid"/>
                      <a:round/>
                      <a:headEnd type="none" w="med" len="med"/>
                      <a:tailEnd type="none" w="med" len="med"/>
                    </a:lnL>
                    <a:lnR>
                      <a:noFill/>
                    </a:lnR>
                    <a:lnT w="25400" cmpd="sng">
                      <a:noFill/>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436044900"/>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Occasionally forgetting the Buddy System and walking off on their own, taking time alone, resting in tent for afternoon.</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Refusal to use Buddy System, walking off alone for extended periods, refusing to come out of tent.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140278104"/>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Occasionally losing temper when things do not go their way.</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Frequently arguing with adults, breaking rules, displaying aggressive or dangerous behavior.</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083290"/>
                  </a:ext>
                </a:extLst>
              </a:tr>
              <a:tr h="835006">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Playful teasing and childishness.</a:t>
                      </a: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chemeClr val="bg1"/>
                          </a:solidFill>
                          <a:latin typeface="Trebuchet MS" panose="020B0603020202020204" pitchFamily="34" charset="0"/>
                          <a:ea typeface="Open Sans" panose="020B0606030504020204" pitchFamily="34" charset="0"/>
                          <a:cs typeface="Open Sans" panose="020B0606030504020204" pitchFamily="34" charset="0"/>
                        </a:rPr>
                        <a:t>Excessive or insensitive comments to intentionally antagonize and disrupt.</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noFill/>
                      <a:prstDash val="solid"/>
                      <a:round/>
                      <a:headEnd type="none" w="med" len="med"/>
                      <a:tailEnd type="none" w="med" len="med"/>
                    </a:lnB>
                    <a:solidFill>
                      <a:srgbClr val="9AB3D5"/>
                    </a:solidFill>
                  </a:tcPr>
                </a:tc>
                <a:extLst>
                  <a:ext uri="{0D108BD9-81ED-4DB2-BD59-A6C34878D82A}">
                    <a16:rowId xmlns:a16="http://schemas.microsoft.com/office/drawing/2014/main" val="2050076387"/>
                  </a:ext>
                </a:extLst>
              </a:tr>
              <a:tr h="837905">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0"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Difficulty learning and practicing the safety protocols for fires, knives, climbing, or using ropes.</a:t>
                      </a:r>
                    </a:p>
                  </a:txBody>
                  <a:tcPr marL="45702" marR="45702" marT="22851" marB="22851" anchor="ctr">
                    <a:lnL>
                      <a:noFill/>
                    </a:lnL>
                    <a:lnR w="19050"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828800" rtl="0" eaLnBrk="1" fontAlgn="auto" latinLnBrk="0" hangingPunct="1">
                        <a:lnSpc>
                          <a:spcPct val="100000"/>
                        </a:lnSpc>
                        <a:spcBef>
                          <a:spcPts val="0"/>
                        </a:spcBef>
                        <a:spcAft>
                          <a:spcPts val="0"/>
                        </a:spcAft>
                        <a:buClrTx/>
                        <a:buSzTx/>
                        <a:buFontTx/>
                        <a:buNone/>
                        <a:tabLst/>
                        <a:defRPr/>
                      </a:pPr>
                      <a:r>
                        <a:rPr lang="en-US" sz="2000" b="0" i="1" dirty="0">
                          <a:ln>
                            <a:noFill/>
                          </a:ln>
                          <a:solidFill>
                            <a:srgbClr val="003F87"/>
                          </a:solidFill>
                          <a:latin typeface="Trebuchet MS" panose="020B0603020202020204" pitchFamily="34" charset="0"/>
                          <a:ea typeface="Open Sans" panose="020B0606030504020204" pitchFamily="34" charset="0"/>
                          <a:cs typeface="Open Sans" panose="020B0606030504020204" pitchFamily="34" charset="0"/>
                        </a:rPr>
                        <a:t>Disregarding safety rules for and taking dangerous risks with fires, knives, climbing, or using ropes.</a:t>
                      </a:r>
                    </a:p>
                  </a:txBody>
                  <a:tcPr marL="45702" marR="45702" marT="22851" marB="22851" anchor="ctr">
                    <a:lnL w="19050" cap="flat" cmpd="sng" algn="ctr">
                      <a:noFill/>
                      <a:prstDash val="solid"/>
                      <a:round/>
                      <a:headEnd type="none" w="med" len="med"/>
                      <a:tailEnd type="none" w="med" len="med"/>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4955261"/>
                  </a:ext>
                </a:extLst>
              </a:tr>
            </a:tbl>
          </a:graphicData>
        </a:graphic>
      </p:graphicFrame>
    </p:spTree>
    <p:extLst>
      <p:ext uri="{BB962C8B-B14F-4D97-AF65-F5344CB8AC3E}">
        <p14:creationId xmlns:p14="http://schemas.microsoft.com/office/powerpoint/2010/main" val="1569200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D6D666-7B15-DC8E-6334-39080686D095}"/>
              </a:ext>
            </a:extLst>
          </p:cNvPr>
          <p:cNvSpPr>
            <a:spLocks noGrp="1"/>
          </p:cNvSpPr>
          <p:nvPr>
            <p:ph type="body" idx="1"/>
          </p:nvPr>
        </p:nvSpPr>
        <p:spPr>
          <a:xfrm>
            <a:off x="415600" y="1573583"/>
            <a:ext cx="11163487" cy="3865606"/>
          </a:xfrm>
        </p:spPr>
        <p:txBody>
          <a:bodyPr>
            <a:normAutofit fontScale="92500" lnSpcReduction="20000"/>
          </a:bodyPr>
          <a:lstStyle/>
          <a:p>
            <a:pPr marL="152396" indent="0" algn="l" rtl="0" fontAlgn="base">
              <a:lnSpc>
                <a:spcPct val="110000"/>
              </a:lnSpc>
              <a:spcAft>
                <a:spcPts val="600"/>
              </a:spcAft>
              <a:buNone/>
            </a:pPr>
            <a:r>
              <a:rPr lang="en-US" sz="2800" dirty="0">
                <a:solidFill>
                  <a:srgbClr val="003F87"/>
                </a:solidFill>
                <a:highlight>
                  <a:srgbClr val="FFFFFF"/>
                </a:highlight>
                <a:latin typeface="Trebuchet MS" panose="020B0603020202020204" pitchFamily="34" charset="0"/>
              </a:rPr>
              <a:t>During leatherworking class, you notice a Scout who keeps playing with their knife despite staff warning them not to do something so dangerous. What is your understanding of the Scout’s behavior?</a:t>
            </a:r>
            <a:endParaRPr lang="en-US" sz="2800" i="0" dirty="0">
              <a:solidFill>
                <a:srgbClr val="003F87"/>
              </a:solidFill>
              <a:effectLst/>
              <a:highlight>
                <a:srgbClr val="FFFFFF"/>
              </a:highlight>
              <a:latin typeface="Trebuchet MS" panose="020B0603020202020204" pitchFamily="34" charset="0"/>
            </a:endParaRPr>
          </a:p>
          <a:p>
            <a:pPr marL="152396" indent="0" algn="l" rtl="0" fontAlgn="base">
              <a:lnSpc>
                <a:spcPct val="110000"/>
              </a:lnSpc>
              <a:spcAft>
                <a:spcPts val="600"/>
              </a:spcAft>
              <a:buNone/>
            </a:pPr>
            <a:endParaRPr lang="en-US" sz="2800" b="0" dirty="0">
              <a:solidFill>
                <a:srgbClr val="003F87"/>
              </a:solidFill>
              <a:effectLst/>
              <a:highlight>
                <a:srgbClr val="FFFFFF"/>
              </a:highlight>
              <a:latin typeface="Trebuchet MS" panose="020B0603020202020204" pitchFamily="34" charset="0"/>
            </a:endParaRPr>
          </a:p>
          <a:p>
            <a:pPr marL="666746" indent="-51435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Scouts love knives, and this Scout is just being playful.</a:t>
            </a:r>
          </a:p>
          <a:p>
            <a:pPr marL="666746" indent="-51435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The Scout is having </a:t>
            </a:r>
            <a:r>
              <a:rPr lang="en-US" sz="2800" b="0" dirty="0">
                <a:solidFill>
                  <a:srgbClr val="003F87"/>
                </a:solidFill>
                <a:highlight>
                  <a:srgbClr val="FFFFFF"/>
                </a:highlight>
                <a:latin typeface="Trebuchet MS" panose="020B0603020202020204" pitchFamily="34" charset="0"/>
              </a:rPr>
              <a:t>d</a:t>
            </a:r>
            <a:r>
              <a:rPr lang="en-US" sz="2800" dirty="0">
                <a:solidFill>
                  <a:srgbClr val="003F87"/>
                </a:solidFill>
                <a:effectLst/>
                <a:latin typeface="Trebuchet MS" panose="020B0603020202020204" pitchFamily="34" charset="0"/>
              </a:rPr>
              <a:t>ifficulty learning and practicing the safety protocols for knives.</a:t>
            </a:r>
            <a:endParaRPr lang="en-US" sz="2800" b="0" dirty="0">
              <a:solidFill>
                <a:srgbClr val="003F87"/>
              </a:solidFill>
              <a:effectLst/>
              <a:highlight>
                <a:srgbClr val="FFFFFF"/>
              </a:highlight>
              <a:latin typeface="Trebuchet MS" panose="020B0603020202020204" pitchFamily="34" charset="0"/>
            </a:endParaRPr>
          </a:p>
          <a:p>
            <a:pPr marL="666746" indent="-514350" algn="l" rtl="0" fontAlgn="base">
              <a:lnSpc>
                <a:spcPct val="110000"/>
              </a:lnSpc>
              <a:spcAft>
                <a:spcPts val="600"/>
              </a:spcAft>
              <a:buSzPct val="100000"/>
              <a:buFont typeface="+mj-lt"/>
              <a:buAutoNum type="alphaLcParenR"/>
            </a:pPr>
            <a:r>
              <a:rPr lang="en-US" sz="2800" dirty="0">
                <a:solidFill>
                  <a:srgbClr val="003F87"/>
                </a:solidFill>
                <a:highlight>
                  <a:srgbClr val="FFFFFF"/>
                </a:highlight>
                <a:latin typeface="Trebuchet MS" panose="020B0603020202020204" pitchFamily="34" charset="0"/>
              </a:rPr>
              <a:t>The Scout is d</a:t>
            </a:r>
            <a:r>
              <a:rPr lang="en-US" sz="2800" b="0" dirty="0">
                <a:solidFill>
                  <a:srgbClr val="003F87"/>
                </a:solidFill>
                <a:effectLst/>
                <a:highlight>
                  <a:srgbClr val="FFFFFF"/>
                </a:highlight>
                <a:latin typeface="Trebuchet MS" panose="020B0603020202020204" pitchFamily="34" charset="0"/>
              </a:rPr>
              <a:t>isregarding safety rules and taking dangerous risks with knives</a:t>
            </a:r>
            <a:r>
              <a:rPr lang="en-US" sz="2800" dirty="0">
                <a:solidFill>
                  <a:srgbClr val="003F87"/>
                </a:solidFill>
                <a:highlight>
                  <a:srgbClr val="FFFFFF"/>
                </a:highlight>
                <a:latin typeface="Trebuchet MS" panose="020B0603020202020204" pitchFamily="34" charset="0"/>
              </a:rPr>
              <a:t>.</a:t>
            </a:r>
            <a:endParaRPr lang="en-US" sz="2800" b="0" dirty="0">
              <a:solidFill>
                <a:srgbClr val="003F87"/>
              </a:solidFill>
              <a:effectLst/>
              <a:highlight>
                <a:srgbClr val="FFFFFF"/>
              </a:highlight>
              <a:latin typeface="Trebuchet MS" panose="020B0603020202020204" pitchFamily="34" charset="0"/>
            </a:endParaRPr>
          </a:p>
        </p:txBody>
      </p:sp>
      <p:sp>
        <p:nvSpPr>
          <p:cNvPr id="5" name="Title 1">
            <a:extLst>
              <a:ext uri="{FF2B5EF4-FFF2-40B4-BE49-F238E27FC236}">
                <a16:creationId xmlns:a16="http://schemas.microsoft.com/office/drawing/2014/main" id="{B882244A-C8F6-A69F-434C-C18CF913BE4A}"/>
              </a:ext>
            </a:extLst>
          </p:cNvPr>
          <p:cNvSpPr txBox="1">
            <a:spLocks/>
          </p:cNvSpPr>
          <p:nvPr/>
        </p:nvSpPr>
        <p:spPr>
          <a:xfrm>
            <a:off x="568000" y="627351"/>
            <a:ext cx="10944826" cy="810400"/>
          </a:xfrm>
          <a:prstGeom prst="rect">
            <a:avLst/>
          </a:prstGeom>
        </p:spPr>
        <p:txBody>
          <a:bodyPr spcFirstLastPara="1" vert="horz" wrap="square" lIns="91425" tIns="91425" rIns="91425" bIns="91425" rtlCol="0" anchor="t" anchorCtr="0">
            <a:normAutofit fontScale="97500"/>
          </a:bodyPr>
          <a:lstStyle>
            <a:lvl1pPr lvl="0" algn="l" defTabSz="914400" rtl="0" eaLnBrk="1" latinLnBrk="0" hangingPunct="1">
              <a:lnSpc>
                <a:spcPct val="90000"/>
              </a:lnSpc>
              <a:spcBef>
                <a:spcPts val="0"/>
              </a:spcBef>
              <a:spcAft>
                <a:spcPts val="0"/>
              </a:spcAft>
              <a:buSzPts val="3000"/>
              <a:buNone/>
              <a:defRPr sz="4600" kern="1200">
                <a:solidFill>
                  <a:schemeClr val="tx1"/>
                </a:solidFill>
                <a:latin typeface="Franklin Gothic Medium" panose="020B0603020102020204" pitchFamily="34" charset="0"/>
                <a:ea typeface="+mj-ea"/>
                <a:cs typeface="+mj-cs"/>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b="1" dirty="0">
                <a:solidFill>
                  <a:srgbClr val="CE1126"/>
                </a:solidFill>
                <a:latin typeface="Trebuchet MS" panose="020B0603020202020204" pitchFamily="34" charset="0"/>
              </a:rPr>
              <a:t>Reflection Exercise</a:t>
            </a:r>
          </a:p>
        </p:txBody>
      </p:sp>
    </p:spTree>
    <p:extLst>
      <p:ext uri="{BB962C8B-B14F-4D97-AF65-F5344CB8AC3E}">
        <p14:creationId xmlns:p14="http://schemas.microsoft.com/office/powerpoint/2010/main" val="3335320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9D6D666-7B15-DC8E-6334-39080686D095}"/>
              </a:ext>
            </a:extLst>
          </p:cNvPr>
          <p:cNvSpPr>
            <a:spLocks noGrp="1"/>
          </p:cNvSpPr>
          <p:nvPr>
            <p:ph type="body" idx="1"/>
          </p:nvPr>
        </p:nvSpPr>
        <p:spPr>
          <a:xfrm>
            <a:off x="415601" y="1590395"/>
            <a:ext cx="11097226" cy="4107020"/>
          </a:xfrm>
        </p:spPr>
        <p:txBody>
          <a:bodyPr>
            <a:normAutofit fontScale="92500" lnSpcReduction="20000"/>
          </a:bodyPr>
          <a:lstStyle/>
          <a:p>
            <a:pPr marL="152396" indent="0" algn="l" rtl="0" fontAlgn="base">
              <a:lnSpc>
                <a:spcPct val="110000"/>
              </a:lnSpc>
              <a:spcAft>
                <a:spcPts val="600"/>
              </a:spcAft>
              <a:buNone/>
            </a:pPr>
            <a:r>
              <a:rPr lang="en-US" sz="2800" dirty="0">
                <a:solidFill>
                  <a:srgbClr val="003F87"/>
                </a:solidFill>
                <a:highlight>
                  <a:srgbClr val="FFFFFF"/>
                </a:highlight>
                <a:latin typeface="Trebuchet MS" panose="020B0603020202020204" pitchFamily="34" charset="0"/>
              </a:rPr>
              <a:t>During leatherworking class, you notice a Scout who keeps playing with their knife despite staff warning them not to do something so dangerous. What is your understanding of the Scout’s behavior?</a:t>
            </a:r>
            <a:endParaRPr lang="en-US" sz="2800" i="0" dirty="0">
              <a:solidFill>
                <a:srgbClr val="003F87"/>
              </a:solidFill>
              <a:effectLst/>
              <a:highlight>
                <a:srgbClr val="FFFFFF"/>
              </a:highlight>
              <a:latin typeface="Trebuchet MS" panose="020B0603020202020204" pitchFamily="34" charset="0"/>
            </a:endParaRPr>
          </a:p>
          <a:p>
            <a:pPr marL="152396" indent="0" algn="l" rtl="0" fontAlgn="base">
              <a:lnSpc>
                <a:spcPct val="110000"/>
              </a:lnSpc>
              <a:spcAft>
                <a:spcPts val="600"/>
              </a:spcAft>
              <a:buNone/>
            </a:pPr>
            <a:endParaRPr lang="en-US" sz="2800" dirty="0">
              <a:solidFill>
                <a:srgbClr val="003F87"/>
              </a:solidFill>
              <a:effectLst/>
              <a:highlight>
                <a:srgbClr val="FFFFFF"/>
              </a:highlight>
              <a:latin typeface="Trebuchet MS" panose="020B0603020202020204" pitchFamily="34" charset="0"/>
            </a:endParaRPr>
          </a:p>
          <a:p>
            <a:pPr marL="666746" indent="-51435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Scouts love knives, and this Scout is just being playful.</a:t>
            </a:r>
          </a:p>
          <a:p>
            <a:pPr marL="666746" indent="-51435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The Scout is having </a:t>
            </a:r>
            <a:r>
              <a:rPr lang="en-US" sz="2800" b="0" dirty="0">
                <a:solidFill>
                  <a:srgbClr val="003F87"/>
                </a:solidFill>
                <a:highlight>
                  <a:srgbClr val="FFFFFF"/>
                </a:highlight>
                <a:latin typeface="Trebuchet MS" panose="020B0603020202020204" pitchFamily="34" charset="0"/>
              </a:rPr>
              <a:t>d</a:t>
            </a:r>
            <a:r>
              <a:rPr lang="en-US" sz="2800" dirty="0">
                <a:solidFill>
                  <a:srgbClr val="003F87"/>
                </a:solidFill>
                <a:effectLst/>
                <a:latin typeface="Trebuchet MS" panose="020B0603020202020204" pitchFamily="34" charset="0"/>
              </a:rPr>
              <a:t>ifficulty learning and practicing the safety protocols for knives.</a:t>
            </a:r>
            <a:endParaRPr lang="en-US" sz="2800" b="0" dirty="0">
              <a:solidFill>
                <a:srgbClr val="003F87"/>
              </a:solidFill>
              <a:effectLst/>
              <a:highlight>
                <a:srgbClr val="FFFFFF"/>
              </a:highlight>
              <a:latin typeface="Trebuchet MS" panose="020B0603020202020204" pitchFamily="34" charset="0"/>
            </a:endParaRPr>
          </a:p>
          <a:p>
            <a:pPr marL="666746" indent="-514350" algn="l" rtl="0" fontAlgn="base">
              <a:lnSpc>
                <a:spcPct val="110000"/>
              </a:lnSpc>
              <a:spcAft>
                <a:spcPts val="600"/>
              </a:spcAft>
              <a:buSzPct val="100000"/>
              <a:buFont typeface="+mj-lt"/>
              <a:buAutoNum type="alphaLcParenR"/>
            </a:pPr>
            <a:r>
              <a:rPr lang="en-US" sz="2800" b="1" dirty="0">
                <a:solidFill>
                  <a:srgbClr val="003F87"/>
                </a:solidFill>
                <a:highlight>
                  <a:srgbClr val="FFFFFF"/>
                </a:highlight>
                <a:latin typeface="Trebuchet MS" panose="020B0603020202020204" pitchFamily="34" charset="0"/>
              </a:rPr>
              <a:t>The Scout is d</a:t>
            </a:r>
            <a:r>
              <a:rPr lang="en-US" sz="2800" b="1" dirty="0">
                <a:solidFill>
                  <a:srgbClr val="003F87"/>
                </a:solidFill>
                <a:effectLst/>
                <a:highlight>
                  <a:srgbClr val="FFFFFF"/>
                </a:highlight>
                <a:latin typeface="Trebuchet MS" panose="020B0603020202020204" pitchFamily="34" charset="0"/>
              </a:rPr>
              <a:t>isregarding safety rules and taking dangerous risks with knives</a:t>
            </a:r>
            <a:r>
              <a:rPr lang="en-US" sz="2800" b="1" dirty="0">
                <a:solidFill>
                  <a:srgbClr val="003F87"/>
                </a:solidFill>
                <a:highlight>
                  <a:srgbClr val="FFFFFF"/>
                </a:highlight>
                <a:latin typeface="Trebuchet MS" panose="020B0603020202020204" pitchFamily="34" charset="0"/>
              </a:rPr>
              <a:t>.  </a:t>
            </a:r>
            <a:r>
              <a:rPr lang="en-US" sz="2800" b="1" i="1" dirty="0">
                <a:solidFill>
                  <a:srgbClr val="003F87"/>
                </a:solidFill>
                <a:highlight>
                  <a:srgbClr val="FFFFFF"/>
                </a:highlight>
                <a:latin typeface="Trebuchet MS" panose="020B0603020202020204" pitchFamily="34" charset="0"/>
              </a:rPr>
              <a:t>This is MESH-concerning behavior.</a:t>
            </a:r>
            <a:endParaRPr lang="en-US" sz="2800" b="1" i="1" dirty="0">
              <a:solidFill>
                <a:srgbClr val="003F87"/>
              </a:solidFill>
              <a:effectLst/>
              <a:highlight>
                <a:srgbClr val="FFFFFF"/>
              </a:highlight>
              <a:latin typeface="Trebuchet MS" panose="020B0603020202020204" pitchFamily="34" charset="0"/>
            </a:endParaRPr>
          </a:p>
        </p:txBody>
      </p:sp>
      <p:sp>
        <p:nvSpPr>
          <p:cNvPr id="8" name="Title 1">
            <a:extLst>
              <a:ext uri="{FF2B5EF4-FFF2-40B4-BE49-F238E27FC236}">
                <a16:creationId xmlns:a16="http://schemas.microsoft.com/office/drawing/2014/main" id="{B882244A-C8F6-A69F-434C-C18CF913BE4A}"/>
              </a:ext>
            </a:extLst>
          </p:cNvPr>
          <p:cNvSpPr txBox="1">
            <a:spLocks/>
          </p:cNvSpPr>
          <p:nvPr/>
        </p:nvSpPr>
        <p:spPr>
          <a:xfrm>
            <a:off x="568000" y="627351"/>
            <a:ext cx="10944826" cy="810400"/>
          </a:xfrm>
          <a:prstGeom prst="rect">
            <a:avLst/>
          </a:prstGeom>
        </p:spPr>
        <p:txBody>
          <a:bodyPr spcFirstLastPara="1" vert="horz" wrap="square" lIns="91425" tIns="91425" rIns="91425" bIns="91425" rtlCol="0" anchor="t" anchorCtr="0">
            <a:normAutofit fontScale="97500"/>
          </a:bodyPr>
          <a:lstStyle>
            <a:lvl1pPr lvl="0" algn="l" defTabSz="914400" rtl="0" eaLnBrk="1" latinLnBrk="0" hangingPunct="1">
              <a:lnSpc>
                <a:spcPct val="90000"/>
              </a:lnSpc>
              <a:spcBef>
                <a:spcPts val="0"/>
              </a:spcBef>
              <a:spcAft>
                <a:spcPts val="0"/>
              </a:spcAft>
              <a:buSzPts val="3000"/>
              <a:buNone/>
              <a:defRPr sz="4600" kern="1200">
                <a:solidFill>
                  <a:schemeClr val="tx1"/>
                </a:solidFill>
                <a:latin typeface="Franklin Gothic Medium" panose="020B0603020102020204" pitchFamily="34" charset="0"/>
                <a:ea typeface="+mj-ea"/>
                <a:cs typeface="+mj-cs"/>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b="1" dirty="0">
                <a:solidFill>
                  <a:srgbClr val="CE1126"/>
                </a:solidFill>
                <a:latin typeface="Trebuchet MS" panose="020B0603020202020204" pitchFamily="34" charset="0"/>
              </a:rPr>
              <a:t>Reflection Exercise</a:t>
            </a:r>
          </a:p>
        </p:txBody>
      </p:sp>
    </p:spTree>
    <p:extLst>
      <p:ext uri="{BB962C8B-B14F-4D97-AF65-F5344CB8AC3E}">
        <p14:creationId xmlns:p14="http://schemas.microsoft.com/office/powerpoint/2010/main" val="630860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CC9B408-C90B-A425-D068-54B7F411AAA6}"/>
              </a:ext>
            </a:extLst>
          </p:cNvPr>
          <p:cNvSpPr txBox="1">
            <a:spLocks/>
          </p:cNvSpPr>
          <p:nvPr/>
        </p:nvSpPr>
        <p:spPr>
          <a:xfrm>
            <a:off x="832492" y="4240528"/>
            <a:ext cx="10515600" cy="120279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Franklin Gothic Medium" panose="020B0603020102020204" pitchFamily="34" charset="0"/>
                <a:ea typeface="+mj-ea"/>
                <a:cs typeface="+mj-cs"/>
              </a:defRPr>
            </a:lvl1pPr>
          </a:lstStyle>
          <a:p>
            <a:pPr algn="ctr">
              <a:lnSpc>
                <a:spcPct val="100000"/>
              </a:lnSpc>
            </a:pPr>
            <a:r>
              <a:rPr lang="en-US" sz="6000" b="1" dirty="0">
                <a:solidFill>
                  <a:srgbClr val="CE1126"/>
                </a:solidFill>
                <a:latin typeface="Trebuchet MS" panose="020B0603020202020204" pitchFamily="34" charset="0"/>
              </a:rPr>
              <a:t>Speak</a:t>
            </a:r>
            <a:r>
              <a:rPr lang="en-US" sz="6000" dirty="0">
                <a:solidFill>
                  <a:srgbClr val="CE1126"/>
                </a:solidFill>
                <a:latin typeface="Trebuchet MS" panose="020B0603020202020204" pitchFamily="34" charset="0"/>
              </a:rPr>
              <a:t> </a:t>
            </a:r>
            <a:r>
              <a:rPr lang="en-US" sz="6000" dirty="0">
                <a:solidFill>
                  <a:srgbClr val="003F87"/>
                </a:solidFill>
                <a:latin typeface="Trebuchet MS" panose="020B0603020202020204" pitchFamily="34" charset="0"/>
              </a:rPr>
              <a:t>to Scouts and</a:t>
            </a:r>
          </a:p>
          <a:p>
            <a:pPr algn="ctr">
              <a:lnSpc>
                <a:spcPct val="100000"/>
              </a:lnSpc>
            </a:pPr>
            <a:r>
              <a:rPr lang="en-US" sz="6000" b="1" dirty="0">
                <a:solidFill>
                  <a:srgbClr val="CE1126"/>
                </a:solidFill>
                <a:latin typeface="Trebuchet MS" panose="020B0603020202020204" pitchFamily="34" charset="0"/>
              </a:rPr>
              <a:t>Support Them:</a:t>
            </a:r>
          </a:p>
          <a:p>
            <a:pPr algn="ctr">
              <a:lnSpc>
                <a:spcPct val="100000"/>
              </a:lnSpc>
            </a:pPr>
            <a:r>
              <a:rPr lang="en-US" b="1" i="1" dirty="0">
                <a:solidFill>
                  <a:srgbClr val="003F87"/>
                </a:solidFill>
                <a:latin typeface="Trebuchet MS" panose="020B0603020202020204" pitchFamily="34" charset="0"/>
              </a:rPr>
              <a:t>U-</a:t>
            </a:r>
            <a:r>
              <a:rPr lang="en-US" b="1" i="1" dirty="0">
                <a:solidFill>
                  <a:srgbClr val="CE1126"/>
                </a:solidFill>
                <a:latin typeface="Trebuchet MS" panose="020B0603020202020204" pitchFamily="34" charset="0"/>
              </a:rPr>
              <a:t>S</a:t>
            </a:r>
            <a:r>
              <a:rPr lang="en-US" b="1" i="1" dirty="0">
                <a:solidFill>
                  <a:srgbClr val="003F87"/>
                </a:solidFill>
                <a:latin typeface="Trebuchet MS" panose="020B0603020202020204" pitchFamily="34" charset="0"/>
              </a:rPr>
              <a:t>-A</a:t>
            </a:r>
            <a:br>
              <a:rPr lang="en-US" b="1" dirty="0">
                <a:solidFill>
                  <a:srgbClr val="CE1126"/>
                </a:solidFill>
                <a:latin typeface="Trebuchet MS" panose="020B0603020202020204" pitchFamily="34" charset="0"/>
              </a:rPr>
            </a:br>
            <a:endParaRPr lang="en-US" b="1"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343002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9DEAD-B81E-6E7F-CAB1-5C9E7FC2E722}"/>
              </a:ext>
            </a:extLst>
          </p:cNvPr>
          <p:cNvSpPr>
            <a:spLocks noGrp="1"/>
          </p:cNvSpPr>
          <p:nvPr>
            <p:ph type="title"/>
          </p:nvPr>
        </p:nvSpPr>
        <p:spPr>
          <a:xfrm>
            <a:off x="623946" y="755013"/>
            <a:ext cx="10944826" cy="810400"/>
          </a:xfrm>
        </p:spPr>
        <p:txBody>
          <a:bodyPr>
            <a:normAutofit fontScale="90000"/>
          </a:bodyPr>
          <a:lstStyle/>
          <a:p>
            <a:r>
              <a:rPr lang="en-US" dirty="0">
                <a:solidFill>
                  <a:srgbClr val="003F87"/>
                </a:solidFill>
                <a:latin typeface="Trebuchet MS" panose="020B0603020202020204" pitchFamily="34" charset="0"/>
              </a:rPr>
              <a:t>How Should I Speak with a Scout?</a:t>
            </a:r>
          </a:p>
        </p:txBody>
      </p:sp>
      <p:sp>
        <p:nvSpPr>
          <p:cNvPr id="3" name="Text Placeholder 2">
            <a:extLst>
              <a:ext uri="{FF2B5EF4-FFF2-40B4-BE49-F238E27FC236}">
                <a16:creationId xmlns:a16="http://schemas.microsoft.com/office/drawing/2014/main" id="{5D4D9A0A-88C5-E224-5D64-20BAC4FAC3DF}"/>
              </a:ext>
            </a:extLst>
          </p:cNvPr>
          <p:cNvSpPr>
            <a:spLocks noGrp="1"/>
          </p:cNvSpPr>
          <p:nvPr>
            <p:ph type="body" idx="1"/>
          </p:nvPr>
        </p:nvSpPr>
        <p:spPr/>
        <p:txBody>
          <a:bodyPr/>
          <a:lstStyle/>
          <a:p>
            <a:pPr>
              <a:lnSpc>
                <a:spcPct val="110000"/>
              </a:lnSpc>
              <a:spcAft>
                <a:spcPts val="600"/>
              </a:spcAft>
            </a:pPr>
            <a:r>
              <a:rPr lang="en-US" b="1" dirty="0">
                <a:solidFill>
                  <a:srgbClr val="CE1126"/>
                </a:solidFill>
                <a:latin typeface="Trebuchet MS" panose="020B0603020202020204" pitchFamily="34" charset="0"/>
              </a:rPr>
              <a:t>How</a:t>
            </a:r>
            <a:r>
              <a:rPr lang="en-US" dirty="0">
                <a:solidFill>
                  <a:srgbClr val="003F87"/>
                </a:solidFill>
                <a:latin typeface="Trebuchet MS" panose="020B0603020202020204" pitchFamily="34" charset="0"/>
              </a:rPr>
              <a:t> we talk is just as important as our body language or what we say.</a:t>
            </a:r>
          </a:p>
          <a:p>
            <a:endParaRPr lang="en-US"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2290872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D4D9A0A-88C5-E224-5D64-20BAC4FAC3DF}"/>
              </a:ext>
            </a:extLst>
          </p:cNvPr>
          <p:cNvSpPr>
            <a:spLocks noGrp="1"/>
          </p:cNvSpPr>
          <p:nvPr>
            <p:ph type="body" idx="1"/>
          </p:nvPr>
        </p:nvSpPr>
        <p:spPr/>
        <p:txBody>
          <a:bodyPr/>
          <a:lstStyle/>
          <a:p>
            <a:pPr>
              <a:lnSpc>
                <a:spcPct val="110000"/>
              </a:lnSpc>
              <a:spcAft>
                <a:spcPts val="600"/>
              </a:spcAft>
            </a:pPr>
            <a:r>
              <a:rPr lang="en-US" dirty="0">
                <a:solidFill>
                  <a:srgbClr val="003F87"/>
                </a:solidFill>
                <a:latin typeface="Trebuchet MS" panose="020B0603020202020204" pitchFamily="34" charset="0"/>
              </a:rPr>
              <a:t>When speaking with someone who is upset, we should:</a:t>
            </a:r>
          </a:p>
          <a:p>
            <a:pPr lvl="1" fontAlgn="base">
              <a:lnSpc>
                <a:spcPct val="110000"/>
              </a:lnSpc>
              <a:spcAft>
                <a:spcPts val="600"/>
              </a:spcAft>
            </a:pPr>
            <a:r>
              <a:rPr lang="en-US" sz="2800" dirty="0">
                <a:solidFill>
                  <a:srgbClr val="003F87"/>
                </a:solidFill>
                <a:latin typeface="Trebuchet MS" panose="020B0603020202020204" pitchFamily="34" charset="0"/>
              </a:rPr>
              <a:t>Ask </a:t>
            </a:r>
            <a:r>
              <a:rPr lang="en-US" sz="2800" b="1" i="1" dirty="0">
                <a:solidFill>
                  <a:srgbClr val="003F87"/>
                </a:solidFill>
                <a:latin typeface="Trebuchet MS" panose="020B0603020202020204" pitchFamily="34" charset="0"/>
              </a:rPr>
              <a:t>“Do you need help?”</a:t>
            </a:r>
            <a:endParaRPr lang="en-US" sz="2800" dirty="0">
              <a:solidFill>
                <a:srgbClr val="003F87"/>
              </a:solidFill>
              <a:latin typeface="Trebuchet MS" panose="020B0603020202020204" pitchFamily="34" charset="0"/>
            </a:endParaRPr>
          </a:p>
          <a:p>
            <a:pPr lvl="1" fontAlgn="base">
              <a:lnSpc>
                <a:spcPct val="110000"/>
              </a:lnSpc>
              <a:spcAft>
                <a:spcPts val="600"/>
              </a:spcAft>
            </a:pPr>
            <a:r>
              <a:rPr lang="en-US" sz="2800" dirty="0">
                <a:solidFill>
                  <a:srgbClr val="003F87"/>
                </a:solidFill>
                <a:latin typeface="Trebuchet MS" panose="020B0603020202020204" pitchFamily="34" charset="0"/>
              </a:rPr>
              <a:t>Speak in a calm, caring tone</a:t>
            </a:r>
          </a:p>
          <a:p>
            <a:pPr lvl="1" fontAlgn="base">
              <a:lnSpc>
                <a:spcPct val="110000"/>
              </a:lnSpc>
              <a:spcAft>
                <a:spcPts val="600"/>
              </a:spcAft>
            </a:pPr>
            <a:r>
              <a:rPr lang="en-US" sz="2800" dirty="0">
                <a:solidFill>
                  <a:srgbClr val="003F87"/>
                </a:solidFill>
                <a:latin typeface="Trebuchet MS" panose="020B0603020202020204" pitchFamily="34" charset="0"/>
              </a:rPr>
              <a:t>Use the Scout’s preferred name</a:t>
            </a:r>
          </a:p>
          <a:p>
            <a:pPr lvl="2" fontAlgn="base">
              <a:lnSpc>
                <a:spcPct val="110000"/>
              </a:lnSpc>
              <a:spcAft>
                <a:spcPts val="600"/>
              </a:spcAft>
            </a:pPr>
            <a:r>
              <a:rPr lang="en-US" sz="2800" dirty="0">
                <a:solidFill>
                  <a:srgbClr val="003F87"/>
                </a:solidFill>
                <a:latin typeface="Trebuchet MS" panose="020B0603020202020204" pitchFamily="34" charset="0"/>
              </a:rPr>
              <a:t>This may be their full name or a nickname</a:t>
            </a:r>
          </a:p>
          <a:p>
            <a:pPr lvl="2" fontAlgn="base">
              <a:lnSpc>
                <a:spcPct val="110000"/>
              </a:lnSpc>
              <a:spcAft>
                <a:spcPts val="600"/>
              </a:spcAft>
            </a:pPr>
            <a:r>
              <a:rPr lang="en-US" sz="2800" dirty="0">
                <a:solidFill>
                  <a:srgbClr val="003F87"/>
                </a:solidFill>
                <a:latin typeface="Trebuchet MS" panose="020B0603020202020204" pitchFamily="34" charset="0"/>
              </a:rPr>
              <a:t>Be mindful of their preferred pronouns (he, she, they)</a:t>
            </a:r>
          </a:p>
        </p:txBody>
      </p:sp>
      <p:sp>
        <p:nvSpPr>
          <p:cNvPr id="4" name="Title 1">
            <a:extLst>
              <a:ext uri="{FF2B5EF4-FFF2-40B4-BE49-F238E27FC236}">
                <a16:creationId xmlns:a16="http://schemas.microsoft.com/office/drawing/2014/main" id="{3EDEFD98-1D74-40E8-7A3F-026447FB9D70}"/>
              </a:ext>
            </a:extLst>
          </p:cNvPr>
          <p:cNvSpPr txBox="1">
            <a:spLocks/>
          </p:cNvSpPr>
          <p:nvPr/>
        </p:nvSpPr>
        <p:spPr>
          <a:xfrm>
            <a:off x="623946" y="755013"/>
            <a:ext cx="10944826" cy="810400"/>
          </a:xfrm>
          <a:prstGeom prst="rect">
            <a:avLst/>
          </a:prstGeom>
        </p:spPr>
        <p:txBody>
          <a:bodyPr spcFirstLastPara="1" vert="horz" wrap="square" lIns="91425" tIns="91425" rIns="91425" bIns="91425" rtlCol="0" anchor="t" anchorCtr="0">
            <a:normAutofit fontScale="97500"/>
          </a:bodyPr>
          <a:lstStyle>
            <a:lvl1pPr lvl="0" algn="l" defTabSz="914400" rtl="0" eaLnBrk="1" latinLnBrk="0" hangingPunct="1">
              <a:lnSpc>
                <a:spcPct val="90000"/>
              </a:lnSpc>
              <a:spcBef>
                <a:spcPts val="0"/>
              </a:spcBef>
              <a:spcAft>
                <a:spcPts val="0"/>
              </a:spcAft>
              <a:buSzPts val="3000"/>
              <a:buNone/>
              <a:defRPr sz="4600" kern="1200">
                <a:solidFill>
                  <a:schemeClr val="tx1"/>
                </a:solidFill>
                <a:latin typeface="Franklin Gothic Medium" panose="020B0603020102020204" pitchFamily="34" charset="0"/>
                <a:ea typeface="+mj-ea"/>
                <a:cs typeface="+mj-cs"/>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solidFill>
                  <a:srgbClr val="003F87"/>
                </a:solidFill>
                <a:latin typeface="Trebuchet MS" panose="020B0603020202020204" pitchFamily="34" charset="0"/>
              </a:rPr>
              <a:t>How Should I Speak with a Scout?</a:t>
            </a:r>
            <a:endParaRPr lang="en-US"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1378184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AC940-F970-5152-D480-04334EBFEAE1}"/>
              </a:ext>
            </a:extLst>
          </p:cNvPr>
          <p:cNvSpPr>
            <a:spLocks noGrp="1"/>
          </p:cNvSpPr>
          <p:nvPr>
            <p:ph type="title"/>
          </p:nvPr>
        </p:nvSpPr>
        <p:spPr>
          <a:xfrm>
            <a:off x="1422159" y="-130635"/>
            <a:ext cx="10515600" cy="2852737"/>
          </a:xfrm>
        </p:spPr>
        <p:txBody>
          <a:bodyPr/>
          <a:lstStyle/>
          <a:p>
            <a:r>
              <a:rPr lang="en-US" b="1" dirty="0">
                <a:solidFill>
                  <a:srgbClr val="003F87"/>
                </a:solidFill>
                <a:latin typeface="Trebuchet MS" panose="020B0603020202020204" pitchFamily="34" charset="0"/>
              </a:rPr>
              <a:t>Why This Training?</a:t>
            </a:r>
          </a:p>
        </p:txBody>
      </p:sp>
      <p:sp>
        <p:nvSpPr>
          <p:cNvPr id="3" name="Text Placeholder 2">
            <a:extLst>
              <a:ext uri="{FF2B5EF4-FFF2-40B4-BE49-F238E27FC236}">
                <a16:creationId xmlns:a16="http://schemas.microsoft.com/office/drawing/2014/main" id="{F4B333A1-7A1D-04C1-D5DA-FFB098D5856F}"/>
              </a:ext>
            </a:extLst>
          </p:cNvPr>
          <p:cNvSpPr>
            <a:spLocks noGrp="1"/>
          </p:cNvSpPr>
          <p:nvPr>
            <p:ph type="body" idx="1"/>
          </p:nvPr>
        </p:nvSpPr>
        <p:spPr>
          <a:xfrm>
            <a:off x="1410587" y="2934121"/>
            <a:ext cx="8508920" cy="1224928"/>
          </a:xfrm>
        </p:spPr>
        <p:txBody>
          <a:bodyPr/>
          <a:lstStyle/>
          <a:p>
            <a:r>
              <a:rPr lang="en-US" dirty="0">
                <a:solidFill>
                  <a:srgbClr val="003F87"/>
                </a:solidFill>
              </a:rPr>
              <a:t>There are mental health challenges at camp!</a:t>
            </a:r>
          </a:p>
        </p:txBody>
      </p:sp>
    </p:spTree>
    <p:extLst>
      <p:ext uri="{BB962C8B-B14F-4D97-AF65-F5344CB8AC3E}">
        <p14:creationId xmlns:p14="http://schemas.microsoft.com/office/powerpoint/2010/main" val="25353271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D4D9A0A-88C5-E224-5D64-20BAC4FAC3DF}"/>
              </a:ext>
            </a:extLst>
          </p:cNvPr>
          <p:cNvSpPr>
            <a:spLocks noGrp="1"/>
          </p:cNvSpPr>
          <p:nvPr>
            <p:ph type="body" idx="1"/>
          </p:nvPr>
        </p:nvSpPr>
        <p:spPr/>
        <p:txBody>
          <a:bodyPr>
            <a:normAutofit/>
          </a:bodyPr>
          <a:lstStyle/>
          <a:p>
            <a:pPr fontAlgn="base">
              <a:lnSpc>
                <a:spcPct val="110000"/>
              </a:lnSpc>
              <a:spcAft>
                <a:spcPts val="600"/>
              </a:spcAft>
            </a:pPr>
            <a:r>
              <a:rPr lang="en-US" dirty="0">
                <a:solidFill>
                  <a:srgbClr val="003F87"/>
                </a:solidFill>
                <a:latin typeface="Trebuchet MS" panose="020B0603020202020204" pitchFamily="34" charset="0"/>
              </a:rPr>
              <a:t>Be sure to be a good listener</a:t>
            </a:r>
          </a:p>
          <a:p>
            <a:pPr lvl="1" fontAlgn="base">
              <a:lnSpc>
                <a:spcPct val="110000"/>
              </a:lnSpc>
              <a:spcAft>
                <a:spcPts val="600"/>
              </a:spcAft>
            </a:pPr>
            <a:r>
              <a:rPr lang="en-US" sz="2800" dirty="0">
                <a:solidFill>
                  <a:srgbClr val="003F87"/>
                </a:solidFill>
                <a:latin typeface="Trebuchet MS" panose="020B0603020202020204" pitchFamily="34" charset="0"/>
              </a:rPr>
              <a:t>Sometimes you just need to listen, to show you are “there” for the Scout</a:t>
            </a:r>
          </a:p>
          <a:p>
            <a:endParaRPr lang="en-US" sz="2000" dirty="0">
              <a:solidFill>
                <a:srgbClr val="003F87"/>
              </a:solidFill>
              <a:latin typeface="Trebuchet MS" panose="020B0603020202020204" pitchFamily="34" charset="0"/>
            </a:endParaRPr>
          </a:p>
        </p:txBody>
      </p:sp>
      <p:sp>
        <p:nvSpPr>
          <p:cNvPr id="6" name="Title 1">
            <a:extLst>
              <a:ext uri="{FF2B5EF4-FFF2-40B4-BE49-F238E27FC236}">
                <a16:creationId xmlns:a16="http://schemas.microsoft.com/office/drawing/2014/main" id="{A064DBA2-9F89-DA60-CA68-F1BB9DDE0631}"/>
              </a:ext>
            </a:extLst>
          </p:cNvPr>
          <p:cNvSpPr>
            <a:spLocks noGrp="1"/>
          </p:cNvSpPr>
          <p:nvPr>
            <p:ph type="title"/>
          </p:nvPr>
        </p:nvSpPr>
        <p:spPr>
          <a:xfrm>
            <a:off x="623946" y="755013"/>
            <a:ext cx="10944826" cy="810400"/>
          </a:xfrm>
        </p:spPr>
        <p:txBody>
          <a:bodyPr>
            <a:normAutofit fontScale="90000"/>
          </a:bodyPr>
          <a:lstStyle/>
          <a:p>
            <a:r>
              <a:rPr lang="en-US" dirty="0">
                <a:solidFill>
                  <a:srgbClr val="003F87"/>
                </a:solidFill>
                <a:latin typeface="Trebuchet MS" panose="020B0603020202020204" pitchFamily="34" charset="0"/>
              </a:rPr>
              <a:t>How Should I Speak with a Scout?</a:t>
            </a:r>
          </a:p>
        </p:txBody>
      </p:sp>
    </p:spTree>
    <p:extLst>
      <p:ext uri="{BB962C8B-B14F-4D97-AF65-F5344CB8AC3E}">
        <p14:creationId xmlns:p14="http://schemas.microsoft.com/office/powerpoint/2010/main" val="1114432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D4D9A0A-88C5-E224-5D64-20BAC4FAC3DF}"/>
              </a:ext>
            </a:extLst>
          </p:cNvPr>
          <p:cNvSpPr>
            <a:spLocks noGrp="1"/>
          </p:cNvSpPr>
          <p:nvPr>
            <p:ph type="body" idx="1"/>
          </p:nvPr>
        </p:nvSpPr>
        <p:spPr/>
        <p:txBody>
          <a:bodyPr/>
          <a:lstStyle/>
          <a:p>
            <a:pPr fontAlgn="base">
              <a:lnSpc>
                <a:spcPct val="110000"/>
              </a:lnSpc>
              <a:spcAft>
                <a:spcPts val="600"/>
              </a:spcAft>
            </a:pPr>
            <a:r>
              <a:rPr lang="en-US" dirty="0">
                <a:solidFill>
                  <a:srgbClr val="003F87"/>
                </a:solidFill>
                <a:latin typeface="Trebuchet MS" panose="020B0603020202020204" pitchFamily="34" charset="0"/>
              </a:rPr>
              <a:t>Reflect back and summarize</a:t>
            </a:r>
          </a:p>
          <a:p>
            <a:pPr lvl="1" fontAlgn="base">
              <a:lnSpc>
                <a:spcPct val="110000"/>
              </a:lnSpc>
              <a:spcAft>
                <a:spcPts val="600"/>
              </a:spcAft>
            </a:pPr>
            <a:r>
              <a:rPr lang="en-US" sz="2800" dirty="0">
                <a:solidFill>
                  <a:srgbClr val="003F87"/>
                </a:solidFill>
                <a:latin typeface="Trebuchet MS" panose="020B0603020202020204" pitchFamily="34" charset="0"/>
              </a:rPr>
              <a:t>Restate what the Scout said to you. This helps you to understand what the issue is. It also communicates you are listening.</a:t>
            </a:r>
          </a:p>
        </p:txBody>
      </p:sp>
      <p:sp>
        <p:nvSpPr>
          <p:cNvPr id="6" name="Title 1">
            <a:extLst>
              <a:ext uri="{FF2B5EF4-FFF2-40B4-BE49-F238E27FC236}">
                <a16:creationId xmlns:a16="http://schemas.microsoft.com/office/drawing/2014/main" id="{F52C45A4-EE36-60E0-03AB-B997026AE94B}"/>
              </a:ext>
            </a:extLst>
          </p:cNvPr>
          <p:cNvSpPr>
            <a:spLocks noGrp="1"/>
          </p:cNvSpPr>
          <p:nvPr>
            <p:ph type="title"/>
          </p:nvPr>
        </p:nvSpPr>
        <p:spPr>
          <a:xfrm>
            <a:off x="623946" y="755013"/>
            <a:ext cx="10944826" cy="810400"/>
          </a:xfrm>
        </p:spPr>
        <p:txBody>
          <a:bodyPr>
            <a:normAutofit fontScale="90000"/>
          </a:bodyPr>
          <a:lstStyle/>
          <a:p>
            <a:r>
              <a:rPr lang="en-US" dirty="0">
                <a:solidFill>
                  <a:srgbClr val="003F87"/>
                </a:solidFill>
                <a:latin typeface="Trebuchet MS" panose="020B0603020202020204" pitchFamily="34" charset="0"/>
              </a:rPr>
              <a:t>How Should I Speak with a Scout?</a:t>
            </a:r>
          </a:p>
        </p:txBody>
      </p:sp>
    </p:spTree>
    <p:extLst>
      <p:ext uri="{BB962C8B-B14F-4D97-AF65-F5344CB8AC3E}">
        <p14:creationId xmlns:p14="http://schemas.microsoft.com/office/powerpoint/2010/main" val="23427565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FFB2F-E28A-2975-06DD-A720FAE5A276}"/>
              </a:ext>
            </a:extLst>
          </p:cNvPr>
          <p:cNvSpPr>
            <a:spLocks noGrp="1"/>
          </p:cNvSpPr>
          <p:nvPr>
            <p:ph type="title"/>
          </p:nvPr>
        </p:nvSpPr>
        <p:spPr>
          <a:xfrm>
            <a:off x="606700" y="455938"/>
            <a:ext cx="10515600" cy="1325563"/>
          </a:xfrm>
        </p:spPr>
        <p:txBody>
          <a:bodyPr>
            <a:normAutofit/>
          </a:bodyPr>
          <a:lstStyle/>
          <a:p>
            <a:r>
              <a:rPr lang="en-US" sz="4500" b="1" dirty="0">
                <a:solidFill>
                  <a:srgbClr val="CE1126"/>
                </a:solidFill>
                <a:latin typeface="Trebuchet MS" panose="020B0603020202020204" pitchFamily="34" charset="0"/>
              </a:rPr>
              <a:t>Reflection Exercise</a:t>
            </a:r>
          </a:p>
        </p:txBody>
      </p:sp>
      <p:sp>
        <p:nvSpPr>
          <p:cNvPr id="8" name="Content Placeholder 2">
            <a:extLst>
              <a:ext uri="{FF2B5EF4-FFF2-40B4-BE49-F238E27FC236}">
                <a16:creationId xmlns:a16="http://schemas.microsoft.com/office/drawing/2014/main" id="{81B5B7A5-37E1-D507-B9CC-5DA999907F61}"/>
              </a:ext>
            </a:extLst>
          </p:cNvPr>
          <p:cNvSpPr>
            <a:spLocks noGrp="1"/>
          </p:cNvSpPr>
          <p:nvPr>
            <p:ph idx="1"/>
          </p:nvPr>
        </p:nvSpPr>
        <p:spPr>
          <a:xfrm>
            <a:off x="618274" y="1604563"/>
            <a:ext cx="10515599" cy="3906492"/>
          </a:xfrm>
        </p:spPr>
        <p:txBody>
          <a:bodyPr>
            <a:noAutofit/>
          </a:bodyPr>
          <a:lstStyle/>
          <a:p>
            <a:pPr marL="0" indent="0">
              <a:lnSpc>
                <a:spcPct val="100000"/>
              </a:lnSpc>
              <a:spcBef>
                <a:spcPts val="0"/>
              </a:spcBef>
              <a:spcAft>
                <a:spcPts val="1200"/>
              </a:spcAft>
              <a:buNone/>
            </a:pPr>
            <a:r>
              <a:rPr lang="en-US" dirty="0">
                <a:solidFill>
                  <a:srgbClr val="003F87"/>
                </a:solidFill>
                <a:latin typeface="Trebuchet MS" panose="020B0603020202020204" pitchFamily="34" charset="0"/>
              </a:rPr>
              <a:t>You come across a Scout who is a short distance away from others and crying. You ask them if they need help. The Scout begins to cry harder and tells you they are not having fun. How might you respond?</a:t>
            </a:r>
          </a:p>
          <a:p>
            <a:pPr marL="514350" indent="-514350" fontAlgn="base">
              <a:lnSpc>
                <a:spcPct val="100000"/>
              </a:lnSpc>
              <a:spcBef>
                <a:spcPts val="0"/>
              </a:spcBef>
              <a:spcAft>
                <a:spcPts val="600"/>
              </a:spcAft>
              <a:buFont typeface="+mj-lt"/>
              <a:buAutoNum type="alphaLcParenR"/>
            </a:pPr>
            <a:r>
              <a:rPr lang="en-US" dirty="0">
                <a:solidFill>
                  <a:srgbClr val="003F87"/>
                </a:solidFill>
                <a:latin typeface="Trebuchet MS" panose="020B0603020202020204" pitchFamily="34" charset="0"/>
              </a:rPr>
              <a:t>“I’m sorry, that sucks.”</a:t>
            </a:r>
          </a:p>
          <a:p>
            <a:pPr marL="514350" indent="-514350" fontAlgn="base">
              <a:lnSpc>
                <a:spcPct val="100000"/>
              </a:lnSpc>
              <a:spcBef>
                <a:spcPts val="0"/>
              </a:spcBef>
              <a:spcAft>
                <a:spcPts val="600"/>
              </a:spcAft>
              <a:buFont typeface="+mj-lt"/>
              <a:buAutoNum type="alphaLcParenR"/>
            </a:pPr>
            <a:r>
              <a:rPr lang="en-US" dirty="0">
                <a:solidFill>
                  <a:srgbClr val="003F87"/>
                </a:solidFill>
                <a:latin typeface="Trebuchet MS" panose="020B0603020202020204" pitchFamily="34" charset="0"/>
              </a:rPr>
              <a:t>“It sounds like you are feeling sad.”</a:t>
            </a:r>
          </a:p>
          <a:p>
            <a:pPr marL="514350" indent="-514350" fontAlgn="base">
              <a:lnSpc>
                <a:spcPct val="100000"/>
              </a:lnSpc>
              <a:spcBef>
                <a:spcPts val="0"/>
              </a:spcBef>
              <a:spcAft>
                <a:spcPts val="600"/>
              </a:spcAft>
              <a:buFont typeface="+mj-lt"/>
              <a:buAutoNum type="alphaLcParenR"/>
            </a:pPr>
            <a:r>
              <a:rPr lang="en-US" dirty="0">
                <a:solidFill>
                  <a:srgbClr val="003F87"/>
                </a:solidFill>
                <a:latin typeface="Trebuchet MS" panose="020B0603020202020204" pitchFamily="34" charset="0"/>
              </a:rPr>
              <a:t>Say nothing and sit quietly.</a:t>
            </a:r>
          </a:p>
          <a:p>
            <a:pPr marL="514350" indent="-514350" fontAlgn="base">
              <a:lnSpc>
                <a:spcPct val="100000"/>
              </a:lnSpc>
              <a:spcBef>
                <a:spcPts val="0"/>
              </a:spcBef>
              <a:spcAft>
                <a:spcPts val="600"/>
              </a:spcAft>
              <a:buFont typeface="+mj-lt"/>
              <a:buAutoNum type="alphaLcParenR"/>
            </a:pPr>
            <a:r>
              <a:rPr lang="en-US" dirty="0">
                <a:solidFill>
                  <a:srgbClr val="003F87"/>
                </a:solidFill>
                <a:latin typeface="Trebuchet MS" panose="020B0603020202020204" pitchFamily="34" charset="0"/>
              </a:rPr>
              <a:t>“Everyone likes you!”</a:t>
            </a:r>
          </a:p>
          <a:p>
            <a:endParaRPr lang="en-US"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269245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B116C28-9AA9-81B0-3B75-9D6209D98A1A}"/>
              </a:ext>
            </a:extLst>
          </p:cNvPr>
          <p:cNvSpPr>
            <a:spLocks noGrp="1"/>
          </p:cNvSpPr>
          <p:nvPr>
            <p:ph type="title"/>
          </p:nvPr>
        </p:nvSpPr>
        <p:spPr>
          <a:xfrm>
            <a:off x="606700" y="455938"/>
            <a:ext cx="10515600" cy="1325563"/>
          </a:xfrm>
        </p:spPr>
        <p:txBody>
          <a:bodyPr>
            <a:normAutofit/>
          </a:bodyPr>
          <a:lstStyle/>
          <a:p>
            <a:r>
              <a:rPr lang="en-US" sz="4500" b="1" dirty="0">
                <a:solidFill>
                  <a:srgbClr val="CE1126"/>
                </a:solidFill>
                <a:latin typeface="Trebuchet MS" panose="020B0603020202020204" pitchFamily="34" charset="0"/>
              </a:rPr>
              <a:t>Reflection Exercise</a:t>
            </a:r>
          </a:p>
        </p:txBody>
      </p:sp>
      <p:sp>
        <p:nvSpPr>
          <p:cNvPr id="9" name="Content Placeholder 2">
            <a:extLst>
              <a:ext uri="{FF2B5EF4-FFF2-40B4-BE49-F238E27FC236}">
                <a16:creationId xmlns:a16="http://schemas.microsoft.com/office/drawing/2014/main" id="{53F6C328-CCF9-11EE-6E2F-28D0A2ABBC68}"/>
              </a:ext>
            </a:extLst>
          </p:cNvPr>
          <p:cNvSpPr>
            <a:spLocks noGrp="1"/>
          </p:cNvSpPr>
          <p:nvPr>
            <p:ph idx="1"/>
          </p:nvPr>
        </p:nvSpPr>
        <p:spPr>
          <a:xfrm>
            <a:off x="618274" y="1604563"/>
            <a:ext cx="10515599" cy="3906492"/>
          </a:xfrm>
        </p:spPr>
        <p:txBody>
          <a:bodyPr>
            <a:noAutofit/>
          </a:bodyPr>
          <a:lstStyle/>
          <a:p>
            <a:pPr marL="0" indent="0">
              <a:lnSpc>
                <a:spcPct val="100000"/>
              </a:lnSpc>
              <a:spcBef>
                <a:spcPts val="0"/>
              </a:spcBef>
              <a:spcAft>
                <a:spcPts val="1200"/>
              </a:spcAft>
              <a:buNone/>
            </a:pPr>
            <a:r>
              <a:rPr lang="en-US" dirty="0">
                <a:solidFill>
                  <a:srgbClr val="003F87"/>
                </a:solidFill>
                <a:latin typeface="Trebuchet MS" panose="020B0603020202020204" pitchFamily="34" charset="0"/>
              </a:rPr>
              <a:t>You come across a Scout who is a short distance away from others and crying. You ask them if they need help. The Scout begins to cry harder and tells you they are not having fun. How might you respond?</a:t>
            </a:r>
          </a:p>
          <a:p>
            <a:pPr marL="514350" indent="-514350" fontAlgn="base">
              <a:lnSpc>
                <a:spcPct val="100000"/>
              </a:lnSpc>
              <a:spcBef>
                <a:spcPts val="0"/>
              </a:spcBef>
              <a:spcAft>
                <a:spcPts val="600"/>
              </a:spcAft>
              <a:buFont typeface="+mj-lt"/>
              <a:buAutoNum type="alphaLcParenR"/>
            </a:pPr>
            <a:r>
              <a:rPr lang="en-US" dirty="0">
                <a:solidFill>
                  <a:srgbClr val="003F87"/>
                </a:solidFill>
                <a:latin typeface="Trebuchet MS" panose="020B0603020202020204" pitchFamily="34" charset="0"/>
              </a:rPr>
              <a:t>“I’m sorry, that sucks.”</a:t>
            </a:r>
            <a:endParaRPr lang="en-US" b="1" dirty="0">
              <a:solidFill>
                <a:srgbClr val="003F87"/>
              </a:solidFill>
              <a:latin typeface="Trebuchet MS" panose="020B0603020202020204" pitchFamily="34" charset="0"/>
            </a:endParaRPr>
          </a:p>
          <a:p>
            <a:pPr marL="514350" indent="-514350" fontAlgn="base">
              <a:lnSpc>
                <a:spcPct val="100000"/>
              </a:lnSpc>
              <a:spcBef>
                <a:spcPts val="0"/>
              </a:spcBef>
              <a:spcAft>
                <a:spcPts val="600"/>
              </a:spcAft>
              <a:buFont typeface="+mj-lt"/>
              <a:buAutoNum type="alphaLcParenR"/>
            </a:pPr>
            <a:r>
              <a:rPr lang="en-US" b="1" dirty="0">
                <a:solidFill>
                  <a:srgbClr val="003F87"/>
                </a:solidFill>
                <a:latin typeface="Trebuchet MS" panose="020B0603020202020204" pitchFamily="34" charset="0"/>
              </a:rPr>
              <a:t>“It sounds like you are feeling sad.”</a:t>
            </a:r>
          </a:p>
          <a:p>
            <a:pPr marL="514350" indent="-514350" fontAlgn="base">
              <a:lnSpc>
                <a:spcPct val="100000"/>
              </a:lnSpc>
              <a:spcBef>
                <a:spcPts val="0"/>
              </a:spcBef>
              <a:spcAft>
                <a:spcPts val="600"/>
              </a:spcAft>
              <a:buFont typeface="+mj-lt"/>
              <a:buAutoNum type="alphaLcParenR"/>
            </a:pPr>
            <a:r>
              <a:rPr lang="en-US" dirty="0">
                <a:solidFill>
                  <a:srgbClr val="003F87"/>
                </a:solidFill>
                <a:latin typeface="Trebuchet MS" panose="020B0603020202020204" pitchFamily="34" charset="0"/>
              </a:rPr>
              <a:t>Say nothing and sit quietly.</a:t>
            </a:r>
          </a:p>
          <a:p>
            <a:pPr marL="514350" indent="-514350" fontAlgn="base">
              <a:lnSpc>
                <a:spcPct val="100000"/>
              </a:lnSpc>
              <a:spcBef>
                <a:spcPts val="0"/>
              </a:spcBef>
              <a:spcAft>
                <a:spcPts val="600"/>
              </a:spcAft>
              <a:buFont typeface="+mj-lt"/>
              <a:buAutoNum type="alphaLcParenR"/>
            </a:pPr>
            <a:r>
              <a:rPr lang="en-US" dirty="0">
                <a:solidFill>
                  <a:srgbClr val="003F87"/>
                </a:solidFill>
                <a:latin typeface="Trebuchet MS" panose="020B0603020202020204" pitchFamily="34" charset="0"/>
              </a:rPr>
              <a:t>“Everyone likes you!”</a:t>
            </a:r>
          </a:p>
          <a:p>
            <a:endParaRPr lang="en-US"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27544530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FF2888B-6B8E-9761-E1CE-94359009882C}"/>
              </a:ext>
            </a:extLst>
          </p:cNvPr>
          <p:cNvSpPr txBox="1">
            <a:spLocks/>
          </p:cNvSpPr>
          <p:nvPr/>
        </p:nvSpPr>
        <p:spPr>
          <a:xfrm>
            <a:off x="775104" y="4169779"/>
            <a:ext cx="10515600" cy="120279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Franklin Gothic Medium" panose="020B0603020102020204" pitchFamily="34" charset="0"/>
                <a:ea typeface="+mj-ea"/>
                <a:cs typeface="+mj-cs"/>
              </a:defRPr>
            </a:lvl1pPr>
          </a:lstStyle>
          <a:p>
            <a:pPr algn="ctr">
              <a:lnSpc>
                <a:spcPct val="100000"/>
              </a:lnSpc>
            </a:pPr>
            <a:r>
              <a:rPr lang="en-US" sz="6000" b="1" dirty="0">
                <a:solidFill>
                  <a:srgbClr val="CE1126"/>
                </a:solidFill>
                <a:latin typeface="Trebuchet MS" panose="020B0603020202020204" pitchFamily="34" charset="0"/>
              </a:rPr>
              <a:t>Advocate </a:t>
            </a:r>
            <a:r>
              <a:rPr lang="en-US" sz="6000" b="1" dirty="0">
                <a:solidFill>
                  <a:srgbClr val="003F87"/>
                </a:solidFill>
                <a:latin typeface="Trebuchet MS" panose="020B0603020202020204" pitchFamily="34" charset="0"/>
              </a:rPr>
              <a:t>and</a:t>
            </a:r>
            <a:r>
              <a:rPr lang="en-US" sz="6000" b="1" dirty="0">
                <a:solidFill>
                  <a:srgbClr val="CE1126"/>
                </a:solidFill>
                <a:latin typeface="Trebuchet MS" panose="020B0603020202020204" pitchFamily="34" charset="0"/>
              </a:rPr>
              <a:t> Act:</a:t>
            </a:r>
          </a:p>
          <a:p>
            <a:pPr algn="ctr">
              <a:lnSpc>
                <a:spcPct val="100000"/>
              </a:lnSpc>
            </a:pPr>
            <a:r>
              <a:rPr lang="en-US" b="1" dirty="0">
                <a:solidFill>
                  <a:srgbClr val="003F87"/>
                </a:solidFill>
                <a:latin typeface="Trebuchet MS" panose="020B0603020202020204" pitchFamily="34" charset="0"/>
              </a:rPr>
              <a:t>U-S-</a:t>
            </a:r>
            <a:r>
              <a:rPr lang="en-US" b="1" dirty="0">
                <a:solidFill>
                  <a:srgbClr val="CE1126"/>
                </a:solidFill>
                <a:latin typeface="Trebuchet MS" panose="020B0603020202020204" pitchFamily="34" charset="0"/>
              </a:rPr>
              <a:t>A</a:t>
            </a:r>
            <a:br>
              <a:rPr lang="en-US" b="1" dirty="0">
                <a:solidFill>
                  <a:srgbClr val="CE1126"/>
                </a:solidFill>
                <a:latin typeface="Trebuchet MS" panose="020B0603020202020204" pitchFamily="34" charset="0"/>
              </a:rPr>
            </a:br>
            <a:endParaRPr lang="en-US" b="1"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3691987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1577FE4-AAFD-2157-3666-2FBA3BB609A2}"/>
              </a:ext>
            </a:extLst>
          </p:cNvPr>
          <p:cNvSpPr>
            <a:spLocks noGrp="1"/>
          </p:cNvSpPr>
          <p:nvPr>
            <p:ph type="title"/>
          </p:nvPr>
        </p:nvSpPr>
        <p:spPr>
          <a:xfrm>
            <a:off x="838200" y="221692"/>
            <a:ext cx="10515600" cy="1325563"/>
          </a:xfrm>
        </p:spPr>
        <p:txBody>
          <a:bodyPr>
            <a:normAutofit fontScale="90000"/>
          </a:bodyPr>
          <a:lstStyle/>
          <a:p>
            <a:r>
              <a:rPr lang="en-US" dirty="0">
                <a:solidFill>
                  <a:srgbClr val="CE1126"/>
                </a:solidFill>
                <a:latin typeface="Trebuchet MS" panose="020B0603020202020204" pitchFamily="34" charset="0"/>
              </a:rPr>
              <a:t>Advocate &amp; Act:  </a:t>
            </a:r>
            <a:r>
              <a:rPr lang="en-US" dirty="0">
                <a:solidFill>
                  <a:srgbClr val="003F87"/>
                </a:solidFill>
                <a:latin typeface="Trebuchet MS" panose="020B0603020202020204" pitchFamily="34" charset="0"/>
              </a:rPr>
              <a:t>Common MESH Challenges</a:t>
            </a:r>
          </a:p>
        </p:txBody>
      </p:sp>
      <p:sp>
        <p:nvSpPr>
          <p:cNvPr id="2" name="TextBox 1">
            <a:extLst>
              <a:ext uri="{FF2B5EF4-FFF2-40B4-BE49-F238E27FC236}">
                <a16:creationId xmlns:a16="http://schemas.microsoft.com/office/drawing/2014/main" id="{5D8CAA2E-A356-15CD-FAEA-8E900328011E}"/>
              </a:ext>
            </a:extLst>
          </p:cNvPr>
          <p:cNvSpPr txBox="1"/>
          <p:nvPr/>
        </p:nvSpPr>
        <p:spPr>
          <a:xfrm>
            <a:off x="1014050" y="5980110"/>
            <a:ext cx="6147217" cy="338554"/>
          </a:xfrm>
          <a:prstGeom prst="rect">
            <a:avLst/>
          </a:prstGeom>
          <a:noFill/>
          <a:ln>
            <a:noFill/>
          </a:ln>
        </p:spPr>
        <p:txBody>
          <a:bodyPr wrap="square" rtlCol="0">
            <a:spAutoFit/>
          </a:bodyPr>
          <a:lstStyle/>
          <a:p>
            <a:r>
              <a:rPr lang="en-US" sz="1600" dirty="0">
                <a:solidFill>
                  <a:srgbClr val="003F87"/>
                </a:solidFill>
                <a:latin typeface="Trebuchet MS" panose="020B0603020202020204" pitchFamily="34" charset="0"/>
              </a:rPr>
              <a:t>*No longer called “homesickness.”</a:t>
            </a:r>
          </a:p>
        </p:txBody>
      </p:sp>
      <p:graphicFrame>
        <p:nvGraphicFramePr>
          <p:cNvPr id="11" name="Table 10">
            <a:extLst>
              <a:ext uri="{FF2B5EF4-FFF2-40B4-BE49-F238E27FC236}">
                <a16:creationId xmlns:a16="http://schemas.microsoft.com/office/drawing/2014/main" id="{AE3ADBBF-6862-AED1-4FE7-D7733B9E6AD2}"/>
              </a:ext>
            </a:extLst>
          </p:cNvPr>
          <p:cNvGraphicFramePr>
            <a:graphicFrameLocks noGrp="1"/>
          </p:cNvGraphicFramePr>
          <p:nvPr>
            <p:extLst>
              <p:ext uri="{D42A27DB-BD31-4B8C-83A1-F6EECF244321}">
                <p14:modId xmlns:p14="http://schemas.microsoft.com/office/powerpoint/2010/main" val="684278392"/>
              </p:ext>
            </p:extLst>
          </p:nvPr>
        </p:nvGraphicFramePr>
        <p:xfrm>
          <a:off x="1010248" y="1366089"/>
          <a:ext cx="9198054" cy="3105771"/>
        </p:xfrm>
        <a:graphic>
          <a:graphicData uri="http://schemas.openxmlformats.org/drawingml/2006/table">
            <a:tbl>
              <a:tblPr firstRow="1" bandRow="1">
                <a:tableStyleId>{8EC20E35-A176-4012-BC5E-935CFFF8708E}</a:tableStyleId>
              </a:tblPr>
              <a:tblGrid>
                <a:gridCol w="3066018">
                  <a:extLst>
                    <a:ext uri="{9D8B030D-6E8A-4147-A177-3AD203B41FA5}">
                      <a16:colId xmlns:a16="http://schemas.microsoft.com/office/drawing/2014/main" val="735970535"/>
                    </a:ext>
                  </a:extLst>
                </a:gridCol>
                <a:gridCol w="3066018">
                  <a:extLst>
                    <a:ext uri="{9D8B030D-6E8A-4147-A177-3AD203B41FA5}">
                      <a16:colId xmlns:a16="http://schemas.microsoft.com/office/drawing/2014/main" val="769781806"/>
                    </a:ext>
                  </a:extLst>
                </a:gridCol>
                <a:gridCol w="3066018">
                  <a:extLst>
                    <a:ext uri="{9D8B030D-6E8A-4147-A177-3AD203B41FA5}">
                      <a16:colId xmlns:a16="http://schemas.microsoft.com/office/drawing/2014/main" val="1056933618"/>
                    </a:ext>
                  </a:extLst>
                </a:gridCol>
              </a:tblGrid>
              <a:tr h="1030906">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rgbClr val="003F87"/>
                          </a:solidFill>
                          <a:latin typeface="Trebuchet MS" panose="020B0603020202020204" pitchFamily="34" charset="0"/>
                          <a:cs typeface="Arial" panose="020B0604020202020204" pitchFamily="34" charset="0"/>
                        </a:rPr>
                        <a:t>Missing Home*</a:t>
                      </a:r>
                      <a:endParaRPr lang="en-US" sz="2400" b="0" i="0" dirty="0">
                        <a:solidFill>
                          <a:srgbClr val="003F87"/>
                        </a:solidFill>
                        <a:latin typeface="Trebuchet MS" panose="020B0603020202020204" pitchFamily="34" charset="0"/>
                        <a:ea typeface="Open Sans" panose="020B0606030504020204" pitchFamily="34" charset="0"/>
                        <a:cs typeface="Arial" panose="020B0604020202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chemeClr val="bg1"/>
                          </a:solidFill>
                          <a:latin typeface="Trebuchet MS" panose="020B0603020202020204" pitchFamily="34" charset="0"/>
                          <a:cs typeface="Arial" panose="020B0604020202020204" pitchFamily="34" charset="0"/>
                        </a:rPr>
                        <a:t>Sadness</a:t>
                      </a:r>
                      <a:endParaRPr lang="en-US" sz="2400" b="0" i="0" dirty="0">
                        <a:solidFill>
                          <a:schemeClr val="bg1"/>
                        </a:solidFill>
                        <a:latin typeface="Trebuchet MS" panose="020B0603020202020204" pitchFamily="34" charset="0"/>
                        <a:ea typeface="Open Sans" panose="020B0606030504020204" pitchFamily="34" charset="0"/>
                        <a:cs typeface="Arial" panose="020B0604020202020204" pitchFamily="34" charset="0"/>
                      </a:endParaRPr>
                    </a:p>
                  </a:txBody>
                  <a:tcPr marL="45702" marR="45702" marT="22851" marB="22851"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rgbClr val="003F87"/>
                          </a:solidFill>
                          <a:latin typeface="Trebuchet MS" panose="020B0603020202020204" pitchFamily="34" charset="0"/>
                          <a:ea typeface="Open Sans" panose="020B0606030504020204" pitchFamily="34" charset="0"/>
                          <a:cs typeface="Arial" panose="020B0604020202020204" pitchFamily="34" charset="0"/>
                        </a:rPr>
                        <a:t>Bullying/Fighting</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40278104"/>
                  </a:ext>
                </a:extLst>
              </a:tr>
              <a:tr h="1030906">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chemeClr val="bg1"/>
                          </a:solidFill>
                          <a:latin typeface="Trebuchet MS" panose="020B0603020202020204" pitchFamily="34" charset="0"/>
                          <a:cs typeface="Arial" panose="020B0604020202020204" pitchFamily="34" charset="0"/>
                        </a:rPr>
                        <a:t>Eating Challenges</a:t>
                      </a:r>
                      <a:endParaRPr lang="en-US" sz="2400" b="0" i="0" dirty="0">
                        <a:solidFill>
                          <a:schemeClr val="bg1"/>
                        </a:solidFill>
                        <a:latin typeface="Trebuchet MS" panose="020B0603020202020204" pitchFamily="34" charset="0"/>
                        <a:ea typeface="Open Sans" panose="020B0606030504020204" pitchFamily="34" charset="0"/>
                        <a:cs typeface="Arial" panose="020B0604020202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rgbClr val="003F87"/>
                          </a:solidFill>
                          <a:latin typeface="Trebuchet MS" panose="020B0603020202020204" pitchFamily="34" charset="0"/>
                          <a:cs typeface="Arial" panose="020B0604020202020204" pitchFamily="34" charset="0"/>
                        </a:rPr>
                        <a:t>Nervous/Worried</a:t>
                      </a:r>
                      <a:endParaRPr lang="en-US" sz="2400" b="0" i="0" dirty="0">
                        <a:solidFill>
                          <a:srgbClr val="003F87"/>
                        </a:solidFill>
                        <a:latin typeface="Trebuchet MS" panose="020B0603020202020204" pitchFamily="34" charset="0"/>
                        <a:ea typeface="Open Sans" panose="020B0606030504020204" pitchFamily="34" charset="0"/>
                        <a:cs typeface="Arial" panose="020B0604020202020204" pitchFamily="34" charset="0"/>
                      </a:endParaRPr>
                    </a:p>
                  </a:txBody>
                  <a:tcPr marL="45702" marR="45702" marT="22851" marB="22851"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tc>
                  <a:txBody>
                    <a:bodyPr/>
                    <a:lstStyle/>
                    <a:p>
                      <a:pPr marL="0" indent="0" algn="ctr">
                        <a:buNone/>
                      </a:pPr>
                      <a:r>
                        <a:rPr lang="en-US" sz="2400" b="0" i="0" dirty="0">
                          <a:solidFill>
                            <a:schemeClr val="bg1"/>
                          </a:solidFill>
                          <a:latin typeface="Trebuchet MS" panose="020B0603020202020204" pitchFamily="34" charset="0"/>
                          <a:cs typeface="Arial" panose="020B0604020202020204" pitchFamily="34" charset="0"/>
                        </a:rPr>
                        <a:t>Sleep Difficulty</a:t>
                      </a: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extLst>
                  <a:ext uri="{0D108BD9-81ED-4DB2-BD59-A6C34878D82A}">
                    <a16:rowId xmlns:a16="http://schemas.microsoft.com/office/drawing/2014/main" val="700083290"/>
                  </a:ext>
                </a:extLst>
              </a:tr>
              <a:tr h="1043959">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rgbClr val="003F87"/>
                          </a:solidFill>
                          <a:latin typeface="Trebuchet MS" panose="020B0603020202020204" pitchFamily="34" charset="0"/>
                          <a:cs typeface="Arial" panose="020B0604020202020204" pitchFamily="34" charset="0"/>
                        </a:rPr>
                        <a:t>Exhaustion</a:t>
                      </a:r>
                      <a:endParaRPr lang="en-US" sz="2400" b="0" i="0" dirty="0">
                        <a:solidFill>
                          <a:srgbClr val="003F87"/>
                        </a:solidFill>
                        <a:latin typeface="Trebuchet MS" panose="020B0603020202020204" pitchFamily="34" charset="0"/>
                        <a:ea typeface="Open Sans" panose="020B0606030504020204" pitchFamily="34" charset="0"/>
                        <a:cs typeface="Arial" panose="020B0604020202020204" pitchFamily="34" charset="0"/>
                      </a:endParaRPr>
                    </a:p>
                  </a:txBody>
                  <a:tcPr marL="45702" marR="45702" marT="22851" marB="22851"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chemeClr val="bg1"/>
                          </a:solidFill>
                          <a:latin typeface="Trebuchet MS" panose="020B0603020202020204" pitchFamily="34" charset="0"/>
                          <a:ea typeface="Open Sans" panose="020B0606030504020204" pitchFamily="34" charset="0"/>
                          <a:cs typeface="Arial" panose="020B0604020202020204" pitchFamily="34" charset="0"/>
                        </a:rPr>
                        <a:t>Stomach Complaints</a:t>
                      </a:r>
                    </a:p>
                  </a:txBody>
                  <a:tcPr marL="45702" marR="45702" marT="22851" marB="22851"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AB3D5"/>
                    </a:solidFill>
                  </a:tcPr>
                </a:tc>
                <a:tc>
                  <a:txBody>
                    <a:bodyPr/>
                    <a:lstStyle/>
                    <a:p>
                      <a:pPr marL="0" marR="0" lvl="0" indent="0" algn="ctr" defTabSz="1828800" rtl="0" eaLnBrk="1" fontAlgn="auto" latinLnBrk="0" hangingPunct="1">
                        <a:lnSpc>
                          <a:spcPct val="100000"/>
                        </a:lnSpc>
                        <a:spcBef>
                          <a:spcPts val="0"/>
                        </a:spcBef>
                        <a:spcAft>
                          <a:spcPts val="0"/>
                        </a:spcAft>
                        <a:buClrTx/>
                        <a:buSzTx/>
                        <a:buFontTx/>
                        <a:buNone/>
                        <a:tabLst/>
                        <a:defRPr/>
                      </a:pPr>
                      <a:r>
                        <a:rPr lang="en-US" sz="2400" b="0" i="0" dirty="0">
                          <a:solidFill>
                            <a:srgbClr val="003F87"/>
                          </a:solidFill>
                          <a:latin typeface="Trebuchet MS" panose="020B0603020202020204" pitchFamily="34" charset="0"/>
                          <a:cs typeface="Arial" panose="020B0604020202020204" pitchFamily="34" charset="0"/>
                        </a:rPr>
                        <a:t>Body Modesty or Image Issues</a:t>
                      </a:r>
                      <a:endParaRPr lang="en-US" sz="2400" b="0" i="0" dirty="0">
                        <a:solidFill>
                          <a:srgbClr val="003F87"/>
                        </a:solidFill>
                        <a:latin typeface="Trebuchet MS" panose="020B0603020202020204" pitchFamily="34" charset="0"/>
                        <a:ea typeface="Open Sans" panose="020B0606030504020204" pitchFamily="34" charset="0"/>
                        <a:cs typeface="Arial" panose="020B0604020202020204" pitchFamily="34" charset="0"/>
                      </a:endParaRPr>
                    </a:p>
                  </a:txBody>
                  <a:tcPr marL="45702" marR="45702" marT="22851" marB="22851"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50076387"/>
                  </a:ext>
                </a:extLst>
              </a:tr>
            </a:tbl>
          </a:graphicData>
        </a:graphic>
      </p:graphicFrame>
      <p:sp>
        <p:nvSpPr>
          <p:cNvPr id="13" name="TextBox 12">
            <a:extLst>
              <a:ext uri="{FF2B5EF4-FFF2-40B4-BE49-F238E27FC236}">
                <a16:creationId xmlns:a16="http://schemas.microsoft.com/office/drawing/2014/main" id="{4C749208-D822-BEC3-AD45-9C6F0103BAC1}"/>
              </a:ext>
            </a:extLst>
          </p:cNvPr>
          <p:cNvSpPr txBox="1"/>
          <p:nvPr/>
        </p:nvSpPr>
        <p:spPr>
          <a:xfrm>
            <a:off x="858241" y="4546811"/>
            <a:ext cx="10099569" cy="954107"/>
          </a:xfrm>
          <a:prstGeom prst="rect">
            <a:avLst/>
          </a:prstGeom>
          <a:noFill/>
        </p:spPr>
        <p:txBody>
          <a:bodyPr wrap="square">
            <a:spAutoFit/>
          </a:bodyPr>
          <a:lstStyle/>
          <a:p>
            <a:pPr marL="0" indent="0">
              <a:buNone/>
            </a:pPr>
            <a:r>
              <a:rPr lang="en-US" sz="2800" dirty="0">
                <a:solidFill>
                  <a:srgbClr val="003F87"/>
                </a:solidFill>
                <a:latin typeface="Trebuchet MS" panose="020B0603020202020204" pitchFamily="34" charset="0"/>
              </a:rPr>
              <a:t>Use your </a:t>
            </a:r>
            <a:r>
              <a:rPr lang="en-US" sz="2800" dirty="0">
                <a:solidFill>
                  <a:srgbClr val="CE1126"/>
                </a:solidFill>
                <a:latin typeface="Trebuchet MS" panose="020B0603020202020204" pitchFamily="34" charset="0"/>
              </a:rPr>
              <a:t>U-S-A</a:t>
            </a:r>
            <a:r>
              <a:rPr lang="en-US" sz="2800" dirty="0">
                <a:solidFill>
                  <a:srgbClr val="003F87"/>
                </a:solidFill>
                <a:latin typeface="Trebuchet MS" panose="020B0603020202020204" pitchFamily="34" charset="0"/>
              </a:rPr>
              <a:t> training. Is there a medical issue? Look for simple solutions and tips to support the Scout.</a:t>
            </a:r>
          </a:p>
        </p:txBody>
      </p:sp>
      <p:sp>
        <p:nvSpPr>
          <p:cNvPr id="4" name="Rectangle 3"/>
          <p:cNvSpPr/>
          <p:nvPr/>
        </p:nvSpPr>
        <p:spPr>
          <a:xfrm>
            <a:off x="1010248" y="1366089"/>
            <a:ext cx="9198054" cy="3105771"/>
          </a:xfrm>
          <a:prstGeom prst="rect">
            <a:avLst/>
          </a:prstGeom>
          <a:noFill/>
          <a:ln>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761784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090" y="269318"/>
            <a:ext cx="10805160" cy="1325563"/>
          </a:xfrm>
        </p:spPr>
        <p:txBody>
          <a:bodyPr>
            <a:normAutofit/>
          </a:bodyPr>
          <a:lstStyle/>
          <a:p>
            <a:r>
              <a:rPr lang="en-US">
                <a:solidFill>
                  <a:srgbClr val="CE1126"/>
                </a:solidFill>
                <a:latin typeface="Trebuchet MS" panose="020B0603020202020204" pitchFamily="34" charset="0"/>
              </a:rPr>
              <a:t>Advocate &amp; Act: </a:t>
            </a:r>
            <a:r>
              <a:rPr lang="en-US">
                <a:solidFill>
                  <a:srgbClr val="003F87"/>
                </a:solidFill>
                <a:latin typeface="Trebuchet MS" panose="020B0603020202020204" pitchFamily="34" charset="0"/>
              </a:rPr>
              <a:t>MESH Challenges</a:t>
            </a:r>
            <a:endParaRPr lang="en-US" dirty="0"/>
          </a:p>
        </p:txBody>
      </p:sp>
      <p:sp>
        <p:nvSpPr>
          <p:cNvPr id="3" name="Content Placeholder 2"/>
          <p:cNvSpPr>
            <a:spLocks noGrp="1"/>
          </p:cNvSpPr>
          <p:nvPr>
            <p:ph idx="1"/>
          </p:nvPr>
        </p:nvSpPr>
        <p:spPr>
          <a:xfrm>
            <a:off x="1463240" y="1501349"/>
            <a:ext cx="8305801" cy="3538331"/>
          </a:xfrm>
        </p:spPr>
        <p:txBody>
          <a:bodyPr>
            <a:noAutofit/>
          </a:bodyPr>
          <a:lstStyle/>
          <a:p>
            <a:pPr marL="0" indent="0">
              <a:spcAft>
                <a:spcPts val="600"/>
              </a:spcAft>
              <a:buNone/>
            </a:pPr>
            <a:r>
              <a:rPr lang="en-US">
                <a:solidFill>
                  <a:srgbClr val="003F87"/>
                </a:solidFill>
                <a:latin typeface="Trebuchet MS" panose="020B0603020202020204" pitchFamily="34" charset="0"/>
              </a:rPr>
              <a:t>Scout says they feel (one or more of these):  </a:t>
            </a:r>
          </a:p>
          <a:p>
            <a:pPr marL="566738" lvl="1" indent="-277813">
              <a:lnSpc>
                <a:spcPct val="110000"/>
              </a:lnSpc>
            </a:pPr>
            <a:r>
              <a:rPr lang="en-US" sz="3000">
                <a:solidFill>
                  <a:srgbClr val="003F87"/>
                </a:solidFill>
                <a:latin typeface="Trebuchet MS" panose="020B0603020202020204" pitchFamily="34" charset="0"/>
              </a:rPr>
              <a:t> Anxious</a:t>
            </a:r>
          </a:p>
          <a:p>
            <a:pPr marL="566738" lvl="1" indent="-277813">
              <a:lnSpc>
                <a:spcPct val="110000"/>
              </a:lnSpc>
            </a:pPr>
            <a:r>
              <a:rPr lang="en-US" sz="3000">
                <a:solidFill>
                  <a:srgbClr val="003F87"/>
                </a:solidFill>
                <a:latin typeface="Trebuchet MS" panose="020B0603020202020204" pitchFamily="34" charset="0"/>
              </a:rPr>
              <a:t> Panicky</a:t>
            </a:r>
          </a:p>
          <a:p>
            <a:pPr marL="566738" lvl="1" indent="-277813">
              <a:lnSpc>
                <a:spcPct val="110000"/>
              </a:lnSpc>
            </a:pPr>
            <a:r>
              <a:rPr lang="en-US" sz="3000">
                <a:solidFill>
                  <a:srgbClr val="003F87"/>
                </a:solidFill>
                <a:latin typeface="Trebuchet MS" panose="020B0603020202020204" pitchFamily="34" charset="0"/>
              </a:rPr>
              <a:t> Stressed</a:t>
            </a:r>
          </a:p>
          <a:p>
            <a:pPr marL="566738" lvl="1" indent="-277813">
              <a:lnSpc>
                <a:spcPct val="110000"/>
              </a:lnSpc>
            </a:pPr>
            <a:r>
              <a:rPr lang="en-US" sz="3000">
                <a:solidFill>
                  <a:srgbClr val="003F87"/>
                </a:solidFill>
                <a:latin typeface="Trebuchet MS" panose="020B0603020202020204" pitchFamily="34" charset="0"/>
              </a:rPr>
              <a:t> Out of control</a:t>
            </a:r>
          </a:p>
          <a:p>
            <a:pPr marL="566738" lvl="1" indent="-277813">
              <a:lnSpc>
                <a:spcPct val="110000"/>
              </a:lnSpc>
            </a:pPr>
            <a:r>
              <a:rPr lang="en-US" sz="3000">
                <a:solidFill>
                  <a:srgbClr val="003F87"/>
                </a:solidFill>
                <a:latin typeface="Trebuchet MS" panose="020B0603020202020204" pitchFamily="34" charset="0"/>
              </a:rPr>
              <a:t> Like something bad is going to happen</a:t>
            </a:r>
          </a:p>
          <a:p>
            <a:pPr marL="566738" lvl="1" indent="-277813">
              <a:lnSpc>
                <a:spcPct val="110000"/>
              </a:lnSpc>
            </a:pPr>
            <a:r>
              <a:rPr lang="en-US" sz="3000">
                <a:solidFill>
                  <a:srgbClr val="003F87"/>
                </a:solidFill>
                <a:latin typeface="Trebuchet MS" panose="020B0603020202020204" pitchFamily="34" charset="0"/>
              </a:rPr>
              <a:t> Like their heart is racing or pounding</a:t>
            </a:r>
          </a:p>
          <a:p>
            <a:pPr marL="457200" lvl="1" indent="-457200">
              <a:spcBef>
                <a:spcPts val="1200"/>
              </a:spcBef>
              <a:buNone/>
            </a:pPr>
            <a:r>
              <a:rPr lang="en-US" sz="3000" i="1">
                <a:solidFill>
                  <a:srgbClr val="003F87"/>
                </a:solidFill>
                <a:latin typeface="Trebuchet MS" panose="020B0603020202020204" pitchFamily="34" charset="0"/>
              </a:rPr>
              <a:t>They may also be breathing fast.</a:t>
            </a:r>
            <a:endParaRPr lang="en-US" sz="3000" i="1"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6636449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52" y="603907"/>
            <a:ext cx="10515600" cy="1325563"/>
          </a:xfrm>
        </p:spPr>
        <p:txBody>
          <a:bodyPr/>
          <a:lstStyle/>
          <a:p>
            <a:r>
              <a:rPr lang="en-US">
                <a:solidFill>
                  <a:srgbClr val="003F87"/>
                </a:solidFill>
                <a:latin typeface="Trebuchet MS" panose="020B0603020202020204" pitchFamily="34" charset="0"/>
              </a:rPr>
              <a:t>Tactical Breathing</a:t>
            </a:r>
            <a:endParaRPr lang="en-US" dirty="0">
              <a:solidFill>
                <a:srgbClr val="003F87"/>
              </a:solidFill>
              <a:latin typeface="Trebuchet MS" panose="020B0603020202020204" pitchFamily="34" charset="0"/>
            </a:endParaRPr>
          </a:p>
        </p:txBody>
      </p:sp>
      <p:sp>
        <p:nvSpPr>
          <p:cNvPr id="3" name="Content Placeholder 2"/>
          <p:cNvSpPr>
            <a:spLocks noGrp="1"/>
          </p:cNvSpPr>
          <p:nvPr>
            <p:ph idx="1"/>
          </p:nvPr>
        </p:nvSpPr>
        <p:spPr>
          <a:xfrm>
            <a:off x="838199" y="1963418"/>
            <a:ext cx="10515599" cy="3538331"/>
          </a:xfrm>
        </p:spPr>
        <p:txBody>
          <a:bodyPr/>
          <a:lstStyle/>
          <a:p>
            <a:pPr marL="463550" indent="-463550">
              <a:lnSpc>
                <a:spcPct val="110000"/>
              </a:lnSpc>
              <a:spcBef>
                <a:spcPts val="0"/>
              </a:spcBef>
              <a:spcAft>
                <a:spcPts val="600"/>
              </a:spcAft>
            </a:pPr>
            <a:r>
              <a:rPr lang="en-US" dirty="0">
                <a:solidFill>
                  <a:srgbClr val="003F87"/>
                </a:solidFill>
                <a:latin typeface="Trebuchet MS" panose="020B0603020202020204" pitchFamily="34" charset="0"/>
              </a:rPr>
              <a:t>Breathe in through your nose for 4 seconds, count 1-2-3-4</a:t>
            </a:r>
          </a:p>
          <a:p>
            <a:pPr marL="463550" indent="-463550">
              <a:lnSpc>
                <a:spcPct val="110000"/>
              </a:lnSpc>
              <a:spcBef>
                <a:spcPts val="0"/>
              </a:spcBef>
              <a:spcAft>
                <a:spcPts val="600"/>
              </a:spcAft>
            </a:pPr>
            <a:r>
              <a:rPr lang="en-US" dirty="0">
                <a:solidFill>
                  <a:srgbClr val="003F87"/>
                </a:solidFill>
                <a:latin typeface="Trebuchet MS" panose="020B0603020202020204" pitchFamily="34" charset="0"/>
              </a:rPr>
              <a:t>Hold your breath for 4 seconds, count 1-2-3-4</a:t>
            </a:r>
          </a:p>
          <a:p>
            <a:pPr marL="463550" indent="-463550">
              <a:lnSpc>
                <a:spcPct val="110000"/>
              </a:lnSpc>
              <a:spcBef>
                <a:spcPts val="0"/>
              </a:spcBef>
              <a:spcAft>
                <a:spcPts val="600"/>
              </a:spcAft>
            </a:pPr>
            <a:r>
              <a:rPr lang="en-US" dirty="0">
                <a:solidFill>
                  <a:srgbClr val="003F87"/>
                </a:solidFill>
                <a:latin typeface="Trebuchet MS" panose="020B0603020202020204" pitchFamily="34" charset="0"/>
              </a:rPr>
              <a:t>Breathe out through your mouth for 4 seconds, </a:t>
            </a:r>
          </a:p>
          <a:p>
            <a:pPr marL="463550" indent="-463550">
              <a:lnSpc>
                <a:spcPct val="110000"/>
              </a:lnSpc>
              <a:spcBef>
                <a:spcPts val="0"/>
              </a:spcBef>
              <a:spcAft>
                <a:spcPts val="600"/>
              </a:spcAft>
              <a:buNone/>
            </a:pPr>
            <a:r>
              <a:rPr lang="en-US" dirty="0">
                <a:solidFill>
                  <a:srgbClr val="003F87"/>
                </a:solidFill>
                <a:latin typeface="Trebuchet MS" panose="020B0603020202020204" pitchFamily="34" charset="0"/>
              </a:rPr>
              <a:t>    count 1-2-3-4</a:t>
            </a:r>
          </a:p>
          <a:p>
            <a:pPr marL="463550" indent="-463550">
              <a:lnSpc>
                <a:spcPct val="110000"/>
              </a:lnSpc>
              <a:spcBef>
                <a:spcPts val="0"/>
              </a:spcBef>
              <a:spcAft>
                <a:spcPts val="600"/>
              </a:spcAft>
            </a:pPr>
            <a:r>
              <a:rPr lang="en-US" dirty="0">
                <a:solidFill>
                  <a:srgbClr val="003F87"/>
                </a:solidFill>
                <a:latin typeface="Trebuchet MS" panose="020B0603020202020204" pitchFamily="34" charset="0"/>
              </a:rPr>
              <a:t>Repeat 2 to 4 times (or 3 to 5 total breaths)</a:t>
            </a:r>
          </a:p>
        </p:txBody>
      </p:sp>
    </p:spTree>
    <p:extLst>
      <p:ext uri="{BB962C8B-B14F-4D97-AF65-F5344CB8AC3E}">
        <p14:creationId xmlns:p14="http://schemas.microsoft.com/office/powerpoint/2010/main" val="24205263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1577FE4-AAFD-2157-3666-2FBA3BB609A2}"/>
              </a:ext>
            </a:extLst>
          </p:cNvPr>
          <p:cNvSpPr>
            <a:spLocks noGrp="1"/>
          </p:cNvSpPr>
          <p:nvPr>
            <p:ph type="title"/>
          </p:nvPr>
        </p:nvSpPr>
        <p:spPr>
          <a:xfrm>
            <a:off x="546543" y="215836"/>
            <a:ext cx="10926986" cy="1325563"/>
          </a:xfrm>
        </p:spPr>
        <p:txBody>
          <a:bodyPr>
            <a:normAutofit fontScale="90000"/>
          </a:bodyPr>
          <a:lstStyle/>
          <a:p>
            <a:r>
              <a:rPr lang="en-US" dirty="0">
                <a:solidFill>
                  <a:srgbClr val="CE1126"/>
                </a:solidFill>
                <a:latin typeface="Trebuchet MS" panose="020B0603020202020204" pitchFamily="34" charset="0"/>
              </a:rPr>
              <a:t>Advocate &amp; Act:  </a:t>
            </a:r>
            <a:r>
              <a:rPr lang="en-US" b="1" dirty="0">
                <a:solidFill>
                  <a:srgbClr val="003F87"/>
                </a:solidFill>
                <a:latin typeface="Trebuchet MS" panose="020B0603020202020204" pitchFamily="34" charset="0"/>
              </a:rPr>
              <a:t>Urgent</a:t>
            </a:r>
            <a:r>
              <a:rPr lang="en-US" dirty="0">
                <a:solidFill>
                  <a:srgbClr val="003F87"/>
                </a:solidFill>
                <a:latin typeface="Trebuchet MS" panose="020B0603020202020204" pitchFamily="34" charset="0"/>
              </a:rPr>
              <a:t> MESH Challenge</a:t>
            </a:r>
          </a:p>
        </p:txBody>
      </p:sp>
      <p:sp>
        <p:nvSpPr>
          <p:cNvPr id="13" name="TextBox 12">
            <a:extLst>
              <a:ext uri="{FF2B5EF4-FFF2-40B4-BE49-F238E27FC236}">
                <a16:creationId xmlns:a16="http://schemas.microsoft.com/office/drawing/2014/main" id="{4C749208-D822-BEC3-AD45-9C6F0103BAC1}"/>
              </a:ext>
            </a:extLst>
          </p:cNvPr>
          <p:cNvSpPr txBox="1"/>
          <p:nvPr/>
        </p:nvSpPr>
        <p:spPr>
          <a:xfrm>
            <a:off x="477093" y="4347135"/>
            <a:ext cx="10926986" cy="1815882"/>
          </a:xfrm>
          <a:prstGeom prst="rect">
            <a:avLst/>
          </a:prstGeom>
          <a:noFill/>
        </p:spPr>
        <p:txBody>
          <a:bodyPr wrap="square">
            <a:spAutoFit/>
          </a:bodyPr>
          <a:lstStyle/>
          <a:p>
            <a:pPr marL="0" indent="0">
              <a:buNone/>
            </a:pPr>
            <a:r>
              <a:rPr lang="en-US" sz="2800" dirty="0">
                <a:solidFill>
                  <a:srgbClr val="CE1126"/>
                </a:solidFill>
                <a:latin typeface="Trebuchet MS" panose="020B0603020202020204" pitchFamily="34" charset="0"/>
              </a:rPr>
              <a:t>Remember: </a:t>
            </a:r>
            <a:r>
              <a:rPr lang="en-US" sz="2800" dirty="0">
                <a:solidFill>
                  <a:srgbClr val="003F87"/>
                </a:solidFill>
                <a:latin typeface="Trebuchet MS" panose="020B0603020202020204" pitchFamily="34" charset="0"/>
              </a:rPr>
              <a:t>Believe the individual. Reflect back the information to the Scout to make sure you heard it correctly. These situations cannot be ignored and need to be addressed urgently. Contact the Camp Director </a:t>
            </a:r>
            <a:r>
              <a:rPr lang="en-US" sz="2800" i="1" dirty="0">
                <a:solidFill>
                  <a:srgbClr val="003F87"/>
                </a:solidFill>
                <a:latin typeface="Trebuchet MS" panose="020B0603020202020204" pitchFamily="34" charset="0"/>
              </a:rPr>
              <a:t>immediately!</a:t>
            </a:r>
            <a:endParaRPr lang="en-US" sz="2800" dirty="0">
              <a:solidFill>
                <a:srgbClr val="003F87"/>
              </a:solidFill>
              <a:latin typeface="Trebuchet MS" panose="020B0603020202020204" pitchFamily="34" charset="0"/>
            </a:endParaRPr>
          </a:p>
        </p:txBody>
      </p:sp>
      <p:sp>
        <p:nvSpPr>
          <p:cNvPr id="5" name="Content Placeholder 2"/>
          <p:cNvSpPr>
            <a:spLocks noGrp="1"/>
          </p:cNvSpPr>
          <p:nvPr>
            <p:ph idx="1"/>
          </p:nvPr>
        </p:nvSpPr>
        <p:spPr>
          <a:xfrm>
            <a:off x="855869" y="1430759"/>
            <a:ext cx="10169435" cy="2308288"/>
          </a:xfrm>
        </p:spPr>
        <p:txBody>
          <a:bodyPr>
            <a:noAutofit/>
          </a:bodyPr>
          <a:lstStyle/>
          <a:p>
            <a:pPr marL="0" indent="0">
              <a:lnSpc>
                <a:spcPct val="110000"/>
              </a:lnSpc>
              <a:spcBef>
                <a:spcPts val="0"/>
              </a:spcBef>
              <a:spcAft>
                <a:spcPts val="600"/>
              </a:spcAft>
              <a:buNone/>
            </a:pPr>
            <a:r>
              <a:rPr lang="en-US" sz="3400" b="1" dirty="0">
                <a:solidFill>
                  <a:srgbClr val="003F87"/>
                </a:solidFill>
                <a:latin typeface="Trebuchet MS" panose="020B0603020202020204" pitchFamily="34" charset="0"/>
              </a:rPr>
              <a:t>Abuse</a:t>
            </a:r>
          </a:p>
          <a:p>
            <a:pPr marL="509588" lvl="1" indent="-452438"/>
            <a:r>
              <a:rPr lang="en-US" sz="3000" dirty="0">
                <a:solidFill>
                  <a:srgbClr val="003F87"/>
                </a:solidFill>
                <a:latin typeface="Trebuchet MS" panose="020B0603020202020204" pitchFamily="34" charset="0"/>
              </a:rPr>
              <a:t>Disclosing – You are told by a Scout they have been abused or are at risk of being abused.</a:t>
            </a:r>
          </a:p>
          <a:p>
            <a:pPr marL="509588" lvl="1" indent="-452438"/>
            <a:r>
              <a:rPr lang="en-US" sz="3000" dirty="0">
                <a:solidFill>
                  <a:srgbClr val="003F87"/>
                </a:solidFill>
                <a:latin typeface="Trebuchet MS" panose="020B0603020202020204" pitchFamily="34" charset="0"/>
              </a:rPr>
              <a:t>Witnessing – You see signs of abuse in someone else.</a:t>
            </a:r>
          </a:p>
          <a:p>
            <a:pPr marL="509588" lvl="1" indent="-452438"/>
            <a:r>
              <a:rPr lang="en-US" sz="3000" dirty="0">
                <a:solidFill>
                  <a:srgbClr val="003F87"/>
                </a:solidFill>
                <a:latin typeface="Trebuchet MS" panose="020B0603020202020204" pitchFamily="34" charset="0"/>
              </a:rPr>
              <a:t>Someone else reports witnessing abuse to you.</a:t>
            </a:r>
          </a:p>
        </p:txBody>
      </p:sp>
    </p:spTree>
    <p:extLst>
      <p:ext uri="{BB962C8B-B14F-4D97-AF65-F5344CB8AC3E}">
        <p14:creationId xmlns:p14="http://schemas.microsoft.com/office/powerpoint/2010/main" val="3134677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1577FE4-AAFD-2157-3666-2FBA3BB609A2}"/>
              </a:ext>
            </a:extLst>
          </p:cNvPr>
          <p:cNvSpPr>
            <a:spLocks noGrp="1"/>
          </p:cNvSpPr>
          <p:nvPr>
            <p:ph type="title"/>
          </p:nvPr>
        </p:nvSpPr>
        <p:spPr>
          <a:xfrm>
            <a:off x="526707" y="237804"/>
            <a:ext cx="11047980" cy="1325563"/>
          </a:xfrm>
        </p:spPr>
        <p:txBody>
          <a:bodyPr>
            <a:normAutofit fontScale="90000"/>
          </a:bodyPr>
          <a:lstStyle/>
          <a:p>
            <a:r>
              <a:rPr lang="en-US" dirty="0">
                <a:solidFill>
                  <a:srgbClr val="CE1126"/>
                </a:solidFill>
                <a:latin typeface="Trebuchet MS" panose="020B0603020202020204" pitchFamily="34" charset="0"/>
              </a:rPr>
              <a:t>Advocate &amp; Act:  </a:t>
            </a:r>
            <a:r>
              <a:rPr lang="en-US" b="1" dirty="0">
                <a:solidFill>
                  <a:srgbClr val="003F87"/>
                </a:solidFill>
                <a:latin typeface="Trebuchet MS" panose="020B0603020202020204" pitchFamily="34" charset="0"/>
              </a:rPr>
              <a:t>Emergency</a:t>
            </a:r>
            <a:r>
              <a:rPr lang="en-US" dirty="0">
                <a:solidFill>
                  <a:srgbClr val="003F87"/>
                </a:solidFill>
                <a:latin typeface="Trebuchet MS" panose="020B0603020202020204" pitchFamily="34" charset="0"/>
              </a:rPr>
              <a:t> MESH Challenges</a:t>
            </a:r>
          </a:p>
        </p:txBody>
      </p:sp>
      <p:sp>
        <p:nvSpPr>
          <p:cNvPr id="13" name="TextBox 12">
            <a:extLst>
              <a:ext uri="{FF2B5EF4-FFF2-40B4-BE49-F238E27FC236}">
                <a16:creationId xmlns:a16="http://schemas.microsoft.com/office/drawing/2014/main" id="{4C749208-D822-BEC3-AD45-9C6F0103BAC1}"/>
              </a:ext>
            </a:extLst>
          </p:cNvPr>
          <p:cNvSpPr txBox="1"/>
          <p:nvPr/>
        </p:nvSpPr>
        <p:spPr>
          <a:xfrm>
            <a:off x="503556" y="4377044"/>
            <a:ext cx="10926986" cy="1384995"/>
          </a:xfrm>
          <a:prstGeom prst="rect">
            <a:avLst/>
          </a:prstGeom>
          <a:noFill/>
        </p:spPr>
        <p:txBody>
          <a:bodyPr wrap="square">
            <a:spAutoFit/>
          </a:bodyPr>
          <a:lstStyle/>
          <a:p>
            <a:pPr marL="0" indent="0">
              <a:buNone/>
            </a:pPr>
            <a:r>
              <a:rPr lang="en-US" sz="2800" dirty="0">
                <a:solidFill>
                  <a:srgbClr val="CE1126"/>
                </a:solidFill>
                <a:latin typeface="Trebuchet MS" panose="020B0603020202020204" pitchFamily="34" charset="0"/>
              </a:rPr>
              <a:t>Remember: </a:t>
            </a:r>
            <a:r>
              <a:rPr lang="en-US" sz="2800" dirty="0">
                <a:solidFill>
                  <a:srgbClr val="003F87"/>
                </a:solidFill>
                <a:latin typeface="Trebuchet MS" panose="020B0603020202020204" pitchFamily="34" charset="0"/>
              </a:rPr>
              <a:t>If you encounter any of these situations, seek immediate assistance and notify the Camp Director and Health Lodge! Stay with the Scout. Keep everyone safe!</a:t>
            </a:r>
          </a:p>
        </p:txBody>
      </p:sp>
      <p:sp>
        <p:nvSpPr>
          <p:cNvPr id="5" name="Content Placeholder 2"/>
          <p:cNvSpPr>
            <a:spLocks noGrp="1"/>
          </p:cNvSpPr>
          <p:nvPr>
            <p:ph idx="1"/>
          </p:nvPr>
        </p:nvSpPr>
        <p:spPr>
          <a:xfrm>
            <a:off x="925050" y="1628215"/>
            <a:ext cx="6498336" cy="2308288"/>
          </a:xfrm>
        </p:spPr>
        <p:txBody>
          <a:bodyPr>
            <a:noAutofit/>
          </a:bodyPr>
          <a:lstStyle/>
          <a:p>
            <a:pPr marL="404813" indent="-404813"/>
            <a:r>
              <a:rPr lang="en-US" sz="3400" dirty="0">
                <a:solidFill>
                  <a:srgbClr val="003F87"/>
                </a:solidFill>
                <a:latin typeface="Trebuchet MS" panose="020B0603020202020204" pitchFamily="34" charset="0"/>
              </a:rPr>
              <a:t>Threatening others</a:t>
            </a:r>
          </a:p>
          <a:p>
            <a:pPr marL="404813" indent="-404813"/>
            <a:r>
              <a:rPr lang="en-US" sz="3400" dirty="0">
                <a:solidFill>
                  <a:srgbClr val="003F87"/>
                </a:solidFill>
                <a:latin typeface="Trebuchet MS" panose="020B0603020202020204" pitchFamily="34" charset="0"/>
              </a:rPr>
              <a:t>Self-harm</a:t>
            </a:r>
          </a:p>
          <a:p>
            <a:pPr marL="404813" indent="-404813"/>
            <a:r>
              <a:rPr lang="en-US" sz="3400" dirty="0">
                <a:solidFill>
                  <a:srgbClr val="003F87"/>
                </a:solidFill>
                <a:latin typeface="Trebuchet MS" panose="020B0603020202020204" pitchFamily="34" charset="0"/>
              </a:rPr>
              <a:t>Thoughts of suicide</a:t>
            </a:r>
          </a:p>
          <a:p>
            <a:pPr marL="404813" indent="-404813"/>
            <a:r>
              <a:rPr lang="en-US" sz="3400" dirty="0">
                <a:solidFill>
                  <a:srgbClr val="003F87"/>
                </a:solidFill>
                <a:latin typeface="Trebuchet MS" panose="020B0603020202020204" pitchFamily="34" charset="0"/>
              </a:rPr>
              <a:t>Attempted suicide</a:t>
            </a:r>
          </a:p>
          <a:p>
            <a:pPr marL="0" indent="0">
              <a:buNone/>
            </a:pPr>
            <a:endParaRPr lang="en-US" sz="3400"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418651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925" y="546667"/>
            <a:ext cx="10944826" cy="810400"/>
          </a:xfrm>
        </p:spPr>
        <p:txBody>
          <a:bodyPr>
            <a:noAutofit/>
          </a:bodyPr>
          <a:lstStyle/>
          <a:p>
            <a:r>
              <a:rPr lang="en-US" sz="4800" dirty="0">
                <a:solidFill>
                  <a:srgbClr val="003F87"/>
                </a:solidFill>
                <a:latin typeface="Trebuchet MS" panose="020B0603020202020204" pitchFamily="34" charset="0"/>
              </a:rPr>
              <a:t>What is a Mental Health Challenge?</a:t>
            </a:r>
          </a:p>
        </p:txBody>
      </p:sp>
      <p:sp>
        <p:nvSpPr>
          <p:cNvPr id="3" name="Text Placeholder 2"/>
          <p:cNvSpPr>
            <a:spLocks noGrp="1"/>
          </p:cNvSpPr>
          <p:nvPr>
            <p:ph type="body" idx="1"/>
          </p:nvPr>
        </p:nvSpPr>
        <p:spPr>
          <a:xfrm>
            <a:off x="554500" y="1405124"/>
            <a:ext cx="10661372" cy="3865606"/>
          </a:xfrm>
        </p:spPr>
        <p:txBody>
          <a:bodyPr>
            <a:noAutofit/>
          </a:bodyPr>
          <a:lstStyle/>
          <a:p>
            <a:pPr marL="0" indent="0">
              <a:lnSpc>
                <a:spcPct val="110000"/>
              </a:lnSpc>
              <a:spcAft>
                <a:spcPts val="600"/>
              </a:spcAft>
              <a:buNone/>
            </a:pPr>
            <a:r>
              <a:rPr lang="en-US" dirty="0">
                <a:solidFill>
                  <a:srgbClr val="003F87"/>
                </a:solidFill>
                <a:latin typeface="Trebuchet MS" panose="020B0603020202020204" pitchFamily="34" charset="0"/>
              </a:rPr>
              <a:t>A </a:t>
            </a:r>
            <a:r>
              <a:rPr lang="en-US" i="1" dirty="0">
                <a:solidFill>
                  <a:srgbClr val="003F87"/>
                </a:solidFill>
                <a:latin typeface="Trebuchet MS" panose="020B0603020202020204" pitchFamily="34" charset="0"/>
              </a:rPr>
              <a:t>mental health challenge</a:t>
            </a:r>
            <a:r>
              <a:rPr lang="en-US" dirty="0">
                <a:solidFill>
                  <a:srgbClr val="003F87"/>
                </a:solidFill>
                <a:latin typeface="Trebuchet MS" panose="020B0603020202020204" pitchFamily="34" charset="0"/>
              </a:rPr>
              <a:t> is when:</a:t>
            </a:r>
          </a:p>
          <a:p>
            <a:pPr>
              <a:lnSpc>
                <a:spcPct val="110000"/>
              </a:lnSpc>
              <a:spcAft>
                <a:spcPts val="600"/>
              </a:spcAft>
            </a:pPr>
            <a:r>
              <a:rPr lang="en-US" dirty="0">
                <a:solidFill>
                  <a:srgbClr val="003F87"/>
                </a:solidFill>
                <a:latin typeface="Trebuchet MS" panose="020B0603020202020204" pitchFamily="34" charset="0"/>
              </a:rPr>
              <a:t>There is a </a:t>
            </a:r>
            <a:r>
              <a:rPr lang="en-US" u="sng" dirty="0">
                <a:solidFill>
                  <a:srgbClr val="003F87"/>
                </a:solidFill>
                <a:latin typeface="Trebuchet MS" panose="020B0603020202020204" pitchFamily="34" charset="0"/>
              </a:rPr>
              <a:t>major change in a person’s thinking, feeling, or acting</a:t>
            </a:r>
            <a:r>
              <a:rPr lang="en-US" dirty="0">
                <a:solidFill>
                  <a:srgbClr val="003F87"/>
                </a:solidFill>
                <a:latin typeface="Trebuchet MS" panose="020B0603020202020204" pitchFamily="34" charset="0"/>
              </a:rPr>
              <a:t>.</a:t>
            </a:r>
          </a:p>
          <a:p>
            <a:pPr>
              <a:lnSpc>
                <a:spcPct val="110000"/>
              </a:lnSpc>
              <a:spcAft>
                <a:spcPts val="600"/>
              </a:spcAft>
            </a:pPr>
            <a:r>
              <a:rPr lang="en-US" dirty="0">
                <a:solidFill>
                  <a:srgbClr val="003F87"/>
                </a:solidFill>
                <a:latin typeface="Trebuchet MS" panose="020B0603020202020204" pitchFamily="34" charset="0"/>
              </a:rPr>
              <a:t>The change </a:t>
            </a:r>
            <a:r>
              <a:rPr lang="en-US" u="sng" dirty="0">
                <a:solidFill>
                  <a:srgbClr val="003F87"/>
                </a:solidFill>
                <a:latin typeface="Trebuchet MS" panose="020B0603020202020204" pitchFamily="34" charset="0"/>
              </a:rPr>
              <a:t>interferes with the person’s ability to live their life.</a:t>
            </a:r>
          </a:p>
          <a:p>
            <a:pPr>
              <a:lnSpc>
                <a:spcPct val="110000"/>
              </a:lnSpc>
              <a:spcAft>
                <a:spcPts val="600"/>
              </a:spcAft>
            </a:pPr>
            <a:r>
              <a:rPr lang="en-US" dirty="0">
                <a:solidFill>
                  <a:srgbClr val="003F87"/>
                </a:solidFill>
                <a:latin typeface="Trebuchet MS" panose="020B0603020202020204" pitchFamily="34" charset="0"/>
              </a:rPr>
              <a:t>The interference </a:t>
            </a:r>
            <a:r>
              <a:rPr lang="en-US" u="sng" dirty="0">
                <a:solidFill>
                  <a:srgbClr val="003F87"/>
                </a:solidFill>
                <a:latin typeface="Trebuchet MS" panose="020B0603020202020204" pitchFamily="34" charset="0"/>
              </a:rPr>
              <a:t>does not go away quickly and lasts longer than typical emotions</a:t>
            </a:r>
            <a:r>
              <a:rPr lang="en-US" dirty="0">
                <a:solidFill>
                  <a:srgbClr val="003F87"/>
                </a:solidFill>
                <a:latin typeface="Trebuchet MS" panose="020B0603020202020204" pitchFamily="34" charset="0"/>
              </a:rPr>
              <a:t> or reactions would be expected to.</a:t>
            </a:r>
          </a:p>
        </p:txBody>
      </p:sp>
    </p:spTree>
    <p:extLst>
      <p:ext uri="{BB962C8B-B14F-4D97-AF65-F5344CB8AC3E}">
        <p14:creationId xmlns:p14="http://schemas.microsoft.com/office/powerpoint/2010/main" val="33096485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565" y="195063"/>
            <a:ext cx="10960608" cy="1325563"/>
          </a:xfrm>
        </p:spPr>
        <p:txBody>
          <a:bodyPr>
            <a:normAutofit fontScale="90000"/>
          </a:bodyPr>
          <a:lstStyle/>
          <a:p>
            <a:r>
              <a:rPr lang="en-US" dirty="0">
                <a:solidFill>
                  <a:srgbClr val="CE1126"/>
                </a:solidFill>
                <a:latin typeface="Trebuchet MS" panose="020B0603020202020204" pitchFamily="34" charset="0"/>
              </a:rPr>
              <a:t>Advocate &amp; Act:  </a:t>
            </a:r>
            <a:r>
              <a:rPr lang="en-US" dirty="0">
                <a:solidFill>
                  <a:srgbClr val="003F87"/>
                </a:solidFill>
                <a:latin typeface="Trebuchet MS" panose="020B0603020202020204" pitchFamily="34" charset="0"/>
              </a:rPr>
              <a:t>Emergency MESH Challenges</a:t>
            </a:r>
            <a:endParaRPr lang="en-US" dirty="0">
              <a:solidFill>
                <a:srgbClr val="003F87"/>
              </a:solidFill>
            </a:endParaRPr>
          </a:p>
        </p:txBody>
      </p:sp>
      <p:sp>
        <p:nvSpPr>
          <p:cNvPr id="3" name="Content Placeholder 2"/>
          <p:cNvSpPr>
            <a:spLocks noGrp="1"/>
          </p:cNvSpPr>
          <p:nvPr>
            <p:ph idx="1"/>
          </p:nvPr>
        </p:nvSpPr>
        <p:spPr>
          <a:xfrm>
            <a:off x="774192" y="1333040"/>
            <a:ext cx="10960608" cy="4667710"/>
          </a:xfrm>
        </p:spPr>
        <p:txBody>
          <a:bodyPr>
            <a:normAutofit/>
          </a:bodyPr>
          <a:lstStyle/>
          <a:p>
            <a:pPr marL="0" indent="0">
              <a:buNone/>
            </a:pPr>
            <a:r>
              <a:rPr lang="en-US" sz="3200" dirty="0">
                <a:solidFill>
                  <a:srgbClr val="003F87"/>
                </a:solidFill>
              </a:rPr>
              <a:t>If the Scout does </a:t>
            </a:r>
            <a:r>
              <a:rPr lang="en-US" sz="3200" dirty="0">
                <a:solidFill>
                  <a:srgbClr val="CE1126"/>
                </a:solidFill>
              </a:rPr>
              <a:t>not</a:t>
            </a:r>
            <a:r>
              <a:rPr lang="en-US" sz="3200" dirty="0">
                <a:solidFill>
                  <a:srgbClr val="003F87"/>
                </a:solidFill>
              </a:rPr>
              <a:t> have life-threatening injuries:</a:t>
            </a:r>
            <a:endParaRPr lang="en-US" sz="2600" dirty="0">
              <a:solidFill>
                <a:srgbClr val="003F87"/>
              </a:solidFill>
              <a:latin typeface="Trebuchet MS" panose="020B0603020202020204" pitchFamily="34" charset="0"/>
            </a:endParaRPr>
          </a:p>
          <a:p>
            <a:pPr marL="682625" lvl="1">
              <a:lnSpc>
                <a:spcPct val="110000"/>
              </a:lnSpc>
            </a:pPr>
            <a:r>
              <a:rPr lang="en-US" dirty="0">
                <a:solidFill>
                  <a:srgbClr val="003F87"/>
                </a:solidFill>
                <a:latin typeface="Trebuchet MS" panose="020B0603020202020204" pitchFamily="34" charset="0"/>
              </a:rPr>
              <a:t> Stay calm</a:t>
            </a:r>
          </a:p>
          <a:p>
            <a:pPr marL="682625" lvl="1">
              <a:lnSpc>
                <a:spcPct val="110000"/>
              </a:lnSpc>
            </a:pPr>
            <a:r>
              <a:rPr lang="en-US" dirty="0">
                <a:solidFill>
                  <a:srgbClr val="003F87"/>
                </a:solidFill>
                <a:latin typeface="Trebuchet MS" panose="020B0603020202020204" pitchFamily="34" charset="0"/>
              </a:rPr>
              <a:t> Call for help</a:t>
            </a:r>
          </a:p>
          <a:p>
            <a:pPr marL="682625" lvl="1">
              <a:lnSpc>
                <a:spcPct val="110000"/>
              </a:lnSpc>
            </a:pPr>
            <a:r>
              <a:rPr lang="en-US" dirty="0">
                <a:solidFill>
                  <a:srgbClr val="003F87"/>
                </a:solidFill>
                <a:latin typeface="Trebuchet MS" panose="020B0603020202020204" pitchFamily="34" charset="0"/>
              </a:rPr>
              <a:t> Stay with the Scout</a:t>
            </a:r>
          </a:p>
          <a:p>
            <a:pPr marL="682625" lvl="1">
              <a:lnSpc>
                <a:spcPct val="110000"/>
              </a:lnSpc>
            </a:pPr>
            <a:r>
              <a:rPr lang="en-US" dirty="0">
                <a:solidFill>
                  <a:srgbClr val="003F87"/>
                </a:solidFill>
                <a:latin typeface="Trebuchet MS" panose="020B0603020202020204" pitchFamily="34" charset="0"/>
              </a:rPr>
              <a:t> Remove dangerous items from around the Scout</a:t>
            </a:r>
          </a:p>
          <a:p>
            <a:pPr marL="682625" lvl="1">
              <a:lnSpc>
                <a:spcPct val="110000"/>
              </a:lnSpc>
            </a:pPr>
            <a:r>
              <a:rPr lang="en-US" dirty="0">
                <a:solidFill>
                  <a:srgbClr val="003F87"/>
                </a:solidFill>
                <a:latin typeface="Trebuchet MS" panose="020B0603020202020204" pitchFamily="34" charset="0"/>
              </a:rPr>
              <a:t> If possible, walk the Scout to the health lodge</a:t>
            </a:r>
          </a:p>
          <a:p>
            <a:pPr marL="682625" lvl="1">
              <a:lnSpc>
                <a:spcPct val="110000"/>
              </a:lnSpc>
            </a:pPr>
            <a:r>
              <a:rPr lang="en-US" dirty="0">
                <a:solidFill>
                  <a:srgbClr val="003F87"/>
                </a:solidFill>
                <a:latin typeface="Trebuchet MS" panose="020B0603020202020204" pitchFamily="34" charset="0"/>
              </a:rPr>
              <a:t> If not possible, ask anyone who is not helping to leave the area</a:t>
            </a:r>
          </a:p>
          <a:p>
            <a:pPr marL="682625" lvl="1">
              <a:lnSpc>
                <a:spcPct val="110000"/>
              </a:lnSpc>
            </a:pPr>
            <a:r>
              <a:rPr lang="en-US" dirty="0">
                <a:solidFill>
                  <a:srgbClr val="003F87"/>
                </a:solidFill>
                <a:latin typeface="Trebuchet MS" panose="020B0603020202020204" pitchFamily="34" charset="0"/>
              </a:rPr>
              <a:t> Respect the Scout’s privacy</a:t>
            </a:r>
          </a:p>
          <a:p>
            <a:pPr marL="454025" lvl="1" indent="-454025">
              <a:lnSpc>
                <a:spcPct val="110000"/>
              </a:lnSpc>
              <a:buNone/>
            </a:pPr>
            <a:r>
              <a:rPr lang="en-US" i="1" dirty="0">
                <a:solidFill>
                  <a:srgbClr val="003F87"/>
                </a:solidFill>
                <a:latin typeface="Trebuchet MS" panose="020B0603020202020204" pitchFamily="34" charset="0"/>
              </a:rPr>
              <a:t>Immediately notify the Camp Director and the Camp Health Officer!</a:t>
            </a:r>
          </a:p>
        </p:txBody>
      </p:sp>
    </p:spTree>
    <p:extLst>
      <p:ext uri="{BB962C8B-B14F-4D97-AF65-F5344CB8AC3E}">
        <p14:creationId xmlns:p14="http://schemas.microsoft.com/office/powerpoint/2010/main" val="16930496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774" y="371332"/>
            <a:ext cx="10868023" cy="1325563"/>
          </a:xfrm>
        </p:spPr>
        <p:txBody>
          <a:bodyPr>
            <a:normAutofit/>
          </a:bodyPr>
          <a:lstStyle/>
          <a:p>
            <a:r>
              <a:rPr lang="en-US" dirty="0">
                <a:solidFill>
                  <a:srgbClr val="003F87"/>
                </a:solidFill>
              </a:rPr>
              <a:t>Camp [Name] MESH Response Plan</a:t>
            </a:r>
          </a:p>
        </p:txBody>
      </p:sp>
      <p:sp>
        <p:nvSpPr>
          <p:cNvPr id="3" name="Content Placeholder 2"/>
          <p:cNvSpPr>
            <a:spLocks noGrp="1"/>
          </p:cNvSpPr>
          <p:nvPr>
            <p:ph idx="1"/>
          </p:nvPr>
        </p:nvSpPr>
        <p:spPr>
          <a:xfrm>
            <a:off x="838199" y="2009713"/>
            <a:ext cx="10515599" cy="3538331"/>
          </a:xfrm>
        </p:spPr>
        <p:txBody>
          <a:bodyPr/>
          <a:lstStyle/>
          <a:p>
            <a:r>
              <a:rPr lang="en-US" i="1" dirty="0">
                <a:solidFill>
                  <a:srgbClr val="003F87"/>
                </a:solidFill>
              </a:rPr>
              <a:t>List The</a:t>
            </a:r>
          </a:p>
          <a:p>
            <a:r>
              <a:rPr lang="en-US" i="1" dirty="0">
                <a:solidFill>
                  <a:srgbClr val="003F87"/>
                </a:solidFill>
              </a:rPr>
              <a:t>Components</a:t>
            </a:r>
          </a:p>
          <a:p>
            <a:r>
              <a:rPr lang="en-US" i="1" dirty="0">
                <a:solidFill>
                  <a:srgbClr val="003F87"/>
                </a:solidFill>
              </a:rPr>
              <a:t>Of the plan</a:t>
            </a:r>
          </a:p>
          <a:p>
            <a:r>
              <a:rPr lang="en-US" i="1" dirty="0">
                <a:solidFill>
                  <a:srgbClr val="003F87"/>
                </a:solidFill>
              </a:rPr>
              <a:t>And tell the</a:t>
            </a:r>
          </a:p>
          <a:p>
            <a:r>
              <a:rPr lang="en-US" i="1" dirty="0">
                <a:solidFill>
                  <a:srgbClr val="003F87"/>
                </a:solidFill>
              </a:rPr>
              <a:t>Camp staff</a:t>
            </a:r>
          </a:p>
          <a:p>
            <a:r>
              <a:rPr lang="en-US" i="1" dirty="0">
                <a:solidFill>
                  <a:srgbClr val="003F87"/>
                </a:solidFill>
              </a:rPr>
              <a:t>What their responsibilities are</a:t>
            </a:r>
          </a:p>
        </p:txBody>
      </p:sp>
    </p:spTree>
    <p:extLst>
      <p:ext uri="{BB962C8B-B14F-4D97-AF65-F5344CB8AC3E}">
        <p14:creationId xmlns:p14="http://schemas.microsoft.com/office/powerpoint/2010/main" val="38836813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2244A-C8F6-A69F-434C-C18CF913BE4A}"/>
              </a:ext>
            </a:extLst>
          </p:cNvPr>
          <p:cNvSpPr>
            <a:spLocks noGrp="1"/>
          </p:cNvSpPr>
          <p:nvPr>
            <p:ph type="title"/>
          </p:nvPr>
        </p:nvSpPr>
        <p:spPr/>
        <p:txBody>
          <a:bodyPr>
            <a:normAutofit fontScale="90000"/>
          </a:bodyPr>
          <a:lstStyle/>
          <a:p>
            <a:r>
              <a:rPr lang="en-US" b="1" dirty="0">
                <a:solidFill>
                  <a:srgbClr val="CE1126"/>
                </a:solidFill>
                <a:latin typeface="Trebuchet MS" panose="020B0603020202020204" pitchFamily="34" charset="0"/>
              </a:rPr>
              <a:t>Reflection Exercise</a:t>
            </a:r>
          </a:p>
        </p:txBody>
      </p:sp>
      <p:sp>
        <p:nvSpPr>
          <p:cNvPr id="3" name="Text Placeholder 2">
            <a:extLst>
              <a:ext uri="{FF2B5EF4-FFF2-40B4-BE49-F238E27FC236}">
                <a16:creationId xmlns:a16="http://schemas.microsoft.com/office/drawing/2014/main" id="{29D6D666-7B15-DC8E-6334-39080686D095}"/>
              </a:ext>
            </a:extLst>
          </p:cNvPr>
          <p:cNvSpPr>
            <a:spLocks noGrp="1"/>
          </p:cNvSpPr>
          <p:nvPr>
            <p:ph type="body" idx="1"/>
          </p:nvPr>
        </p:nvSpPr>
        <p:spPr>
          <a:xfrm>
            <a:off x="306269" y="1573583"/>
            <a:ext cx="11163487" cy="3865606"/>
          </a:xfrm>
        </p:spPr>
        <p:txBody>
          <a:bodyPr>
            <a:normAutofit fontScale="92500" lnSpcReduction="20000"/>
          </a:bodyPr>
          <a:lstStyle/>
          <a:p>
            <a:pPr marL="152396" indent="0" algn="l" rtl="0" fontAlgn="base">
              <a:lnSpc>
                <a:spcPct val="110000"/>
              </a:lnSpc>
              <a:spcAft>
                <a:spcPts val="600"/>
              </a:spcAft>
              <a:buNone/>
            </a:pPr>
            <a:r>
              <a:rPr lang="en-US" sz="2800" i="0" dirty="0">
                <a:solidFill>
                  <a:srgbClr val="003F87"/>
                </a:solidFill>
                <a:effectLst/>
                <a:highlight>
                  <a:srgbClr val="FFFFFF"/>
                </a:highlight>
                <a:latin typeface="Trebuchet MS" panose="020B0603020202020204" pitchFamily="34" charset="0"/>
              </a:rPr>
              <a:t>You notice a Scout who refuses to participate in an activity and is sitting alone for most of the day.  </a:t>
            </a:r>
          </a:p>
          <a:p>
            <a:pPr marL="152396" indent="0" algn="l" rtl="0" fontAlgn="base">
              <a:lnSpc>
                <a:spcPct val="110000"/>
              </a:lnSpc>
              <a:spcAft>
                <a:spcPts val="600"/>
              </a:spcAft>
              <a:buNone/>
            </a:pPr>
            <a:endParaRPr lang="en-US" sz="2800" i="0" dirty="0">
              <a:solidFill>
                <a:srgbClr val="003F87"/>
              </a:solidFill>
              <a:effectLst/>
              <a:highlight>
                <a:srgbClr val="FFFFFF"/>
              </a:highlight>
              <a:latin typeface="Trebuchet MS" panose="020B0603020202020204" pitchFamily="34" charset="0"/>
            </a:endParaRPr>
          </a:p>
          <a:p>
            <a:pPr marL="152396" indent="0" algn="l" rtl="0" fontAlgn="base">
              <a:lnSpc>
                <a:spcPct val="110000"/>
              </a:lnSpc>
              <a:spcAft>
                <a:spcPts val="600"/>
              </a:spcAft>
              <a:buNone/>
            </a:pPr>
            <a:r>
              <a:rPr lang="en-US" sz="2800" i="0" dirty="0">
                <a:solidFill>
                  <a:srgbClr val="003F87"/>
                </a:solidFill>
                <a:effectLst/>
                <a:highlight>
                  <a:srgbClr val="FFFFFF"/>
                </a:highlight>
                <a:latin typeface="Trebuchet MS" panose="020B0603020202020204" pitchFamily="34" charset="0"/>
              </a:rPr>
              <a:t>You should: </a:t>
            </a:r>
            <a:endParaRPr lang="en-US" sz="2800" dirty="0">
              <a:solidFill>
                <a:srgbClr val="003F87"/>
              </a:solidFill>
              <a:effectLst/>
              <a:highlight>
                <a:srgbClr val="FFFFFF"/>
              </a:highlight>
              <a:latin typeface="Trebuchet MS" panose="020B0603020202020204" pitchFamily="34" charset="0"/>
            </a:endParaRPr>
          </a:p>
          <a:p>
            <a:pPr marL="914400" indent="-45720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Go to them and ask how you can help.</a:t>
            </a:r>
          </a:p>
          <a:p>
            <a:pPr marL="914400" indent="-45720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Offer support and encourage them to get back into the program.  </a:t>
            </a:r>
          </a:p>
          <a:p>
            <a:pPr marL="914400" indent="-457200" algn="l" rtl="0" fontAlgn="base">
              <a:lnSpc>
                <a:spcPct val="110000"/>
              </a:lnSpc>
              <a:spcAft>
                <a:spcPts val="600"/>
              </a:spcAft>
              <a:buSzPct val="100000"/>
              <a:buFont typeface="+mj-lt"/>
              <a:buAutoNum type="alphaLcParenR"/>
            </a:pPr>
            <a:r>
              <a:rPr lang="en-US" sz="2800" dirty="0">
                <a:solidFill>
                  <a:srgbClr val="003F87"/>
                </a:solidFill>
                <a:highlight>
                  <a:srgbClr val="FFFFFF"/>
                </a:highlight>
                <a:latin typeface="Trebuchet MS" panose="020B0603020202020204" pitchFamily="34" charset="0"/>
              </a:rPr>
              <a:t>Mention it to </a:t>
            </a:r>
            <a:r>
              <a:rPr lang="en-US" sz="2800" b="0" dirty="0">
                <a:solidFill>
                  <a:srgbClr val="003F87"/>
                </a:solidFill>
                <a:effectLst/>
                <a:highlight>
                  <a:srgbClr val="FFFFFF"/>
                </a:highlight>
                <a:latin typeface="Trebuchet MS" panose="020B0603020202020204" pitchFamily="34" charset="0"/>
              </a:rPr>
              <a:t>the unit leader.  </a:t>
            </a:r>
          </a:p>
          <a:p>
            <a:pPr marL="914400" indent="-457200" algn="l" rtl="0" fontAlgn="base">
              <a:lnSpc>
                <a:spcPct val="110000"/>
              </a:lnSpc>
              <a:spcAft>
                <a:spcPts val="600"/>
              </a:spcAft>
              <a:buSzPct val="100000"/>
              <a:buFont typeface="+mj-lt"/>
              <a:buAutoNum type="alphaLcParenR"/>
            </a:pPr>
            <a:r>
              <a:rPr lang="en-US" sz="2800" dirty="0">
                <a:solidFill>
                  <a:srgbClr val="003F87"/>
                </a:solidFill>
                <a:effectLst/>
                <a:highlight>
                  <a:srgbClr val="FFFFFF"/>
                </a:highlight>
                <a:latin typeface="Trebuchet MS" panose="020B0603020202020204" pitchFamily="34" charset="0"/>
              </a:rPr>
              <a:t>All of the above.</a:t>
            </a:r>
          </a:p>
        </p:txBody>
      </p:sp>
    </p:spTree>
    <p:extLst>
      <p:ext uri="{BB962C8B-B14F-4D97-AF65-F5344CB8AC3E}">
        <p14:creationId xmlns:p14="http://schemas.microsoft.com/office/powerpoint/2010/main" val="42328442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2244A-C8F6-A69F-434C-C18CF913BE4A}"/>
              </a:ext>
            </a:extLst>
          </p:cNvPr>
          <p:cNvSpPr>
            <a:spLocks noGrp="1"/>
          </p:cNvSpPr>
          <p:nvPr>
            <p:ph type="title"/>
          </p:nvPr>
        </p:nvSpPr>
        <p:spPr/>
        <p:txBody>
          <a:bodyPr>
            <a:normAutofit fontScale="90000"/>
          </a:bodyPr>
          <a:lstStyle/>
          <a:p>
            <a:r>
              <a:rPr lang="en-US" b="1" dirty="0">
                <a:solidFill>
                  <a:srgbClr val="CE1126"/>
                </a:solidFill>
                <a:latin typeface="Trebuchet MS" panose="020B0603020202020204" pitchFamily="34" charset="0"/>
              </a:rPr>
              <a:t>Reflection Exercise</a:t>
            </a:r>
          </a:p>
        </p:txBody>
      </p:sp>
      <p:sp>
        <p:nvSpPr>
          <p:cNvPr id="6" name="Text Placeholder 2">
            <a:extLst>
              <a:ext uri="{FF2B5EF4-FFF2-40B4-BE49-F238E27FC236}">
                <a16:creationId xmlns:a16="http://schemas.microsoft.com/office/drawing/2014/main" id="{A3A956C7-03FD-C48B-2F23-92A62EDB70F3}"/>
              </a:ext>
            </a:extLst>
          </p:cNvPr>
          <p:cNvSpPr>
            <a:spLocks noGrp="1"/>
          </p:cNvSpPr>
          <p:nvPr>
            <p:ph type="body" idx="1"/>
          </p:nvPr>
        </p:nvSpPr>
        <p:spPr>
          <a:xfrm>
            <a:off x="306269" y="1573583"/>
            <a:ext cx="11163487" cy="3865606"/>
          </a:xfrm>
        </p:spPr>
        <p:txBody>
          <a:bodyPr>
            <a:normAutofit fontScale="92500" lnSpcReduction="20000"/>
          </a:bodyPr>
          <a:lstStyle/>
          <a:p>
            <a:pPr marL="152396" indent="0" algn="l" rtl="0" fontAlgn="base">
              <a:lnSpc>
                <a:spcPct val="110000"/>
              </a:lnSpc>
              <a:spcAft>
                <a:spcPts val="600"/>
              </a:spcAft>
              <a:buNone/>
            </a:pPr>
            <a:r>
              <a:rPr lang="en-US" sz="2800" i="0" dirty="0">
                <a:solidFill>
                  <a:srgbClr val="003F87"/>
                </a:solidFill>
                <a:effectLst/>
                <a:highlight>
                  <a:srgbClr val="FFFFFF"/>
                </a:highlight>
                <a:latin typeface="Trebuchet MS" panose="020B0603020202020204" pitchFamily="34" charset="0"/>
              </a:rPr>
              <a:t>You notice a Scout who refuses to participate in an activity and is sitting alone for most of the day.  </a:t>
            </a:r>
          </a:p>
          <a:p>
            <a:pPr marL="152396" indent="0" algn="l" rtl="0" fontAlgn="base">
              <a:lnSpc>
                <a:spcPct val="110000"/>
              </a:lnSpc>
              <a:spcAft>
                <a:spcPts val="600"/>
              </a:spcAft>
              <a:buNone/>
            </a:pPr>
            <a:endParaRPr lang="en-US" sz="2800" i="0" dirty="0">
              <a:solidFill>
                <a:srgbClr val="003F87"/>
              </a:solidFill>
              <a:effectLst/>
              <a:highlight>
                <a:srgbClr val="FFFFFF"/>
              </a:highlight>
              <a:latin typeface="Trebuchet MS" panose="020B0603020202020204" pitchFamily="34" charset="0"/>
            </a:endParaRPr>
          </a:p>
          <a:p>
            <a:pPr marL="152396" indent="0" algn="l" rtl="0" fontAlgn="base">
              <a:lnSpc>
                <a:spcPct val="110000"/>
              </a:lnSpc>
              <a:spcAft>
                <a:spcPts val="600"/>
              </a:spcAft>
              <a:buNone/>
            </a:pPr>
            <a:r>
              <a:rPr lang="en-US" sz="2800" i="0" dirty="0">
                <a:solidFill>
                  <a:srgbClr val="003F87"/>
                </a:solidFill>
                <a:effectLst/>
                <a:highlight>
                  <a:srgbClr val="FFFFFF"/>
                </a:highlight>
                <a:latin typeface="Trebuchet MS" panose="020B0603020202020204" pitchFamily="34" charset="0"/>
              </a:rPr>
              <a:t>You should: </a:t>
            </a:r>
            <a:endParaRPr lang="en-US" sz="2800" dirty="0">
              <a:solidFill>
                <a:srgbClr val="003F87"/>
              </a:solidFill>
              <a:effectLst/>
              <a:highlight>
                <a:srgbClr val="FFFFFF"/>
              </a:highlight>
              <a:latin typeface="Trebuchet MS" panose="020B0603020202020204" pitchFamily="34" charset="0"/>
            </a:endParaRPr>
          </a:p>
          <a:p>
            <a:pPr marL="914400" indent="-45720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Go to them and ask how you can help.</a:t>
            </a:r>
          </a:p>
          <a:p>
            <a:pPr marL="914400" indent="-457200" algn="l" rtl="0" fontAlgn="base">
              <a:lnSpc>
                <a:spcPct val="110000"/>
              </a:lnSpc>
              <a:spcAft>
                <a:spcPts val="600"/>
              </a:spcAft>
              <a:buSzPct val="100000"/>
              <a:buFont typeface="+mj-lt"/>
              <a:buAutoNum type="alphaLcParenR"/>
            </a:pPr>
            <a:r>
              <a:rPr lang="en-US" sz="2800" b="0" dirty="0">
                <a:solidFill>
                  <a:srgbClr val="003F87"/>
                </a:solidFill>
                <a:effectLst/>
                <a:highlight>
                  <a:srgbClr val="FFFFFF"/>
                </a:highlight>
                <a:latin typeface="Trebuchet MS" panose="020B0603020202020204" pitchFamily="34" charset="0"/>
              </a:rPr>
              <a:t>Offer support and encourage them to get back into the program.  </a:t>
            </a:r>
          </a:p>
          <a:p>
            <a:pPr marL="914400" indent="-457200" algn="l" rtl="0" fontAlgn="base">
              <a:lnSpc>
                <a:spcPct val="110000"/>
              </a:lnSpc>
              <a:spcAft>
                <a:spcPts val="600"/>
              </a:spcAft>
              <a:buSzPct val="100000"/>
              <a:buFont typeface="+mj-lt"/>
              <a:buAutoNum type="alphaLcParenR"/>
            </a:pPr>
            <a:r>
              <a:rPr lang="en-US" sz="2800" dirty="0">
                <a:solidFill>
                  <a:srgbClr val="003F87"/>
                </a:solidFill>
                <a:highlight>
                  <a:srgbClr val="FFFFFF"/>
                </a:highlight>
                <a:latin typeface="Trebuchet MS" panose="020B0603020202020204" pitchFamily="34" charset="0"/>
              </a:rPr>
              <a:t>Mention it to </a:t>
            </a:r>
            <a:r>
              <a:rPr lang="en-US" sz="2800" b="0" dirty="0">
                <a:solidFill>
                  <a:srgbClr val="003F87"/>
                </a:solidFill>
                <a:effectLst/>
                <a:highlight>
                  <a:srgbClr val="FFFFFF"/>
                </a:highlight>
                <a:latin typeface="Trebuchet MS" panose="020B0603020202020204" pitchFamily="34" charset="0"/>
              </a:rPr>
              <a:t>the unit leader.  </a:t>
            </a:r>
            <a:endParaRPr lang="en-US" sz="2800" b="1" dirty="0">
              <a:solidFill>
                <a:srgbClr val="003F87"/>
              </a:solidFill>
              <a:effectLst/>
              <a:highlight>
                <a:srgbClr val="FFFFFF"/>
              </a:highlight>
              <a:latin typeface="Trebuchet MS" panose="020B0603020202020204" pitchFamily="34" charset="0"/>
            </a:endParaRPr>
          </a:p>
          <a:p>
            <a:pPr marL="914400" indent="-457200" algn="l" rtl="0" fontAlgn="base">
              <a:lnSpc>
                <a:spcPct val="110000"/>
              </a:lnSpc>
              <a:spcAft>
                <a:spcPts val="600"/>
              </a:spcAft>
              <a:buSzPct val="100000"/>
              <a:buFont typeface="+mj-lt"/>
              <a:buAutoNum type="alphaLcParenR"/>
            </a:pPr>
            <a:r>
              <a:rPr lang="en-US" sz="2800" b="1" dirty="0">
                <a:solidFill>
                  <a:srgbClr val="003F87"/>
                </a:solidFill>
                <a:effectLst/>
                <a:highlight>
                  <a:srgbClr val="FFFFFF"/>
                </a:highlight>
                <a:latin typeface="Trebuchet MS" panose="020B0603020202020204" pitchFamily="34" charset="0"/>
              </a:rPr>
              <a:t>All of the above.</a:t>
            </a:r>
          </a:p>
        </p:txBody>
      </p:sp>
    </p:spTree>
    <p:extLst>
      <p:ext uri="{BB962C8B-B14F-4D97-AF65-F5344CB8AC3E}">
        <p14:creationId xmlns:p14="http://schemas.microsoft.com/office/powerpoint/2010/main" val="3741227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CB307-8B6B-971D-6B30-A9D777CD4E8E}"/>
              </a:ext>
            </a:extLst>
          </p:cNvPr>
          <p:cNvSpPr>
            <a:spLocks noGrp="1"/>
          </p:cNvSpPr>
          <p:nvPr>
            <p:ph type="title"/>
          </p:nvPr>
        </p:nvSpPr>
        <p:spPr>
          <a:xfrm>
            <a:off x="623508" y="205025"/>
            <a:ext cx="10515600" cy="1392188"/>
          </a:xfrm>
        </p:spPr>
        <p:txBody>
          <a:bodyPr/>
          <a:lstStyle/>
          <a:p>
            <a:r>
              <a:rPr lang="en-US" b="1" dirty="0">
                <a:solidFill>
                  <a:srgbClr val="003F87"/>
                </a:solidFill>
                <a:latin typeface="Trebuchet MS" panose="020B0603020202020204" pitchFamily="34" charset="0"/>
              </a:rPr>
              <a:t>Scenarios</a:t>
            </a:r>
          </a:p>
        </p:txBody>
      </p:sp>
      <p:sp>
        <p:nvSpPr>
          <p:cNvPr id="3" name="Text Placeholder 2">
            <a:extLst>
              <a:ext uri="{FF2B5EF4-FFF2-40B4-BE49-F238E27FC236}">
                <a16:creationId xmlns:a16="http://schemas.microsoft.com/office/drawing/2014/main" id="{7E279B32-A0CC-D921-50C5-DE78BCC2F000}"/>
              </a:ext>
            </a:extLst>
          </p:cNvPr>
          <p:cNvSpPr>
            <a:spLocks noGrp="1"/>
          </p:cNvSpPr>
          <p:nvPr>
            <p:ph type="body" idx="1"/>
          </p:nvPr>
        </p:nvSpPr>
        <p:spPr>
          <a:xfrm>
            <a:off x="831850" y="2049878"/>
            <a:ext cx="10515600" cy="2220097"/>
          </a:xfrm>
        </p:spPr>
        <p:txBody>
          <a:bodyPr>
            <a:noAutofit/>
          </a:bodyPr>
          <a:lstStyle/>
          <a:p>
            <a:r>
              <a:rPr lang="en-US" b="1" dirty="0">
                <a:solidFill>
                  <a:srgbClr val="CE1126"/>
                </a:solidFill>
              </a:rPr>
              <a:t>U:  Understand</a:t>
            </a:r>
            <a:r>
              <a:rPr lang="en-US" dirty="0">
                <a:solidFill>
                  <a:srgbClr val="CE1126"/>
                </a:solidFill>
              </a:rPr>
              <a:t> </a:t>
            </a:r>
            <a:r>
              <a:rPr lang="en-US" dirty="0">
                <a:solidFill>
                  <a:srgbClr val="003F87"/>
                </a:solidFill>
              </a:rPr>
              <a:t>the Behaviors to Watch For</a:t>
            </a:r>
          </a:p>
          <a:p>
            <a:r>
              <a:rPr lang="en-US" b="1" dirty="0">
                <a:solidFill>
                  <a:srgbClr val="CE1126"/>
                </a:solidFill>
              </a:rPr>
              <a:t>S:  Speak</a:t>
            </a:r>
            <a:r>
              <a:rPr lang="en-US" dirty="0">
                <a:solidFill>
                  <a:srgbClr val="CE1126"/>
                </a:solidFill>
              </a:rPr>
              <a:t> </a:t>
            </a:r>
            <a:r>
              <a:rPr lang="en-US" dirty="0">
                <a:solidFill>
                  <a:srgbClr val="003F87"/>
                </a:solidFill>
              </a:rPr>
              <a:t>to Scouts and </a:t>
            </a:r>
            <a:r>
              <a:rPr lang="en-US" b="1" dirty="0">
                <a:solidFill>
                  <a:srgbClr val="CE1126"/>
                </a:solidFill>
              </a:rPr>
              <a:t>Support Them</a:t>
            </a:r>
          </a:p>
          <a:p>
            <a:r>
              <a:rPr lang="en-US" b="1" dirty="0">
                <a:solidFill>
                  <a:srgbClr val="CE1126"/>
                </a:solidFill>
                <a:latin typeface="Trebuchet MS" panose="020B0603020202020204" pitchFamily="34" charset="0"/>
              </a:rPr>
              <a:t>A:  Advocate </a:t>
            </a:r>
            <a:r>
              <a:rPr lang="en-US" b="1" dirty="0">
                <a:solidFill>
                  <a:srgbClr val="003F87"/>
                </a:solidFill>
                <a:latin typeface="Trebuchet MS" panose="020B0603020202020204" pitchFamily="34" charset="0"/>
              </a:rPr>
              <a:t>and</a:t>
            </a:r>
            <a:r>
              <a:rPr lang="en-US" b="1" dirty="0">
                <a:solidFill>
                  <a:srgbClr val="CE1126"/>
                </a:solidFill>
                <a:latin typeface="Trebuchet MS" panose="020B0603020202020204" pitchFamily="34" charset="0"/>
              </a:rPr>
              <a:t> Act</a:t>
            </a:r>
          </a:p>
        </p:txBody>
      </p:sp>
    </p:spTree>
    <p:extLst>
      <p:ext uri="{BB962C8B-B14F-4D97-AF65-F5344CB8AC3E}">
        <p14:creationId xmlns:p14="http://schemas.microsoft.com/office/powerpoint/2010/main" val="38914150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00" y="506662"/>
            <a:ext cx="10944826" cy="810400"/>
          </a:xfrm>
        </p:spPr>
        <p:txBody>
          <a:bodyPr>
            <a:normAutofit fontScale="90000"/>
          </a:bodyPr>
          <a:lstStyle/>
          <a:p>
            <a:r>
              <a:rPr lang="en-US" dirty="0">
                <a:solidFill>
                  <a:srgbClr val="003F87"/>
                </a:solidFill>
                <a:latin typeface="Trebuchet MS" panose="020B0603020202020204" pitchFamily="34" charset="0"/>
              </a:rPr>
              <a:t>For each of these scenarios, consider these questions:</a:t>
            </a:r>
          </a:p>
        </p:txBody>
      </p:sp>
      <p:sp>
        <p:nvSpPr>
          <p:cNvPr id="3" name="Text Placeholder 2"/>
          <p:cNvSpPr>
            <a:spLocks noGrp="1"/>
          </p:cNvSpPr>
          <p:nvPr>
            <p:ph type="body" idx="1"/>
          </p:nvPr>
        </p:nvSpPr>
        <p:spPr/>
        <p:txBody>
          <a:bodyPr>
            <a:normAutofit/>
          </a:bodyPr>
          <a:lstStyle/>
          <a:p>
            <a:pPr>
              <a:lnSpc>
                <a:spcPct val="100000"/>
              </a:lnSpc>
              <a:spcAft>
                <a:spcPts val="600"/>
              </a:spcAft>
            </a:pPr>
            <a:r>
              <a:rPr lang="en-US" dirty="0">
                <a:solidFill>
                  <a:srgbClr val="003F87"/>
                </a:solidFill>
                <a:latin typeface="Trebuchet MS" panose="020B0603020202020204" pitchFamily="34" charset="0"/>
              </a:rPr>
              <a:t>What MESH issue do you think the Scout described in the scenario is going through? Provide reasons for your decisions, such as signs, symptoms and possible causes.</a:t>
            </a:r>
          </a:p>
          <a:p>
            <a:pPr>
              <a:lnSpc>
                <a:spcPct val="100000"/>
              </a:lnSpc>
              <a:spcAft>
                <a:spcPts val="600"/>
              </a:spcAft>
            </a:pPr>
            <a:r>
              <a:rPr lang="en-US" dirty="0">
                <a:solidFill>
                  <a:srgbClr val="003F87"/>
                </a:solidFill>
                <a:latin typeface="Trebuchet MS" panose="020B0603020202020204" pitchFamily="34" charset="0"/>
              </a:rPr>
              <a:t>What advice and assistance would you offer the Scout?  Explain.</a:t>
            </a:r>
          </a:p>
          <a:p>
            <a:pPr>
              <a:lnSpc>
                <a:spcPct val="100000"/>
              </a:lnSpc>
              <a:spcAft>
                <a:spcPts val="600"/>
              </a:spcAft>
            </a:pPr>
            <a:r>
              <a:rPr lang="en-US" dirty="0">
                <a:solidFill>
                  <a:srgbClr val="003F87"/>
                </a:solidFill>
                <a:latin typeface="Trebuchet MS" panose="020B0603020202020204" pitchFamily="34" charset="0"/>
              </a:rPr>
              <a:t>Is this a MESH issue that requires outside assistance with adult leaders or mental health professionals? Give reasons.</a:t>
            </a:r>
          </a:p>
        </p:txBody>
      </p:sp>
    </p:spTree>
    <p:extLst>
      <p:ext uri="{BB962C8B-B14F-4D97-AF65-F5344CB8AC3E}">
        <p14:creationId xmlns:p14="http://schemas.microsoft.com/office/powerpoint/2010/main" val="24835820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2DFFE42-32AF-283A-E834-5B268B75F973}"/>
              </a:ext>
            </a:extLst>
          </p:cNvPr>
          <p:cNvSpPr txBox="1">
            <a:spLocks/>
          </p:cNvSpPr>
          <p:nvPr/>
        </p:nvSpPr>
        <p:spPr>
          <a:xfrm>
            <a:off x="623508" y="205025"/>
            <a:ext cx="10515600" cy="139218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Franklin Gothic Medium" panose="020B0603020102020204" pitchFamily="34" charset="0"/>
                <a:ea typeface="+mj-ea"/>
                <a:cs typeface="+mj-cs"/>
              </a:defRPr>
            </a:lvl1pPr>
          </a:lstStyle>
          <a:p>
            <a:r>
              <a:rPr lang="en-US" b="1">
                <a:solidFill>
                  <a:srgbClr val="003F87"/>
                </a:solidFill>
                <a:latin typeface="Trebuchet MS" panose="020B0603020202020204" pitchFamily="34" charset="0"/>
              </a:rPr>
              <a:t>Scenarios</a:t>
            </a:r>
            <a:endParaRPr lang="en-US" b="1"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758586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6075" y="552867"/>
            <a:ext cx="11023925" cy="5669214"/>
          </a:xfrm>
        </p:spPr>
        <p:txBody>
          <a:bodyPr wrap="square">
            <a:spAutoFit/>
          </a:bodyPr>
          <a:lstStyle/>
          <a:p>
            <a:pPr marL="152396" indent="0">
              <a:buNone/>
            </a:pPr>
            <a:r>
              <a:rPr lang="en-US" sz="3300" b="1" dirty="0">
                <a:solidFill>
                  <a:srgbClr val="CE1126"/>
                </a:solidFill>
                <a:latin typeface="Trebuchet MS" panose="020B0603020202020204" pitchFamily="34" charset="0"/>
              </a:rPr>
              <a:t>Scenario 1</a:t>
            </a:r>
          </a:p>
          <a:p>
            <a:pPr marL="152396" indent="0">
              <a:buNone/>
            </a:pPr>
            <a:r>
              <a:rPr lang="en-US" sz="3300" dirty="0">
                <a:solidFill>
                  <a:srgbClr val="003F87"/>
                </a:solidFill>
                <a:latin typeface="Trebuchet MS" panose="020B0603020202020204" pitchFamily="34" charset="0"/>
              </a:rPr>
              <a:t>John is a new Scout to the troop. He is slight in stature, quiet, and has trouble making friends. He struggled to keep pace with the other Scouts during hikes and had difficulty with some of the physical aspects of camping.  Some of the other Scouts have started to tease him about his perceived shortcomings. One evening, after the campfire, John comes to you in distress—he stated that he can’t take the teasing anymore and is severely missing home. He confides to you that this is the first time he has been away from home for any extended period of time and he is very close to his family. </a:t>
            </a:r>
          </a:p>
        </p:txBody>
      </p:sp>
    </p:spTree>
    <p:extLst>
      <p:ext uri="{BB962C8B-B14F-4D97-AF65-F5344CB8AC3E}">
        <p14:creationId xmlns:p14="http://schemas.microsoft.com/office/powerpoint/2010/main" val="6256745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8926" y="731623"/>
            <a:ext cx="10823900" cy="4247286"/>
          </a:xfrm>
        </p:spPr>
        <p:txBody>
          <a:bodyPr wrap="square">
            <a:spAutoFit/>
          </a:bodyPr>
          <a:lstStyle/>
          <a:p>
            <a:pPr marL="152396" indent="0">
              <a:lnSpc>
                <a:spcPct val="100000"/>
              </a:lnSpc>
              <a:buNone/>
            </a:pPr>
            <a:r>
              <a:rPr lang="en-US" sz="3300" b="1" dirty="0">
                <a:solidFill>
                  <a:srgbClr val="CE1126"/>
                </a:solidFill>
                <a:latin typeface="Trebuchet MS" panose="020B0603020202020204" pitchFamily="34" charset="0"/>
              </a:rPr>
              <a:t>Scenario 2</a:t>
            </a:r>
          </a:p>
          <a:p>
            <a:pPr marL="152396" indent="0">
              <a:lnSpc>
                <a:spcPct val="100000"/>
              </a:lnSpc>
              <a:buNone/>
            </a:pPr>
            <a:r>
              <a:rPr lang="en-US" sz="3300" dirty="0">
                <a:solidFill>
                  <a:srgbClr val="003F87"/>
                </a:solidFill>
                <a:latin typeface="Trebuchet MS" panose="020B0603020202020204" pitchFamily="34" charset="0"/>
              </a:rPr>
              <a:t>Kayla is an older Scout. She is very experienced and is the SPL for the troop during the week. Usually calm and reserved, the other Scouts noticed that she was distracted and not as attentive to the Scouts like she normally is. She confided to one of her buddies that just before the troop set off for camp, her parents informed her that they were getting a divorce.</a:t>
            </a:r>
          </a:p>
        </p:txBody>
      </p:sp>
    </p:spTree>
    <p:extLst>
      <p:ext uri="{BB962C8B-B14F-4D97-AF65-F5344CB8AC3E}">
        <p14:creationId xmlns:p14="http://schemas.microsoft.com/office/powerpoint/2010/main" val="2246400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2099" y="473782"/>
            <a:ext cx="11163487" cy="5893891"/>
          </a:xfrm>
        </p:spPr>
        <p:txBody>
          <a:bodyPr>
            <a:spAutoFit/>
          </a:bodyPr>
          <a:lstStyle/>
          <a:p>
            <a:pPr marL="152396" indent="0">
              <a:lnSpc>
                <a:spcPct val="100000"/>
              </a:lnSpc>
              <a:buNone/>
            </a:pPr>
            <a:r>
              <a:rPr lang="en-US" sz="3300" b="1" dirty="0">
                <a:solidFill>
                  <a:srgbClr val="CE1126"/>
                </a:solidFill>
                <a:latin typeface="Trebuchet MS" panose="020B0603020202020204" pitchFamily="34" charset="0"/>
              </a:rPr>
              <a:t>Scenario 3</a:t>
            </a:r>
          </a:p>
          <a:p>
            <a:pPr marL="152396" indent="0">
              <a:lnSpc>
                <a:spcPct val="100000"/>
              </a:lnSpc>
              <a:buNone/>
            </a:pPr>
            <a:r>
              <a:rPr lang="en-US" sz="2500" dirty="0">
                <a:solidFill>
                  <a:srgbClr val="003F87"/>
                </a:solidFill>
                <a:latin typeface="Trebuchet MS" panose="020B0603020202020204" pitchFamily="34" charset="0"/>
              </a:rPr>
              <a:t>Sarah has been in the troop for about two years. Initially, she was intensely interested in advancing and made First Class very quickly. However, during camp, she didn’t seem to care about her appearance, nor did she find interest in any of the activities. She looked sullen and her normally outgoing demeanor changed to being isolated and quiet. During camp, she was engaging in careless and risky behavior around the camp to the point that the adult leaders had to talk with her to remind her to be safe around camp with fires, knives, and that she should be a model to the younger Scouts. One evening, when walking back from the campfire, her buddy became alarmed when Sarah started playing with her knife by making cuts on her wrists. She also mentioned to her buddy that no matter what she does, she will never live up to the Scout Law and Oath so she may as well “just end it….”</a:t>
            </a:r>
          </a:p>
        </p:txBody>
      </p:sp>
    </p:spTree>
    <p:extLst>
      <p:ext uri="{BB962C8B-B14F-4D97-AF65-F5344CB8AC3E}">
        <p14:creationId xmlns:p14="http://schemas.microsoft.com/office/powerpoint/2010/main" val="2456117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350" y="546667"/>
            <a:ext cx="10944826" cy="810400"/>
          </a:xfrm>
        </p:spPr>
        <p:txBody>
          <a:bodyPr>
            <a:noAutofit/>
          </a:bodyPr>
          <a:lstStyle/>
          <a:p>
            <a:r>
              <a:rPr lang="en-US" sz="4800" dirty="0">
                <a:solidFill>
                  <a:srgbClr val="003F87"/>
                </a:solidFill>
                <a:latin typeface="Trebuchet MS" panose="020B0603020202020204" pitchFamily="34" charset="0"/>
              </a:rPr>
              <a:t>What Does MESH at Camp Look Like?</a:t>
            </a:r>
          </a:p>
        </p:txBody>
      </p:sp>
      <p:sp>
        <p:nvSpPr>
          <p:cNvPr id="3" name="Text Placeholder 2"/>
          <p:cNvSpPr>
            <a:spLocks noGrp="1"/>
          </p:cNvSpPr>
          <p:nvPr>
            <p:ph type="body" idx="1"/>
          </p:nvPr>
        </p:nvSpPr>
        <p:spPr>
          <a:xfrm>
            <a:off x="537768" y="1442427"/>
            <a:ext cx="10585504" cy="3521559"/>
          </a:xfrm>
        </p:spPr>
        <p:txBody>
          <a:bodyPr>
            <a:noAutofit/>
          </a:bodyPr>
          <a:lstStyle/>
          <a:p>
            <a:pPr marL="0" indent="0">
              <a:lnSpc>
                <a:spcPct val="110000"/>
              </a:lnSpc>
              <a:spcAft>
                <a:spcPts val="600"/>
              </a:spcAft>
              <a:buNone/>
            </a:pPr>
            <a:r>
              <a:rPr lang="en-US" i="1" dirty="0">
                <a:solidFill>
                  <a:srgbClr val="003F87"/>
                </a:solidFill>
                <a:latin typeface="Trebuchet MS" panose="020B0603020202020204" pitchFamily="34" charset="0"/>
              </a:rPr>
              <a:t>Mental, Emotional, and Social Health (MESH)</a:t>
            </a:r>
          </a:p>
          <a:p>
            <a:pPr>
              <a:lnSpc>
                <a:spcPct val="110000"/>
              </a:lnSpc>
              <a:spcAft>
                <a:spcPts val="600"/>
              </a:spcAft>
            </a:pPr>
            <a:r>
              <a:rPr lang="en-US" dirty="0">
                <a:solidFill>
                  <a:srgbClr val="003F87"/>
                </a:solidFill>
                <a:latin typeface="Trebuchet MS" panose="020B0603020202020204" pitchFamily="34" charset="0"/>
              </a:rPr>
              <a:t>Mental Health – how we think, feel and act, especially when we are experiencing stressors in camp</a:t>
            </a:r>
          </a:p>
          <a:p>
            <a:pPr>
              <a:lnSpc>
                <a:spcPct val="110000"/>
              </a:lnSpc>
              <a:spcAft>
                <a:spcPts val="600"/>
              </a:spcAft>
            </a:pPr>
            <a:r>
              <a:rPr lang="en-US" dirty="0">
                <a:solidFill>
                  <a:srgbClr val="003F87"/>
                </a:solidFill>
                <a:latin typeface="Trebuchet MS" panose="020B0603020202020204" pitchFamily="34" charset="0"/>
              </a:rPr>
              <a:t>Emotional Health – ability to manage and express feelings to Scouts, adult leaders, and camp staff</a:t>
            </a:r>
          </a:p>
          <a:p>
            <a:pPr>
              <a:lnSpc>
                <a:spcPct val="110000"/>
              </a:lnSpc>
              <a:spcAft>
                <a:spcPts val="600"/>
              </a:spcAft>
            </a:pPr>
            <a:r>
              <a:rPr lang="en-US" dirty="0">
                <a:solidFill>
                  <a:srgbClr val="003F87"/>
                </a:solidFill>
                <a:latin typeface="Trebuchet MS" panose="020B0603020202020204" pitchFamily="34" charset="0"/>
              </a:rPr>
              <a:t>Social Health – ability to interact and form meaningful relationships with Scouts, adult leaders, and fellow staff</a:t>
            </a:r>
          </a:p>
        </p:txBody>
      </p:sp>
    </p:spTree>
    <p:extLst>
      <p:ext uri="{BB962C8B-B14F-4D97-AF65-F5344CB8AC3E}">
        <p14:creationId xmlns:p14="http://schemas.microsoft.com/office/powerpoint/2010/main" val="3025583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1300" y="552450"/>
            <a:ext cx="11072429" cy="6171907"/>
          </a:xfrm>
        </p:spPr>
        <p:txBody>
          <a:bodyPr wrap="square">
            <a:normAutofit/>
          </a:bodyPr>
          <a:lstStyle/>
          <a:p>
            <a:pPr marL="152396" indent="0">
              <a:lnSpc>
                <a:spcPct val="100000"/>
              </a:lnSpc>
              <a:buNone/>
            </a:pPr>
            <a:r>
              <a:rPr lang="en-US" sz="3300" b="1" dirty="0">
                <a:solidFill>
                  <a:srgbClr val="CE1126"/>
                </a:solidFill>
                <a:latin typeface="Trebuchet MS" panose="020B0603020202020204" pitchFamily="34" charset="0"/>
              </a:rPr>
              <a:t>Scenario 4</a:t>
            </a:r>
          </a:p>
          <a:p>
            <a:pPr marL="152396" indent="0">
              <a:lnSpc>
                <a:spcPct val="100000"/>
              </a:lnSpc>
              <a:buNone/>
            </a:pPr>
            <a:r>
              <a:rPr lang="en-US" sz="3300" dirty="0">
                <a:solidFill>
                  <a:srgbClr val="003F87"/>
                </a:solidFill>
                <a:latin typeface="Trebuchet MS" panose="020B0603020202020204" pitchFamily="34" charset="0"/>
              </a:rPr>
              <a:t>Mike has been a Scout who, ever since joining the troop, has struggled to live up to the Scout Law and Oath.  He can be aggressive, argumentative, and at times bullies other Scouts. The other Scouts often are reluctant to be a buddy with Mike. One day, the SPL came to you and was really upset. He said Mike pulled a knife on another Scout, claiming the Scout took a candy bar from him and that Mike wanted the other Scout to pay him back.</a:t>
            </a:r>
          </a:p>
        </p:txBody>
      </p:sp>
    </p:spTree>
    <p:extLst>
      <p:ext uri="{BB962C8B-B14F-4D97-AF65-F5344CB8AC3E}">
        <p14:creationId xmlns:p14="http://schemas.microsoft.com/office/powerpoint/2010/main" val="10762623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7A4F62C-03EC-2907-3AF7-29C16CE1F697}"/>
              </a:ext>
            </a:extLst>
          </p:cNvPr>
          <p:cNvSpPr txBox="1">
            <a:spLocks/>
          </p:cNvSpPr>
          <p:nvPr/>
        </p:nvSpPr>
        <p:spPr>
          <a:xfrm>
            <a:off x="623508" y="205025"/>
            <a:ext cx="10515600" cy="139218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Franklin Gothic Medium" panose="020B0603020102020204" pitchFamily="34" charset="0"/>
                <a:ea typeface="+mj-ea"/>
                <a:cs typeface="+mj-cs"/>
              </a:defRPr>
            </a:lvl1pPr>
          </a:lstStyle>
          <a:p>
            <a:r>
              <a:rPr lang="en-US" b="1" dirty="0">
                <a:solidFill>
                  <a:srgbClr val="003F87"/>
                </a:solidFill>
                <a:latin typeface="Trebuchet MS" panose="020B0603020202020204" pitchFamily="34" charset="0"/>
              </a:rPr>
              <a:t>Conclusion</a:t>
            </a:r>
          </a:p>
        </p:txBody>
      </p:sp>
    </p:spTree>
    <p:extLst>
      <p:ext uri="{BB962C8B-B14F-4D97-AF65-F5344CB8AC3E}">
        <p14:creationId xmlns:p14="http://schemas.microsoft.com/office/powerpoint/2010/main" val="35759756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CB307-8B6B-971D-6B30-A9D777CD4E8E}"/>
              </a:ext>
            </a:extLst>
          </p:cNvPr>
          <p:cNvSpPr>
            <a:spLocks noGrp="1"/>
          </p:cNvSpPr>
          <p:nvPr>
            <p:ph type="title"/>
          </p:nvPr>
        </p:nvSpPr>
        <p:spPr>
          <a:xfrm>
            <a:off x="623508" y="702739"/>
            <a:ext cx="10814718" cy="2852737"/>
          </a:xfrm>
        </p:spPr>
        <p:txBody>
          <a:bodyPr anchor="t" anchorCtr="0"/>
          <a:lstStyle/>
          <a:p>
            <a:r>
              <a:rPr lang="en-US" b="1" dirty="0">
                <a:solidFill>
                  <a:srgbClr val="003F87"/>
                </a:solidFill>
                <a:latin typeface="Trebuchet MS" panose="020B0603020202020204" pitchFamily="34" charset="0"/>
              </a:rPr>
              <a:t>Questions?</a:t>
            </a:r>
          </a:p>
        </p:txBody>
      </p:sp>
    </p:spTree>
    <p:extLst>
      <p:ext uri="{BB962C8B-B14F-4D97-AF65-F5344CB8AC3E}">
        <p14:creationId xmlns:p14="http://schemas.microsoft.com/office/powerpoint/2010/main" val="331946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546667"/>
            <a:ext cx="11086106" cy="810400"/>
          </a:xfrm>
        </p:spPr>
        <p:txBody>
          <a:bodyPr>
            <a:noAutofit/>
          </a:bodyPr>
          <a:lstStyle/>
          <a:p>
            <a:r>
              <a:rPr lang="en-US" sz="4800" dirty="0">
                <a:solidFill>
                  <a:srgbClr val="003F87"/>
                </a:solidFill>
                <a:latin typeface="Trebuchet MS" panose="020B0603020202020204" pitchFamily="34" charset="0"/>
              </a:rPr>
              <a:t>Self-care:  Helping Others Also Means Helping </a:t>
            </a:r>
            <a:r>
              <a:rPr lang="en-US" sz="4800" dirty="0">
                <a:solidFill>
                  <a:srgbClr val="CE1126"/>
                </a:solidFill>
                <a:latin typeface="Trebuchet MS" panose="020B0603020202020204" pitchFamily="34" charset="0"/>
              </a:rPr>
              <a:t>Yourself</a:t>
            </a:r>
          </a:p>
        </p:txBody>
      </p:sp>
      <p:sp>
        <p:nvSpPr>
          <p:cNvPr id="3" name="Text Placeholder 2"/>
          <p:cNvSpPr>
            <a:spLocks noGrp="1"/>
          </p:cNvSpPr>
          <p:nvPr>
            <p:ph type="body" idx="1"/>
          </p:nvPr>
        </p:nvSpPr>
        <p:spPr>
          <a:xfrm>
            <a:off x="1445234" y="2260527"/>
            <a:ext cx="5853120" cy="3865606"/>
          </a:xfrm>
        </p:spPr>
        <p:txBody>
          <a:bodyPr>
            <a:noAutofit/>
          </a:bodyPr>
          <a:lstStyle/>
          <a:p>
            <a:pPr>
              <a:lnSpc>
                <a:spcPct val="100000"/>
              </a:lnSpc>
              <a:spcAft>
                <a:spcPts val="300"/>
              </a:spcAft>
            </a:pPr>
            <a:r>
              <a:rPr lang="en-US" dirty="0">
                <a:solidFill>
                  <a:srgbClr val="003F87"/>
                </a:solidFill>
                <a:latin typeface="Trebuchet MS" panose="020B0603020202020204" pitchFamily="34" charset="0"/>
              </a:rPr>
              <a:t>Have a good diet</a:t>
            </a:r>
          </a:p>
          <a:p>
            <a:pPr>
              <a:lnSpc>
                <a:spcPct val="100000"/>
              </a:lnSpc>
              <a:spcAft>
                <a:spcPts val="300"/>
              </a:spcAft>
            </a:pPr>
            <a:r>
              <a:rPr lang="en-US" dirty="0">
                <a:solidFill>
                  <a:srgbClr val="003F87"/>
                </a:solidFill>
                <a:latin typeface="Trebuchet MS" panose="020B0603020202020204" pitchFamily="34" charset="0"/>
              </a:rPr>
              <a:t>Stay hydrated</a:t>
            </a:r>
          </a:p>
          <a:p>
            <a:pPr>
              <a:lnSpc>
                <a:spcPct val="100000"/>
              </a:lnSpc>
              <a:spcAft>
                <a:spcPts val="300"/>
              </a:spcAft>
            </a:pPr>
            <a:r>
              <a:rPr lang="en-US" dirty="0">
                <a:solidFill>
                  <a:srgbClr val="003F87"/>
                </a:solidFill>
                <a:latin typeface="Trebuchet MS" panose="020B0603020202020204" pitchFamily="34" charset="0"/>
              </a:rPr>
              <a:t>Sleep</a:t>
            </a:r>
          </a:p>
          <a:p>
            <a:pPr>
              <a:lnSpc>
                <a:spcPct val="100000"/>
              </a:lnSpc>
              <a:spcAft>
                <a:spcPts val="300"/>
              </a:spcAft>
            </a:pPr>
            <a:r>
              <a:rPr lang="en-US" dirty="0">
                <a:solidFill>
                  <a:srgbClr val="003F87"/>
                </a:solidFill>
                <a:latin typeface="Trebuchet MS" panose="020B0603020202020204" pitchFamily="34" charset="0"/>
              </a:rPr>
              <a:t>Rest</a:t>
            </a:r>
          </a:p>
        </p:txBody>
      </p:sp>
      <p:sp>
        <p:nvSpPr>
          <p:cNvPr id="4" name="Text Placeholder 2">
            <a:extLst>
              <a:ext uri="{FF2B5EF4-FFF2-40B4-BE49-F238E27FC236}">
                <a16:creationId xmlns:a16="http://schemas.microsoft.com/office/drawing/2014/main" id="{CA139CA0-EBBF-2CC5-7D0B-3ACD931D24E2}"/>
              </a:ext>
            </a:extLst>
          </p:cNvPr>
          <p:cNvSpPr txBox="1">
            <a:spLocks/>
          </p:cNvSpPr>
          <p:nvPr/>
        </p:nvSpPr>
        <p:spPr>
          <a:xfrm>
            <a:off x="-5161984" y="2310927"/>
            <a:ext cx="5853120" cy="3865606"/>
          </a:xfrm>
          <a:prstGeom prst="rect">
            <a:avLst/>
          </a:prstGeom>
        </p:spPr>
        <p:txBody>
          <a:bodyPr spcFirstLastPara="1" vert="horz" wrap="square" lIns="91425" tIns="91425" rIns="91425" bIns="91425" rtlCol="0" anchor="t" anchorCtr="0">
            <a:noAutofit/>
          </a:bodyPr>
          <a:lstStyle>
            <a:lvl1pPr marL="609585" lvl="0" indent="-457189" algn="l" defTabSz="914400" rtl="0" eaLnBrk="1" latinLnBrk="0" hangingPunct="1">
              <a:lnSpc>
                <a:spcPct val="90000"/>
              </a:lnSpc>
              <a:spcBef>
                <a:spcPts val="0"/>
              </a:spcBef>
              <a:spcAft>
                <a:spcPts val="0"/>
              </a:spcAft>
              <a:buSzPct val="70000"/>
              <a:buFont typeface="System Font Regular"/>
              <a:buChar char="⦿"/>
              <a:tabLst/>
              <a:defRPr sz="3000" kern="1200">
                <a:solidFill>
                  <a:schemeClr val="tx1"/>
                </a:solidFill>
                <a:latin typeface="Arial" panose="020B0604020202020204" pitchFamily="34" charset="0"/>
                <a:ea typeface="+mn-ea"/>
                <a:cs typeface="Arial" panose="020B0604020202020204" pitchFamily="34" charset="0"/>
              </a:defRPr>
            </a:lvl1pPr>
            <a:lvl2pPr marL="1219170" lvl="1" indent="-423323" algn="l" defTabSz="914400" rtl="0" eaLnBrk="1" latinLnBrk="0" hangingPunct="1">
              <a:lnSpc>
                <a:spcPct val="90000"/>
              </a:lnSpc>
              <a:spcBef>
                <a:spcPts val="0"/>
              </a:spcBef>
              <a:spcAft>
                <a:spcPts val="0"/>
              </a:spcAft>
              <a:buSzPts val="1400"/>
              <a:buFont typeface="System Font Regular"/>
              <a:buChar char="○"/>
              <a:defRPr sz="2600" kern="1200">
                <a:solidFill>
                  <a:schemeClr val="tx1"/>
                </a:solidFill>
                <a:latin typeface="Arial" panose="020B0604020202020204" pitchFamily="34" charset="0"/>
                <a:ea typeface="+mn-ea"/>
                <a:cs typeface="Arial" panose="020B0604020202020204" pitchFamily="34" charset="0"/>
              </a:defRPr>
            </a:lvl2pPr>
            <a:lvl3pPr marL="1828754" lvl="2" indent="-423323" algn="l" defTabSz="914400" rtl="0" eaLnBrk="1" latinLnBrk="0" hangingPunct="1">
              <a:lnSpc>
                <a:spcPct val="90000"/>
              </a:lnSpc>
              <a:spcBef>
                <a:spcPts val="0"/>
              </a:spcBef>
              <a:spcAft>
                <a:spcPts val="0"/>
              </a:spcAft>
              <a:buSzPts val="1400"/>
              <a:buFont typeface="System Font Regular"/>
              <a:buChar char="■"/>
              <a:defRPr sz="2400" kern="1200">
                <a:solidFill>
                  <a:schemeClr val="tx1"/>
                </a:solidFill>
                <a:latin typeface="Arial" panose="020B0604020202020204" pitchFamily="34" charset="0"/>
                <a:ea typeface="+mn-ea"/>
                <a:cs typeface="Arial" panose="020B0604020202020204" pitchFamily="34" charset="0"/>
              </a:defRPr>
            </a:lvl3pPr>
            <a:lvl4pPr marL="2438339" lvl="3" indent="-423323" algn="l" defTabSz="914400" rtl="0" eaLnBrk="1" latinLnBrk="0" hangingPunct="1">
              <a:lnSpc>
                <a:spcPct val="90000"/>
              </a:lnSpc>
              <a:spcBef>
                <a:spcPts val="0"/>
              </a:spcBef>
              <a:spcAft>
                <a:spcPts val="0"/>
              </a:spcAft>
              <a:buSzPts val="14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4pPr>
            <a:lvl5pPr marL="3047924" lvl="4" indent="-423323" algn="l" defTabSz="914400" rtl="0" eaLnBrk="1" latinLnBrk="0" hangingPunct="1">
              <a:lnSpc>
                <a:spcPct val="90000"/>
              </a:lnSpc>
              <a:spcBef>
                <a:spcPts val="0"/>
              </a:spcBef>
              <a:spcAft>
                <a:spcPts val="0"/>
              </a:spcAft>
              <a:buSzPts val="14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5pPr>
            <a:lvl6pPr marL="3657509" lvl="5"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6pPr>
            <a:lvl7pPr marL="4267093" lvl="6"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7pPr>
            <a:lvl8pPr marL="4876678" lvl="7"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8pPr>
            <a:lvl9pPr marL="5486263" lvl="8"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9pPr>
          </a:lstStyle>
          <a:p>
            <a:pPr marL="152396" indent="0">
              <a:lnSpc>
                <a:spcPct val="100000"/>
              </a:lnSpc>
              <a:spcAft>
                <a:spcPts val="300"/>
              </a:spcAft>
              <a:buNone/>
            </a:pPr>
            <a:endParaRPr lang="en-US" dirty="0">
              <a:solidFill>
                <a:srgbClr val="003F87"/>
              </a:solidFill>
              <a:latin typeface="Trebuchet MS" panose="020B0603020202020204" pitchFamily="34" charset="0"/>
            </a:endParaRPr>
          </a:p>
        </p:txBody>
      </p:sp>
      <p:sp>
        <p:nvSpPr>
          <p:cNvPr id="7" name="Text Placeholder 2">
            <a:extLst>
              <a:ext uri="{FF2B5EF4-FFF2-40B4-BE49-F238E27FC236}">
                <a16:creationId xmlns:a16="http://schemas.microsoft.com/office/drawing/2014/main" id="{70664B03-1A2E-08DD-95BE-A04160C652F0}"/>
              </a:ext>
            </a:extLst>
          </p:cNvPr>
          <p:cNvSpPr txBox="1">
            <a:spLocks/>
          </p:cNvSpPr>
          <p:nvPr/>
        </p:nvSpPr>
        <p:spPr>
          <a:xfrm>
            <a:off x="5442357" y="2253052"/>
            <a:ext cx="5853120" cy="3865606"/>
          </a:xfrm>
          <a:prstGeom prst="rect">
            <a:avLst/>
          </a:prstGeom>
        </p:spPr>
        <p:txBody>
          <a:bodyPr spcFirstLastPara="1" vert="horz" wrap="square" lIns="91425" tIns="91425" rIns="91425" bIns="91425" rtlCol="0" anchor="t" anchorCtr="0">
            <a:noAutofit/>
          </a:bodyPr>
          <a:lstStyle>
            <a:lvl1pPr marL="609585" lvl="0" indent="-457189" algn="l" defTabSz="914400" rtl="0" eaLnBrk="1" latinLnBrk="0" hangingPunct="1">
              <a:lnSpc>
                <a:spcPct val="90000"/>
              </a:lnSpc>
              <a:spcBef>
                <a:spcPts val="0"/>
              </a:spcBef>
              <a:spcAft>
                <a:spcPts val="0"/>
              </a:spcAft>
              <a:buSzPct val="70000"/>
              <a:buFont typeface="System Font Regular"/>
              <a:buChar char="⦿"/>
              <a:tabLst/>
              <a:defRPr sz="3000" kern="1200">
                <a:solidFill>
                  <a:schemeClr val="tx1"/>
                </a:solidFill>
                <a:latin typeface="Arial" panose="020B0604020202020204" pitchFamily="34" charset="0"/>
                <a:ea typeface="+mn-ea"/>
                <a:cs typeface="Arial" panose="020B0604020202020204" pitchFamily="34" charset="0"/>
              </a:defRPr>
            </a:lvl1pPr>
            <a:lvl2pPr marL="1219170" lvl="1" indent="-423323" algn="l" defTabSz="914400" rtl="0" eaLnBrk="1" latinLnBrk="0" hangingPunct="1">
              <a:lnSpc>
                <a:spcPct val="90000"/>
              </a:lnSpc>
              <a:spcBef>
                <a:spcPts val="0"/>
              </a:spcBef>
              <a:spcAft>
                <a:spcPts val="0"/>
              </a:spcAft>
              <a:buSzPts val="1400"/>
              <a:buFont typeface="System Font Regular"/>
              <a:buChar char="○"/>
              <a:defRPr sz="2600" kern="1200">
                <a:solidFill>
                  <a:schemeClr val="tx1"/>
                </a:solidFill>
                <a:latin typeface="Arial" panose="020B0604020202020204" pitchFamily="34" charset="0"/>
                <a:ea typeface="+mn-ea"/>
                <a:cs typeface="Arial" panose="020B0604020202020204" pitchFamily="34" charset="0"/>
              </a:defRPr>
            </a:lvl2pPr>
            <a:lvl3pPr marL="1828754" lvl="2" indent="-423323" algn="l" defTabSz="914400" rtl="0" eaLnBrk="1" latinLnBrk="0" hangingPunct="1">
              <a:lnSpc>
                <a:spcPct val="90000"/>
              </a:lnSpc>
              <a:spcBef>
                <a:spcPts val="0"/>
              </a:spcBef>
              <a:spcAft>
                <a:spcPts val="0"/>
              </a:spcAft>
              <a:buSzPts val="1400"/>
              <a:buFont typeface="System Font Regular"/>
              <a:buChar char="■"/>
              <a:defRPr sz="2400" kern="1200">
                <a:solidFill>
                  <a:schemeClr val="tx1"/>
                </a:solidFill>
                <a:latin typeface="Arial" panose="020B0604020202020204" pitchFamily="34" charset="0"/>
                <a:ea typeface="+mn-ea"/>
                <a:cs typeface="Arial" panose="020B0604020202020204" pitchFamily="34" charset="0"/>
              </a:defRPr>
            </a:lvl3pPr>
            <a:lvl4pPr marL="2438339" lvl="3" indent="-423323" algn="l" defTabSz="914400" rtl="0" eaLnBrk="1" latinLnBrk="0" hangingPunct="1">
              <a:lnSpc>
                <a:spcPct val="90000"/>
              </a:lnSpc>
              <a:spcBef>
                <a:spcPts val="0"/>
              </a:spcBef>
              <a:spcAft>
                <a:spcPts val="0"/>
              </a:spcAft>
              <a:buSzPts val="14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4pPr>
            <a:lvl5pPr marL="3047924" lvl="4" indent="-423323" algn="l" defTabSz="914400" rtl="0" eaLnBrk="1" latinLnBrk="0" hangingPunct="1">
              <a:lnSpc>
                <a:spcPct val="90000"/>
              </a:lnSpc>
              <a:spcBef>
                <a:spcPts val="0"/>
              </a:spcBef>
              <a:spcAft>
                <a:spcPts val="0"/>
              </a:spcAft>
              <a:buSzPts val="1400"/>
              <a:buFont typeface="System Font Regular"/>
              <a:buChar char="○"/>
              <a:defRPr sz="2000" kern="1200">
                <a:solidFill>
                  <a:schemeClr val="tx1"/>
                </a:solidFill>
                <a:latin typeface="Arial" panose="020B0604020202020204" pitchFamily="34" charset="0"/>
                <a:ea typeface="+mn-ea"/>
                <a:cs typeface="Arial" panose="020B0604020202020204" pitchFamily="34" charset="0"/>
              </a:defRPr>
            </a:lvl5pPr>
            <a:lvl6pPr marL="3657509" lvl="5"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6pPr>
            <a:lvl7pPr marL="4267093" lvl="6"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7pPr>
            <a:lvl8pPr marL="4876678" lvl="7"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8pPr>
            <a:lvl9pPr marL="5486263" lvl="8" indent="-423323" algn="l" defTabSz="914400" rtl="0" eaLnBrk="1" latinLnBrk="0" hangingPunct="1">
              <a:lnSpc>
                <a:spcPct val="90000"/>
              </a:lnSpc>
              <a:spcBef>
                <a:spcPts val="0"/>
              </a:spcBef>
              <a:spcAft>
                <a:spcPts val="0"/>
              </a:spcAft>
              <a:buSzPts val="1400"/>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300"/>
              </a:spcAft>
            </a:pPr>
            <a:r>
              <a:rPr lang="en-US" dirty="0">
                <a:solidFill>
                  <a:srgbClr val="003F87"/>
                </a:solidFill>
                <a:latin typeface="Trebuchet MS" panose="020B0603020202020204" pitchFamily="34" charset="0"/>
              </a:rPr>
              <a:t>Do something just for you</a:t>
            </a:r>
          </a:p>
          <a:p>
            <a:pPr>
              <a:lnSpc>
                <a:spcPct val="100000"/>
              </a:lnSpc>
              <a:spcAft>
                <a:spcPts val="300"/>
              </a:spcAft>
            </a:pPr>
            <a:r>
              <a:rPr lang="en-US" dirty="0">
                <a:solidFill>
                  <a:srgbClr val="003F87"/>
                </a:solidFill>
                <a:latin typeface="Trebuchet MS" panose="020B0603020202020204" pitchFamily="34" charset="0"/>
              </a:rPr>
              <a:t>Take time off</a:t>
            </a:r>
          </a:p>
          <a:p>
            <a:pPr>
              <a:lnSpc>
                <a:spcPct val="100000"/>
              </a:lnSpc>
              <a:spcAft>
                <a:spcPts val="300"/>
              </a:spcAft>
            </a:pPr>
            <a:r>
              <a:rPr lang="en-US" dirty="0">
                <a:solidFill>
                  <a:srgbClr val="003F87"/>
                </a:solidFill>
                <a:latin typeface="Trebuchet MS" panose="020B0603020202020204" pitchFamily="34" charset="0"/>
              </a:rPr>
              <a:t>Make friends</a:t>
            </a:r>
          </a:p>
          <a:p>
            <a:pPr>
              <a:lnSpc>
                <a:spcPct val="100000"/>
              </a:lnSpc>
              <a:spcAft>
                <a:spcPts val="300"/>
              </a:spcAft>
            </a:pPr>
            <a:r>
              <a:rPr lang="en-US" dirty="0">
                <a:solidFill>
                  <a:srgbClr val="003F87"/>
                </a:solidFill>
                <a:latin typeface="Trebuchet MS" panose="020B0603020202020204" pitchFamily="34" charset="0"/>
              </a:rPr>
              <a:t>Have fun!</a:t>
            </a:r>
          </a:p>
        </p:txBody>
      </p:sp>
    </p:spTree>
    <p:extLst>
      <p:ext uri="{BB962C8B-B14F-4D97-AF65-F5344CB8AC3E}">
        <p14:creationId xmlns:p14="http://schemas.microsoft.com/office/powerpoint/2010/main" val="221428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BF528-4738-C397-8408-9CA79B3CA696}"/>
              </a:ext>
            </a:extLst>
          </p:cNvPr>
          <p:cNvSpPr>
            <a:spLocks noGrp="1"/>
          </p:cNvSpPr>
          <p:nvPr>
            <p:ph type="title"/>
          </p:nvPr>
        </p:nvSpPr>
        <p:spPr>
          <a:xfrm>
            <a:off x="844068" y="3326119"/>
            <a:ext cx="10515600" cy="1202795"/>
          </a:xfrm>
        </p:spPr>
        <p:txBody>
          <a:bodyPr>
            <a:noAutofit/>
          </a:bodyPr>
          <a:lstStyle/>
          <a:p>
            <a:pPr algn="ctr">
              <a:lnSpc>
                <a:spcPct val="100000"/>
              </a:lnSpc>
            </a:pPr>
            <a:r>
              <a:rPr lang="en-US" b="1" dirty="0">
                <a:solidFill>
                  <a:srgbClr val="003F87"/>
                </a:solidFill>
                <a:latin typeface="Trebuchet MS" panose="020B0603020202020204" pitchFamily="34" charset="0"/>
              </a:rPr>
              <a:t>Introduction to the Model:</a:t>
            </a:r>
            <a:br>
              <a:rPr lang="en-US" b="1" dirty="0">
                <a:solidFill>
                  <a:srgbClr val="003F87"/>
                </a:solidFill>
                <a:latin typeface="Trebuchet MS" panose="020B0603020202020204" pitchFamily="34" charset="0"/>
              </a:rPr>
            </a:br>
            <a:r>
              <a:rPr lang="en-US" b="1" i="1" dirty="0">
                <a:solidFill>
                  <a:srgbClr val="CE1126"/>
                </a:solidFill>
                <a:latin typeface="Trebuchet MS" panose="020B0603020202020204" pitchFamily="34" charset="0"/>
              </a:rPr>
              <a:t>U-S-A</a:t>
            </a:r>
            <a:br>
              <a:rPr lang="en-US" b="1" dirty="0">
                <a:solidFill>
                  <a:srgbClr val="CE1126"/>
                </a:solidFill>
                <a:latin typeface="Trebuchet MS" panose="020B0603020202020204" pitchFamily="34" charset="0"/>
              </a:rPr>
            </a:br>
            <a:endParaRPr lang="en-US" b="1"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3578936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3FE1DD-F333-8138-2029-EEDE45D59AA3}"/>
              </a:ext>
            </a:extLst>
          </p:cNvPr>
          <p:cNvSpPr txBox="1">
            <a:spLocks/>
          </p:cNvSpPr>
          <p:nvPr/>
        </p:nvSpPr>
        <p:spPr>
          <a:xfrm>
            <a:off x="844068" y="3326119"/>
            <a:ext cx="10515600" cy="120279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Franklin Gothic Medium" panose="020B0603020102020204" pitchFamily="34" charset="0"/>
                <a:ea typeface="+mj-ea"/>
                <a:cs typeface="+mj-cs"/>
              </a:defRPr>
            </a:lvl1pPr>
          </a:lstStyle>
          <a:p>
            <a:pPr algn="ctr">
              <a:lnSpc>
                <a:spcPct val="100000"/>
              </a:lnSpc>
            </a:pPr>
            <a:r>
              <a:rPr lang="en-US" b="1" dirty="0">
                <a:solidFill>
                  <a:srgbClr val="003F87"/>
                </a:solidFill>
                <a:latin typeface="Trebuchet MS" panose="020B0603020202020204" pitchFamily="34" charset="0"/>
              </a:rPr>
              <a:t>What It is And What is Isn’t:</a:t>
            </a:r>
            <a:br>
              <a:rPr lang="en-US" b="1" dirty="0">
                <a:solidFill>
                  <a:srgbClr val="003F87"/>
                </a:solidFill>
                <a:latin typeface="Trebuchet MS" panose="020B0603020202020204" pitchFamily="34" charset="0"/>
              </a:rPr>
            </a:br>
            <a:r>
              <a:rPr lang="en-US" b="1" i="1" dirty="0">
                <a:solidFill>
                  <a:srgbClr val="CE1126"/>
                </a:solidFill>
                <a:latin typeface="Trebuchet MS" panose="020B0603020202020204" pitchFamily="34" charset="0"/>
              </a:rPr>
              <a:t>U-S-A</a:t>
            </a:r>
            <a:br>
              <a:rPr lang="en-US" b="1" dirty="0">
                <a:solidFill>
                  <a:srgbClr val="CE1126"/>
                </a:solidFill>
                <a:latin typeface="Trebuchet MS" panose="020B0603020202020204" pitchFamily="34" charset="0"/>
              </a:rPr>
            </a:br>
            <a:endParaRPr lang="en-US" b="1" dirty="0">
              <a:solidFill>
                <a:srgbClr val="003F87"/>
              </a:solidFill>
              <a:latin typeface="Trebuchet MS" panose="020B0603020202020204" pitchFamily="34" charset="0"/>
            </a:endParaRPr>
          </a:p>
        </p:txBody>
      </p:sp>
    </p:spTree>
    <p:extLst>
      <p:ext uri="{BB962C8B-B14F-4D97-AF65-F5344CB8AC3E}">
        <p14:creationId xmlns:p14="http://schemas.microsoft.com/office/powerpoint/2010/main" val="1374141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d9008a0-7846-4989-a4c5-77cfad3f7e4e}" enabled="0" method="" siteId="{fd9008a0-7846-4989-a4c5-77cfad3f7e4e}" removed="1"/>
</clbl:labelList>
</file>

<file path=docProps/app.xml><?xml version="1.0" encoding="utf-8"?>
<Properties xmlns="http://schemas.openxmlformats.org/officeDocument/2006/extended-properties" xmlns:vt="http://schemas.openxmlformats.org/officeDocument/2006/docPropsVTypes">
  <TotalTime>20217</TotalTime>
  <Words>4567</Words>
  <Application>Microsoft Office PowerPoint</Application>
  <PresentationFormat>Widescreen</PresentationFormat>
  <Paragraphs>471</Paragraphs>
  <Slides>62</Slides>
  <Notes>62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Arial</vt:lpstr>
      <vt:lpstr>Calibri</vt:lpstr>
      <vt:lpstr>Franklin Gothic Medium</vt:lpstr>
      <vt:lpstr>System Font Regular</vt:lpstr>
      <vt:lpstr>Trebuchet MS</vt:lpstr>
      <vt:lpstr>Office Theme</vt:lpstr>
      <vt:lpstr>Mental, Emotional, and Social Health (MESH) Training</vt:lpstr>
      <vt:lpstr>Safety Moment</vt:lpstr>
      <vt:lpstr>How the Outdoors Impacts Health</vt:lpstr>
      <vt:lpstr>Why This Training?</vt:lpstr>
      <vt:lpstr>What is a Mental Health Challenge?</vt:lpstr>
      <vt:lpstr>What Does MESH at Camp Look Like?</vt:lpstr>
      <vt:lpstr>Self-care:  Helping Others Also Means Helping Yourself</vt:lpstr>
      <vt:lpstr>Introduction to the Model: U-S-A </vt:lpstr>
      <vt:lpstr>PowerPoint Presentation</vt:lpstr>
      <vt:lpstr>PowerPoint Presentation</vt:lpstr>
      <vt:lpstr>Observing Scout Behaviors and Noticing Changes</vt:lpstr>
      <vt:lpstr>Behaviors to Watch for From Scouts and Staff</vt:lpstr>
      <vt:lpstr>What is body language?</vt:lpstr>
      <vt:lpstr>Why is it important to be mindful of our body language?</vt:lpstr>
      <vt:lpstr>What should our body language look like when comforting others in distress?</vt:lpstr>
      <vt:lpstr>Body Language Exercise</vt:lpstr>
      <vt:lpstr>Body Language Exercise</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Observing Scout Behaviors and Noticing Changes</vt:lpstr>
      <vt:lpstr>PowerPoint Presentation</vt:lpstr>
      <vt:lpstr>PowerPoint Presentation</vt:lpstr>
      <vt:lpstr>PowerPoint Presentation</vt:lpstr>
      <vt:lpstr>How Should I Speak with a Scout?</vt:lpstr>
      <vt:lpstr>PowerPoint Presentation</vt:lpstr>
      <vt:lpstr>How Should I Speak with a Scout?</vt:lpstr>
      <vt:lpstr>How Should I Speak with a Scout?</vt:lpstr>
      <vt:lpstr>Reflection Exercise</vt:lpstr>
      <vt:lpstr>Reflection Exercise</vt:lpstr>
      <vt:lpstr>PowerPoint Presentation</vt:lpstr>
      <vt:lpstr>Advocate &amp; Act:  Common MESH Challenges</vt:lpstr>
      <vt:lpstr>Advocate &amp; Act: MESH Challenges</vt:lpstr>
      <vt:lpstr>Tactical Breathing</vt:lpstr>
      <vt:lpstr>Advocate &amp; Act:  Urgent MESH Challenge</vt:lpstr>
      <vt:lpstr>Advocate &amp; Act:  Emergency MESH Challenges</vt:lpstr>
      <vt:lpstr>Advocate &amp; Act:  Emergency MESH Challenges</vt:lpstr>
      <vt:lpstr>Camp [Name] MESH Response Plan</vt:lpstr>
      <vt:lpstr>Reflection Exercise</vt:lpstr>
      <vt:lpstr>Reflection Exercise</vt:lpstr>
      <vt:lpstr>Scenarios</vt:lpstr>
      <vt:lpstr>For each of these scenarios, consider these questions:</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wfranke</dc:creator>
  <cp:lastModifiedBy>Bev Singel</cp:lastModifiedBy>
  <cp:revision>219</cp:revision>
  <cp:lastPrinted>2024-05-01T16:19:45Z</cp:lastPrinted>
  <dcterms:created xsi:type="dcterms:W3CDTF">2020-07-30T13:31:08Z</dcterms:created>
  <dcterms:modified xsi:type="dcterms:W3CDTF">2025-01-13T17:29:58Z</dcterms:modified>
</cp:coreProperties>
</file>