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8" r:id="rId2"/>
    <p:sldId id="291" r:id="rId3"/>
    <p:sldId id="269" r:id="rId4"/>
    <p:sldId id="270" r:id="rId5"/>
    <p:sldId id="279" r:id="rId6"/>
    <p:sldId id="280" r:id="rId7"/>
    <p:sldId id="273" r:id="rId8"/>
    <p:sldId id="281" r:id="rId9"/>
    <p:sldId id="284" r:id="rId10"/>
    <p:sldId id="275" r:id="rId11"/>
    <p:sldId id="283" r:id="rId12"/>
    <p:sldId id="285" r:id="rId13"/>
    <p:sldId id="277" r:id="rId14"/>
    <p:sldId id="260" r:id="rId15"/>
    <p:sldId id="282" r:id="rId16"/>
    <p:sldId id="276" r:id="rId17"/>
    <p:sldId id="259" r:id="rId18"/>
    <p:sldId id="295" r:id="rId19"/>
    <p:sldId id="297" r:id="rId20"/>
    <p:sldId id="305" r:id="rId21"/>
    <p:sldId id="262" r:id="rId22"/>
    <p:sldId id="263" r:id="rId23"/>
    <p:sldId id="266" r:id="rId24"/>
    <p:sldId id="300" r:id="rId25"/>
    <p:sldId id="301" r:id="rId26"/>
    <p:sldId id="302" r:id="rId27"/>
    <p:sldId id="30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88774" autoAdjust="0"/>
  </p:normalViewPr>
  <p:slideViewPr>
    <p:cSldViewPr snapToGrid="0">
      <p:cViewPr varScale="1">
        <p:scale>
          <a:sx n="74" d="100"/>
          <a:sy n="74" d="100"/>
        </p:scale>
        <p:origin x="9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496B6-7A90-4F16-A53D-138E08A5BA3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58C83-32FE-4D67-B274-D2C1822E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2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outingmagazine.org/2020/11/capture-your-scouting-memories-with-these-photographic-tips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rNi9Fmdlx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Slide 1- Enhancing Scout Project Designs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Today, we'll explore design principles that make Scout projects visually impactful and engaging.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58C83-32FE-4D67-B274-D2C1822E35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06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Slide 20- Interesting Photography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Enhancing Projects with Photography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Photographs tell stories. Scouting has great stories!!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 for moments of warmth, humor, and friendship.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Show Scouts rising to meet challenges and moments of success.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Tips for capturing engaging photos: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Reinforce themes such as: Inclusivity, Action and Fun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Additional Resource: Capture Your Scouting Memories with These Photographic Tips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u="none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https://scoutingmagazine.org/2020/11/capture-your-scouting-memories-with-these-photographic-tips/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58C83-32FE-4D67-B274-D2C1822E35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56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Slide 21- Inclusive Design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Designing for broad audiences to reach more people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Language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Market to wider audiences by producing marketing materials in multiple languages.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Color Combinations: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 high-contrast color combinations and avoid using red and green together as they can be indistinguishable for people with color blindness.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58C83-32FE-4D67-B274-D2C1822E35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10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Slide 22- Utilizing Flip Charts &amp; Whiteboards Effectively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 bold markers for visibility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Write in large handwriting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 different colors for emphasis but ensure contrast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Keep whiteboards clean and erase fully to avoid ghosting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58C83-32FE-4D67-B274-D2C1822E35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90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Slide 23- Engaging Handouts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Paper is high-resolution and easily available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Useful when technology is unreliable or unavailable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Handouts can be taken home, providing a lasting reference for your audience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Participants can draw, check off boxes, take notes, or engage with the content in other hands-on ways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58C83-32FE-4D67-B274-D2C1822E35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76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Slide 24- Leveraging Digital Media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Videos can tell compelling, engaging stories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Capture attention with change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 animations and transitions.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Ensure animations enhance, not distract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58C83-32FE-4D67-B274-D2C1822E35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4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Slide 25- Room for Creativity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 these guidelines as a foundation, but don't be afraid to experiment and innovate.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Seek feedback to see if your designs meet your goals.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58C83-32FE-4D67-B274-D2C1822E350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95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Slide 26- Conclusion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Good design enhances clarity, maintains interest, and ensures your message resonates.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Seek feedback to ensure your designs are effective and impactful.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58C83-32FE-4D67-B274-D2C1822E350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68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Slide 2- Key Design Concepts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Define each concept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58C83-32FE-4D67-B274-D2C1822E35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Slides 3-5- Legibility: The Art of Readability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Legibility ensures that your audience can easily read and understand your message.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Additional Resource: Typography Tutorial - 10 rules to help you rule type by The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Futur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1155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https://www.youtube.com/watch?v=QrNi9FmdlxY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58C83-32FE-4D67-B274-D2C1822E35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5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Slides 6-8- Hierarchy of Information: Guiding Your Audience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It's about organizing information in a way that guides your audience's attention.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Stress the use of clear headings that emphasize the most important ideas first.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58C83-32FE-4D67-B274-D2C1822E35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13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Slides 9-11- Consistency: Creating a Unified Look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Consistency establishes trust and familiarity.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58C83-32FE-4D67-B274-D2C1822E35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22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Slides 12-14- Visual Balance: Creating Harmony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Balance ensures that your design is visually appealing and easy to follow.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58C83-32FE-4D67-B274-D2C1822E35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54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Slides 15-17- Simplicity: Less is Sometimes More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Simplicity helps your message shine through by removing distractions.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Encourage simplifying designs by eliminating unnecessary elements.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58C83-32FE-4D67-B274-D2C1822E35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95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Slides 18-19- Simplicity: Understanding Cognitive Load Theory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Mental capacity for processing is limited.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Overloading decreases attention and learning.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Simplicity in presentations prevents overload.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58C83-32FE-4D67-B274-D2C1822E35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11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Slides 18-19- Simplicity: Understanding Cognitive Load Theory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3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1-6-6 rule: One idea per slide; about 6 word per line; about 6 lines per slide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58C83-32FE-4D67-B274-D2C1822E35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04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rgbClr val="004176"/>
            </a:gs>
            <a:gs pos="100000">
              <a:srgbClr val="005AA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9D0F71A-187C-5B3D-D4EB-37357C6A9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9488"/>
            <a:ext cx="12192000" cy="10485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3B7097-D40A-EC17-8C95-A99DEEA4C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2AC66-7864-1C48-9999-EAFF2751C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12C9E653-3305-A9AF-E8B3-12EDCE7C56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9" y="6542206"/>
            <a:ext cx="2042534" cy="31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0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9212A-C497-0A94-43BB-60894864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D981B9-F95A-FB17-03D6-9FCFD5425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E39B4-3144-B973-D39E-8994FE767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18F6-8345-403A-8330-D80DA645A16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F3B42-FF15-62FC-19D0-B0752C0F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3F70D-96E5-E237-D915-85B9C31A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CECA-6D01-4DF4-BD66-D2F1B49B6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2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32880E-30E0-02BC-D7C9-3D9F68839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6EE93-AB3F-2F6A-6A6D-DB923EB11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82C6C-620E-8B63-46F2-2C3D2344F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18F6-8345-403A-8330-D80DA645A16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04919-D36E-49A1-DBEE-B5BDE1C8C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88C85-7938-187E-DC12-DAB2C74B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CECA-6D01-4DF4-BD66-D2F1B49B6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1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304A-28C6-CDF7-19CE-403513AC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15CBB-1EF1-F6F0-BB8A-329969206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3C223-7B07-FD67-54A1-429A0F798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18F6-8345-403A-8330-D80DA645A16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64055-0956-1BCA-464B-357D23EB1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E6FD0-FDFF-9B12-6F51-0F0587E66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CECA-6D01-4DF4-BD66-D2F1B49B6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22A52-2A59-C481-2220-D61D661A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485D1-D2F0-36D1-0B18-A96B65064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37470-31F2-A844-11A9-43D23826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18F6-8345-403A-8330-D80DA645A16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E03BF-4337-D02F-896D-B30C7B6C8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A236-92D0-6A25-F729-9CC9BE6C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CECA-6D01-4DF4-BD66-D2F1B49B6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585BC-430A-B600-7A91-B14C538A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6C38E-CC5C-3A27-6934-8D48E04C3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CB88C-B2A5-3693-4A96-7CB606B7E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847CC-6EB9-B3A5-E8B5-64E07EE3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18F6-8345-403A-8330-D80DA645A16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7F2F2-1560-79A5-DF3B-378586BA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3905D-5C54-30BE-6908-592C63D0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CECA-6D01-4DF4-BD66-D2F1B49B6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8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2090-46C8-2A22-AF8C-DD03A120C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04633-2C18-D2F9-5D7F-94CC002DB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B7FF8-0990-DC57-436A-0944FE3AD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AC634F-D719-D724-7874-27638348E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FF919-8AB9-F690-3395-33BCC11048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D03A76-D124-CD2B-602C-E27A89D2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18F6-8345-403A-8330-D80DA645A16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3711BB-4BA7-B0A2-0446-1FE63162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4A6EB7-FA1F-483C-FCD3-0653CE92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CECA-6D01-4DF4-BD66-D2F1B49B6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5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06CB-23C7-82B2-8146-FA331515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E320B2-0F12-9A09-72EA-E8797AE8E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18F6-8345-403A-8330-D80DA645A16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7D5A0-5B2D-D3AF-F99A-0BFFE87F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926858-A0EA-2FE8-3DCA-7126FE57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CECA-6D01-4DF4-BD66-D2F1B49B6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22A793-5989-15E4-9A30-2B8B300F2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18F6-8345-403A-8330-D80DA645A16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338993-D011-F4E8-3BF9-AE529D63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4EFE0-39A9-811D-5734-C3B60619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CECA-6D01-4DF4-BD66-D2F1B49B6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604E3-80E3-A67E-3413-7842177D4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E4E3D-255C-D777-9B87-C4982B453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57F7D3-C094-E986-0E72-58F78042C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656E2-7176-A29F-E987-691187BA3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18F6-8345-403A-8330-D80DA645A16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2F2EA-F4E9-33F8-8AE4-4D7D768EC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DA985-9E3E-AB68-B47B-6A6775B0E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CECA-6D01-4DF4-BD66-D2F1B49B6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9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F352A-137A-A2A0-08EF-6249722C5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92C82C-729B-A7BB-E29E-7A0D608773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0E09C-66AF-605A-6C19-1B23E6333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C1DB7-0C73-89B9-ECE8-438698C79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18F6-8345-403A-8330-D80DA645A16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77943-8291-5886-E381-82168C25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7F0282-0CF0-EE65-C0E2-121C32AD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CECA-6D01-4DF4-BD66-D2F1B49B6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5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5D9326-1F13-EA91-3230-7D7D3FC2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26FF7-76FB-B66A-D9A6-0269E4EB6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C8499-E602-575B-54CA-F953A39AF4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118F6-8345-403A-8330-D80DA645A16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CAA27-63B6-3FDB-0567-F1CDFB7BE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A353C-AAC5-7D45-0BEF-8B769012F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3CECA-6D01-4DF4-BD66-D2F1B49B6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3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couting.webdamdb.com/bp/#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couting.webdamdb.com/bp/#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couting.webdamdb.com/bp/#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couting.webdamdb.com/bp/#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couting.webdamdb.com/bp/#/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couting.webdamdb.com/bp/#/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couting.webdamdb.com/bp/#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couting.webdamdb.com/bp/#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couting.webdamdb.com/bp/#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couting.webdamdb.com/bp/#/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75340F-754B-CFDA-9DB3-0BE51F56F8F5}"/>
              </a:ext>
            </a:extLst>
          </p:cNvPr>
          <p:cNvSpPr txBox="1"/>
          <p:nvPr/>
        </p:nvSpPr>
        <p:spPr>
          <a:xfrm>
            <a:off x="276402" y="1336112"/>
            <a:ext cx="11573476" cy="265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sz="8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Effective Design</a:t>
            </a:r>
            <a:endParaRPr lang="en-US" sz="8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sz="4800" dirty="0">
                <a:solidFill>
                  <a:schemeClr val="bg1"/>
                </a:solidFill>
              </a:rPr>
              <a:t>Implementing basic design principles can make your projects impactful and engaging</a:t>
            </a:r>
          </a:p>
        </p:txBody>
      </p:sp>
    </p:spTree>
    <p:extLst>
      <p:ext uri="{BB962C8B-B14F-4D97-AF65-F5344CB8AC3E}">
        <p14:creationId xmlns:p14="http://schemas.microsoft.com/office/powerpoint/2010/main" val="2242521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CF2E1F-A047-2014-E7BD-D289E3AC05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8455" y="687607"/>
            <a:ext cx="8498013" cy="47801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A89B04-06DF-A26E-E2F2-BB2F1FEB4184}"/>
              </a:ext>
            </a:extLst>
          </p:cNvPr>
          <p:cNvSpPr txBox="1"/>
          <p:nvPr/>
        </p:nvSpPr>
        <p:spPr>
          <a:xfrm>
            <a:off x="276403" y="454962"/>
            <a:ext cx="322027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Consistency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Inconsistent design elements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Haphazard and disorganized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109A30-606F-2001-7392-C1178193CD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533" y="1115800"/>
            <a:ext cx="1905000" cy="88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82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451A24-08C6-233A-D25C-5EB40E731935}"/>
              </a:ext>
            </a:extLst>
          </p:cNvPr>
          <p:cNvSpPr txBox="1"/>
          <p:nvPr/>
        </p:nvSpPr>
        <p:spPr>
          <a:xfrm>
            <a:off x="276403" y="454962"/>
            <a:ext cx="32202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Consistency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Complimentary typefaces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Text is clearly organized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Photographs work together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Limited color palette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CF2E1F-A047-2014-E7BD-D289E3AC05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8455" y="687607"/>
            <a:ext cx="8498012" cy="4780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BB755F-661F-3528-FDCD-0B5CB6248E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534" y="1115800"/>
            <a:ext cx="1904998" cy="8849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8B36E8-F6CA-BBF1-C20F-A494178AB687}"/>
              </a:ext>
            </a:extLst>
          </p:cNvPr>
          <p:cNvSpPr txBox="1"/>
          <p:nvPr/>
        </p:nvSpPr>
        <p:spPr>
          <a:xfrm>
            <a:off x="4716575" y="5535467"/>
            <a:ext cx="5681772" cy="32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Image from 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https://scouting.webdamdb.com/bp/#/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57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084DCA-6AB5-A8CF-2C14-F99C472C9DFD}"/>
              </a:ext>
            </a:extLst>
          </p:cNvPr>
          <p:cNvSpPr txBox="1"/>
          <p:nvPr/>
        </p:nvSpPr>
        <p:spPr>
          <a:xfrm>
            <a:off x="288471" y="1525159"/>
            <a:ext cx="116150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Calibri" panose="020F0502020204030204" pitchFamily="34" charset="0"/>
              </a:rPr>
              <a:t>Visual Balance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Creating Harmony</a:t>
            </a:r>
          </a:p>
        </p:txBody>
      </p:sp>
    </p:spTree>
    <p:extLst>
      <p:ext uri="{BB962C8B-B14F-4D97-AF65-F5344CB8AC3E}">
        <p14:creationId xmlns:p14="http://schemas.microsoft.com/office/powerpoint/2010/main" val="3192564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565D21A-F18F-6125-0174-E91F67CD3160}"/>
              </a:ext>
            </a:extLst>
          </p:cNvPr>
          <p:cNvSpPr txBox="1"/>
          <p:nvPr/>
        </p:nvSpPr>
        <p:spPr>
          <a:xfrm>
            <a:off x="201757" y="523300"/>
            <a:ext cx="344054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Visual Balance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Elements clumped randomly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E11091-91D8-09E6-E261-E8D5312558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6950" y="664029"/>
            <a:ext cx="7850301" cy="50804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5E14F-2FB9-026D-2445-8C06039D12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863" y="1231186"/>
            <a:ext cx="1905000" cy="88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57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4CF692-2063-7E3C-AC85-0CE11988C43D}"/>
              </a:ext>
            </a:extLst>
          </p:cNvPr>
          <p:cNvSpPr txBox="1"/>
          <p:nvPr/>
        </p:nvSpPr>
        <p:spPr>
          <a:xfrm>
            <a:off x="201757" y="523300"/>
            <a:ext cx="344054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Visual Balance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Elements arranged so they are easy to follow</a:t>
            </a:r>
          </a:p>
        </p:txBody>
      </p:sp>
      <p:pic>
        <p:nvPicPr>
          <p:cNvPr id="2" name="Picture 1" descr="A collage of people with helmets&#10;&#10;Description automatically generated">
            <a:extLst>
              <a:ext uri="{FF2B5EF4-FFF2-40B4-BE49-F238E27FC236}">
                <a16:creationId xmlns:a16="http://schemas.microsoft.com/office/drawing/2014/main" id="{F0F91470-C543-197F-7C8E-77749ACB53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950" y="664029"/>
            <a:ext cx="7850301" cy="508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D100C8-1A89-BD34-BD68-EB39E9B251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864" y="1231186"/>
            <a:ext cx="1904998" cy="884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AAA5A4-F24E-D623-5CD7-360D20A20174}"/>
              </a:ext>
            </a:extLst>
          </p:cNvPr>
          <p:cNvSpPr txBox="1"/>
          <p:nvPr/>
        </p:nvSpPr>
        <p:spPr>
          <a:xfrm>
            <a:off x="4871196" y="5738496"/>
            <a:ext cx="5681772" cy="32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Image from 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https://scouting.webdamdb.com/bp/#/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40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084DCA-6AB5-A8CF-2C14-F99C472C9DFD}"/>
              </a:ext>
            </a:extLst>
          </p:cNvPr>
          <p:cNvSpPr txBox="1"/>
          <p:nvPr/>
        </p:nvSpPr>
        <p:spPr>
          <a:xfrm>
            <a:off x="288471" y="1525159"/>
            <a:ext cx="116150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Calibri" panose="020F0502020204030204" pitchFamily="34" charset="0"/>
              </a:rPr>
              <a:t>Simplicity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Less is Sometimes More</a:t>
            </a:r>
          </a:p>
        </p:txBody>
      </p:sp>
    </p:spTree>
    <p:extLst>
      <p:ext uri="{BB962C8B-B14F-4D97-AF65-F5344CB8AC3E}">
        <p14:creationId xmlns:p14="http://schemas.microsoft.com/office/powerpoint/2010/main" val="4238537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96FED2-A955-C3FB-5913-AD0D29BAD8DE}"/>
              </a:ext>
            </a:extLst>
          </p:cNvPr>
          <p:cNvSpPr txBox="1"/>
          <p:nvPr/>
        </p:nvSpPr>
        <p:spPr>
          <a:xfrm>
            <a:off x="230138" y="300553"/>
            <a:ext cx="322027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Simplicity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Cluttered, confusing layout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Viewer overloaded with detail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DA26B-6090-BC4C-48BE-EBA7DC73C4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488" y="1040158"/>
            <a:ext cx="1905000" cy="884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67EAF2-4884-3336-7990-4606B02556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2259" y="280258"/>
            <a:ext cx="8187358" cy="54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11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4CF692-2063-7E3C-AC85-0CE11988C43D}"/>
              </a:ext>
            </a:extLst>
          </p:cNvPr>
          <p:cNvSpPr txBox="1"/>
          <p:nvPr/>
        </p:nvSpPr>
        <p:spPr>
          <a:xfrm>
            <a:off x="230138" y="300553"/>
            <a:ext cx="322027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Simplicity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Important text easily read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Simple, powerful image with clear focal point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854A3D-5523-01E6-EFB9-7051E51876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489" y="1040158"/>
            <a:ext cx="1904998" cy="8849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D06A0E-7D32-6911-4A39-8C0790D46D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2259" y="280258"/>
            <a:ext cx="8187358" cy="54582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22D89-1933-AD58-5138-E89647423700}"/>
              </a:ext>
            </a:extLst>
          </p:cNvPr>
          <p:cNvSpPr txBox="1"/>
          <p:nvPr/>
        </p:nvSpPr>
        <p:spPr>
          <a:xfrm>
            <a:off x="4871196" y="5738496"/>
            <a:ext cx="5681772" cy="32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Image from 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https://scouting.webdamdb.com/bp/#/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0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4C83D8-5AB1-2CA4-2D13-7B3D4C22A7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5798" y="1045409"/>
            <a:ext cx="8107928" cy="45607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CB3689-754B-9F5F-7366-42D1EA7A98A4}"/>
              </a:ext>
            </a:extLst>
          </p:cNvPr>
          <p:cNvSpPr txBox="1"/>
          <p:nvPr/>
        </p:nvSpPr>
        <p:spPr>
          <a:xfrm>
            <a:off x="230137" y="300553"/>
            <a:ext cx="849052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Simplicity: Cognitive Load Theory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Overloading decreases attention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Simplicity prevents overload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BDA3A2-3809-B61F-FC98-5FF9260271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488" y="1040158"/>
            <a:ext cx="1905000" cy="88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68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FD698DD-E503-BC6F-2DDB-FF0E6EDB2D8F}"/>
              </a:ext>
            </a:extLst>
          </p:cNvPr>
          <p:cNvSpPr txBox="1"/>
          <p:nvPr/>
        </p:nvSpPr>
        <p:spPr>
          <a:xfrm>
            <a:off x="4948875" y="5622593"/>
            <a:ext cx="5681772" cy="32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Image from 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https://scouting.webdamdb.com/bp/#/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CB3689-754B-9F5F-7366-42D1EA7A98A4}"/>
              </a:ext>
            </a:extLst>
          </p:cNvPr>
          <p:cNvSpPr txBox="1"/>
          <p:nvPr/>
        </p:nvSpPr>
        <p:spPr>
          <a:xfrm>
            <a:off x="230137" y="300553"/>
            <a:ext cx="77192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Simplicity: Cognitive Load Theory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DB6AA6-A300-F7D9-3803-E97A2757E1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489" y="1040158"/>
            <a:ext cx="1904998" cy="884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CF1A7C-38AE-E778-8701-A042FCE382ED}"/>
              </a:ext>
            </a:extLst>
          </p:cNvPr>
          <p:cNvSpPr txBox="1"/>
          <p:nvPr/>
        </p:nvSpPr>
        <p:spPr>
          <a:xfrm>
            <a:off x="363489" y="1963620"/>
            <a:ext cx="308692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1-6-6 rule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One idea per slide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about 6 word per line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about 6 lines per slide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BC43A8-D65F-839F-45D4-8C4144DF02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5798" y="1045409"/>
            <a:ext cx="8107927" cy="45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9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75340F-754B-CFDA-9DB3-0BE51F56F8F5}"/>
              </a:ext>
            </a:extLst>
          </p:cNvPr>
          <p:cNvSpPr txBox="1"/>
          <p:nvPr/>
        </p:nvSpPr>
        <p:spPr>
          <a:xfrm>
            <a:off x="276402" y="169785"/>
            <a:ext cx="11573476" cy="5456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sz="8800" b="1" dirty="0">
                <a:solidFill>
                  <a:schemeClr val="bg1"/>
                </a:solidFill>
                <a:latin typeface="Calibri" panose="020F0502020204030204" pitchFamily="34" charset="0"/>
              </a:rPr>
              <a:t>Key Design Concepts</a:t>
            </a:r>
          </a:p>
          <a:p>
            <a:pPr algn="ctr">
              <a:lnSpc>
                <a:spcPct val="85000"/>
              </a:lnSpc>
              <a:spcAft>
                <a:spcPts val="1200"/>
              </a:spcAft>
            </a:pPr>
            <a:endParaRPr lang="en-US" sz="2400" i="1" dirty="0">
              <a:solidFill>
                <a:schemeClr val="bg1"/>
              </a:solidFill>
            </a:endParaRPr>
          </a:p>
          <a:p>
            <a:pPr algn="ctr">
              <a:lnSpc>
                <a:spcPct val="85000"/>
              </a:lnSpc>
              <a:spcAft>
                <a:spcPts val="1200"/>
              </a:spcAft>
            </a:pPr>
            <a:endParaRPr lang="en-US" sz="2400" i="1" dirty="0">
              <a:solidFill>
                <a:schemeClr val="bg1"/>
              </a:solidFill>
            </a:endParaRPr>
          </a:p>
          <a:p>
            <a:pPr algn="ctr">
              <a:lnSpc>
                <a:spcPct val="85000"/>
              </a:lnSpc>
              <a:spcAft>
                <a:spcPts val="1200"/>
              </a:spcAft>
            </a:pPr>
            <a:endParaRPr lang="en-US" sz="2400" i="1" dirty="0">
              <a:solidFill>
                <a:schemeClr val="bg1"/>
              </a:solidFill>
            </a:endParaRPr>
          </a:p>
          <a:p>
            <a:pPr algn="ctr">
              <a:lnSpc>
                <a:spcPct val="85000"/>
              </a:lnSpc>
              <a:spcAft>
                <a:spcPts val="1200"/>
              </a:spcAft>
            </a:pPr>
            <a:endParaRPr lang="en-US" sz="2400" i="1" dirty="0">
              <a:solidFill>
                <a:schemeClr val="bg1"/>
              </a:solidFill>
            </a:endParaRPr>
          </a:p>
          <a:p>
            <a:pPr algn="ctr">
              <a:lnSpc>
                <a:spcPct val="85000"/>
              </a:lnSpc>
              <a:spcAft>
                <a:spcPts val="1200"/>
              </a:spcAft>
            </a:pPr>
            <a:endParaRPr lang="en-US" sz="2400" i="1" dirty="0">
              <a:solidFill>
                <a:schemeClr val="bg1"/>
              </a:solidFill>
            </a:endParaRPr>
          </a:p>
          <a:p>
            <a:pPr algn="ctr">
              <a:lnSpc>
                <a:spcPct val="85000"/>
              </a:lnSpc>
              <a:spcAft>
                <a:spcPts val="1200"/>
              </a:spcAft>
            </a:pPr>
            <a:endParaRPr lang="en-US" sz="2400" i="1" dirty="0">
              <a:solidFill>
                <a:schemeClr val="bg1"/>
              </a:solidFill>
            </a:endParaRPr>
          </a:p>
          <a:p>
            <a:pPr algn="ctr">
              <a:lnSpc>
                <a:spcPct val="85000"/>
              </a:lnSpc>
              <a:spcAft>
                <a:spcPts val="1200"/>
              </a:spcAft>
            </a:pPr>
            <a:endParaRPr lang="en-US" sz="2400" i="1" dirty="0">
              <a:solidFill>
                <a:schemeClr val="bg1"/>
              </a:solidFill>
            </a:endParaRPr>
          </a:p>
          <a:p>
            <a:pPr algn="ctr">
              <a:lnSpc>
                <a:spcPct val="85000"/>
              </a:lnSpc>
              <a:spcAft>
                <a:spcPts val="1200"/>
              </a:spcAft>
            </a:pPr>
            <a:endParaRPr lang="en-US" sz="2400" i="1" dirty="0">
              <a:solidFill>
                <a:schemeClr val="bg1"/>
              </a:solidFill>
            </a:endParaRPr>
          </a:p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sz="2400" i="1" dirty="0">
                <a:solidFill>
                  <a:schemeClr val="bg1"/>
                </a:solidFill>
              </a:rPr>
              <a:t>These principles are foundational for good design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D4BBD85-D0A1-D948-F5C9-A87C8799B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924003"/>
              </p:ext>
            </p:extLst>
          </p:nvPr>
        </p:nvGraphicFramePr>
        <p:xfrm>
          <a:off x="342122" y="1634066"/>
          <a:ext cx="11373627" cy="3427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778">
                  <a:extLst>
                    <a:ext uri="{9D8B030D-6E8A-4147-A177-3AD203B41FA5}">
                      <a16:colId xmlns:a16="http://schemas.microsoft.com/office/drawing/2014/main" val="2912453967"/>
                    </a:ext>
                  </a:extLst>
                </a:gridCol>
                <a:gridCol w="6800849">
                  <a:extLst>
                    <a:ext uri="{9D8B030D-6E8A-4147-A177-3AD203B41FA5}">
                      <a16:colId xmlns:a16="http://schemas.microsoft.com/office/drawing/2014/main" val="3730915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  <a:spcAft>
                          <a:spcPts val="1200"/>
                        </a:spcAft>
                      </a:pPr>
                      <a:r>
                        <a:rPr lang="en-US" sz="4400" b="1" dirty="0">
                          <a:solidFill>
                            <a:schemeClr val="bg1"/>
                          </a:solidFill>
                        </a:rPr>
                        <a:t>Legibility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How easily text can be read</a:t>
                      </a:r>
                      <a:endParaRPr lang="en-US" sz="24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463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  <a:spcAft>
                          <a:spcPts val="1200"/>
                        </a:spcAft>
                      </a:pPr>
                      <a:r>
                        <a:rPr lang="en-US" sz="4400" b="1" dirty="0">
                          <a:solidFill>
                            <a:schemeClr val="bg1"/>
                          </a:solidFill>
                        </a:rPr>
                        <a:t>Hierarchy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Organizing information from most to least important</a:t>
                      </a:r>
                      <a:endParaRPr lang="en-US" sz="24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345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  <a:spcAft>
                          <a:spcPts val="1200"/>
                        </a:spcAft>
                      </a:pPr>
                      <a:r>
                        <a:rPr lang="en-US" sz="4400" b="1" dirty="0">
                          <a:solidFill>
                            <a:schemeClr val="bg1"/>
                          </a:solidFill>
                        </a:rPr>
                        <a:t>Consistency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Maintaining a uniform design</a:t>
                      </a:r>
                      <a:endParaRPr lang="en-US" sz="24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397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chemeClr val="bg1"/>
                          </a:solidFill>
                        </a:rPr>
                        <a:t>Visual Balance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Creating harmony in the design</a:t>
                      </a:r>
                      <a:endParaRPr lang="en-US" sz="24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24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  <a:spcAft>
                          <a:spcPts val="1200"/>
                        </a:spcAft>
                      </a:pPr>
                      <a:r>
                        <a:rPr lang="en-US" sz="4400" b="1" dirty="0">
                          <a:solidFill>
                            <a:schemeClr val="bg1"/>
                          </a:solidFill>
                        </a:rPr>
                        <a:t>Simplicity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The power of clear and uncluttered visuals</a:t>
                      </a:r>
                      <a:endParaRPr lang="en-US" sz="24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182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846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90E2B1D-9143-CE67-1482-15A15E15745A}"/>
              </a:ext>
            </a:extLst>
          </p:cNvPr>
          <p:cNvGrpSpPr/>
          <p:nvPr/>
        </p:nvGrpSpPr>
        <p:grpSpPr>
          <a:xfrm>
            <a:off x="3463858" y="1003613"/>
            <a:ext cx="7306151" cy="4908351"/>
            <a:chOff x="3209924" y="507695"/>
            <a:chExt cx="7682131" cy="5160938"/>
          </a:xfrm>
        </p:grpSpPr>
        <p:pic>
          <p:nvPicPr>
            <p:cNvPr id="3" name="Picture 2" descr="A group of kids playing with a ball&#10;&#10;Description automatically generated">
              <a:extLst>
                <a:ext uri="{FF2B5EF4-FFF2-40B4-BE49-F238E27FC236}">
                  <a16:creationId xmlns:a16="http://schemas.microsoft.com/office/drawing/2014/main" id="{D92FE54B-0BE2-A473-820F-9DB484052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9924" y="3185918"/>
              <a:ext cx="3722912" cy="248194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05F171-2316-B070-842A-40090A00D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8" t="5778" r="4922" b="4922"/>
            <a:stretch/>
          </p:blipFill>
          <p:spPr>
            <a:xfrm>
              <a:off x="7170961" y="3185144"/>
              <a:ext cx="3721093" cy="248348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8AABD00-307C-CD2A-F49B-825B93F03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70961" y="507695"/>
              <a:ext cx="3721094" cy="241805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C195AEF-D78C-AA5C-6F4C-5FC1450192AC}"/>
              </a:ext>
            </a:extLst>
          </p:cNvPr>
          <p:cNvSpPr txBox="1"/>
          <p:nvPr/>
        </p:nvSpPr>
        <p:spPr>
          <a:xfrm>
            <a:off x="5565909" y="5911227"/>
            <a:ext cx="5681772" cy="32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Image from 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https://scouting.webdamdb.com/bp/#/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A06377-B704-4312-5D10-551B1817E4F0}"/>
              </a:ext>
            </a:extLst>
          </p:cNvPr>
          <p:cNvSpPr txBox="1"/>
          <p:nvPr/>
        </p:nvSpPr>
        <p:spPr>
          <a:xfrm>
            <a:off x="822130" y="1003613"/>
            <a:ext cx="61331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Interesting Photography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Photographs tell stories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Scouting has great stories!!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Reinforces themes such 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Inclusivity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</a:t>
            </a:r>
          </a:p>
        </p:txBody>
      </p:sp>
    </p:spTree>
    <p:extLst>
      <p:ext uri="{BB962C8B-B14F-4D97-AF65-F5344CB8AC3E}">
        <p14:creationId xmlns:p14="http://schemas.microsoft.com/office/powerpoint/2010/main" val="331107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B555344-4A0D-9347-6E16-499FA6459560}"/>
              </a:ext>
            </a:extLst>
          </p:cNvPr>
          <p:cNvGrpSpPr/>
          <p:nvPr/>
        </p:nvGrpSpPr>
        <p:grpSpPr>
          <a:xfrm>
            <a:off x="6784853" y="495905"/>
            <a:ext cx="4592771" cy="5029477"/>
            <a:chOff x="6280644" y="228867"/>
            <a:chExt cx="5330944" cy="583784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EE9F301-1633-733D-D632-7FC89C1B5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80644" y="228867"/>
              <a:ext cx="1597144" cy="583784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7FB205-3517-4ED4-74B5-14A602A71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6594" y="233875"/>
              <a:ext cx="1597144" cy="582782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910373A-42A6-D10B-C325-B6CD1E5B1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14444" y="240486"/>
              <a:ext cx="1597144" cy="581460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9C9E4DA-3ACA-F6FC-E427-534261F6D9E9}"/>
              </a:ext>
            </a:extLst>
          </p:cNvPr>
          <p:cNvSpPr txBox="1"/>
          <p:nvPr/>
        </p:nvSpPr>
        <p:spPr>
          <a:xfrm>
            <a:off x="6256764" y="5634564"/>
            <a:ext cx="5681772" cy="32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Images from 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https://scouting.webdamdb.com/bp/#/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016038-EF35-9D9B-8DDC-891300BE3133}"/>
              </a:ext>
            </a:extLst>
          </p:cNvPr>
          <p:cNvSpPr txBox="1"/>
          <p:nvPr/>
        </p:nvSpPr>
        <p:spPr>
          <a:xfrm>
            <a:off x="822130" y="1003613"/>
            <a:ext cx="613314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Inclusive Design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Reach more 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Language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Produce marketing materials in multiple languages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Color Combinations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high-contrast colors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Avoid red-green for color blindness</a:t>
            </a:r>
          </a:p>
        </p:txBody>
      </p:sp>
    </p:spTree>
    <p:extLst>
      <p:ext uri="{BB962C8B-B14F-4D97-AF65-F5344CB8AC3E}">
        <p14:creationId xmlns:p14="http://schemas.microsoft.com/office/powerpoint/2010/main" val="2210806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2D936B-AE2C-06B2-77C5-B83D57E4DC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8535" y="345038"/>
            <a:ext cx="2925473" cy="52585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D08163-776E-5EF1-7365-DEC2A339A0A3}"/>
              </a:ext>
            </a:extLst>
          </p:cNvPr>
          <p:cNvSpPr txBox="1"/>
          <p:nvPr/>
        </p:nvSpPr>
        <p:spPr>
          <a:xfrm>
            <a:off x="822130" y="1003613"/>
            <a:ext cx="613314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Flip Charts &amp; Whiteboards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bold markers for visibility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Write in large handwriting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different colors for emphasis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Keep whiteboards clean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25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hecklist with text and drawings&#10;&#10;Description automatically generated">
            <a:extLst>
              <a:ext uri="{FF2B5EF4-FFF2-40B4-BE49-F238E27FC236}">
                <a16:creationId xmlns:a16="http://schemas.microsoft.com/office/drawing/2014/main" id="{3095DC24-05BB-9C1B-7CD8-4F7EB28622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082" y="663002"/>
            <a:ext cx="3658411" cy="47381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DDB1FB-31D7-806B-F7E8-D3BD322D62BC}"/>
              </a:ext>
            </a:extLst>
          </p:cNvPr>
          <p:cNvSpPr txBox="1"/>
          <p:nvPr/>
        </p:nvSpPr>
        <p:spPr>
          <a:xfrm>
            <a:off x="6267520" y="5633152"/>
            <a:ext cx="5681772" cy="32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Image from 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https://scouting.webdamdb.com/bp/#/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0D4630-60DF-F827-096F-6A307D10E53C}"/>
              </a:ext>
            </a:extLst>
          </p:cNvPr>
          <p:cNvSpPr txBox="1"/>
          <p:nvPr/>
        </p:nvSpPr>
        <p:spPr>
          <a:xfrm>
            <a:off x="822130" y="1003613"/>
            <a:ext cx="613314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Handouts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Paper is high-resolution and easily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Useful when technology is unreliable or unavailable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Portable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Interactive – checklists, notes, foldable projects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27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95DC24-05BB-9C1B-7CD8-4F7EB2862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5697" y="1003613"/>
            <a:ext cx="5382377" cy="3385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DDB1FB-31D7-806B-F7E8-D3BD322D62BC}"/>
              </a:ext>
            </a:extLst>
          </p:cNvPr>
          <p:cNvSpPr txBox="1"/>
          <p:nvPr/>
        </p:nvSpPr>
        <p:spPr>
          <a:xfrm>
            <a:off x="6096000" y="4540229"/>
            <a:ext cx="5681772" cy="32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Image from 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https://scouting.webdamdb.com/bp/#/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0D4630-60DF-F827-096F-6A307D10E53C}"/>
              </a:ext>
            </a:extLst>
          </p:cNvPr>
          <p:cNvSpPr txBox="1"/>
          <p:nvPr/>
        </p:nvSpPr>
        <p:spPr>
          <a:xfrm>
            <a:off x="822130" y="1003613"/>
            <a:ext cx="613314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Digital Media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Videos can tell compelling, engaging stories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Capture attention with change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Use animations and transitions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Ensure animations enhance, not distract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Reveal Bullets One by One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Guide audience’s focus to each key point</a:t>
            </a:r>
          </a:p>
        </p:txBody>
      </p:sp>
    </p:spTree>
    <p:extLst>
      <p:ext uri="{BB962C8B-B14F-4D97-AF65-F5344CB8AC3E}">
        <p14:creationId xmlns:p14="http://schemas.microsoft.com/office/powerpoint/2010/main" val="2514132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75340F-754B-CFDA-9DB3-0BE51F56F8F5}"/>
              </a:ext>
            </a:extLst>
          </p:cNvPr>
          <p:cNvSpPr txBox="1"/>
          <p:nvPr/>
        </p:nvSpPr>
        <p:spPr>
          <a:xfrm>
            <a:off x="276402" y="1336112"/>
            <a:ext cx="11573476" cy="265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sz="8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Room for Creativity</a:t>
            </a:r>
            <a:endParaRPr lang="en-US" sz="8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sz="4800" dirty="0">
                <a:solidFill>
                  <a:schemeClr val="bg1"/>
                </a:solidFill>
              </a:rPr>
              <a:t>Use these guidelines as a foundation, but don't be afraid to experiment and innovate </a:t>
            </a:r>
          </a:p>
        </p:txBody>
      </p:sp>
    </p:spTree>
    <p:extLst>
      <p:ext uri="{BB962C8B-B14F-4D97-AF65-F5344CB8AC3E}">
        <p14:creationId xmlns:p14="http://schemas.microsoft.com/office/powerpoint/2010/main" val="1774421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75340F-754B-CFDA-9DB3-0BE51F56F8F5}"/>
              </a:ext>
            </a:extLst>
          </p:cNvPr>
          <p:cNvSpPr txBox="1"/>
          <p:nvPr/>
        </p:nvSpPr>
        <p:spPr>
          <a:xfrm>
            <a:off x="276402" y="1336112"/>
            <a:ext cx="11573476" cy="265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sz="8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Conclusion</a:t>
            </a:r>
            <a:endParaRPr lang="en-US" sz="8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sz="4800" dirty="0">
                <a:solidFill>
                  <a:schemeClr val="bg1"/>
                </a:solidFill>
              </a:rPr>
              <a:t>Good design enhances clarity, maintains interest, and ensures your message resonates</a:t>
            </a:r>
          </a:p>
        </p:txBody>
      </p:sp>
    </p:spTree>
    <p:extLst>
      <p:ext uri="{BB962C8B-B14F-4D97-AF65-F5344CB8AC3E}">
        <p14:creationId xmlns:p14="http://schemas.microsoft.com/office/powerpoint/2010/main" val="2067229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75340F-754B-CFDA-9DB3-0BE51F56F8F5}"/>
              </a:ext>
            </a:extLst>
          </p:cNvPr>
          <p:cNvSpPr txBox="1"/>
          <p:nvPr/>
        </p:nvSpPr>
        <p:spPr>
          <a:xfrm>
            <a:off x="276402" y="2318246"/>
            <a:ext cx="11573476" cy="1253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sz="8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Questions?</a:t>
            </a:r>
            <a:endParaRPr lang="en-US" sz="8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4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75340F-754B-CFDA-9DB3-0BE51F56F8F5}"/>
              </a:ext>
            </a:extLst>
          </p:cNvPr>
          <p:cNvSpPr txBox="1"/>
          <p:nvPr/>
        </p:nvSpPr>
        <p:spPr>
          <a:xfrm>
            <a:off x="276402" y="1525159"/>
            <a:ext cx="11332501" cy="2030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sz="8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Legibility</a:t>
            </a:r>
            <a:endParaRPr lang="en-US" sz="8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Art of Readability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5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2B4C4F-F6EB-B1AA-10C9-DD0844732AA3}"/>
              </a:ext>
            </a:extLst>
          </p:cNvPr>
          <p:cNvSpPr txBox="1"/>
          <p:nvPr/>
        </p:nvSpPr>
        <p:spPr>
          <a:xfrm>
            <a:off x="370966" y="650656"/>
            <a:ext cx="4216084" cy="256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Legibility</a:t>
            </a:r>
          </a:p>
          <a:p>
            <a:pPr>
              <a:lnSpc>
                <a:spcPct val="85000"/>
              </a:lnSpc>
              <a:spcAft>
                <a:spcPts val="1200"/>
              </a:spcAft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85000"/>
              </a:lnSpc>
              <a:spcAft>
                <a:spcPts val="1200"/>
              </a:spcAft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85000"/>
              </a:lnSpc>
              <a:spcAft>
                <a:spcPts val="1200"/>
              </a:spcAft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Unable to read or understand the message</a:t>
            </a:r>
          </a:p>
          <a:p>
            <a:pPr>
              <a:lnSpc>
                <a:spcPct val="85000"/>
              </a:lnSpc>
              <a:spcAft>
                <a:spcPts val="1200"/>
              </a:spcAft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DA26B-6090-BC4C-48BE-EBA7DC73C4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81" y="1414135"/>
            <a:ext cx="1905000" cy="884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D5EE8C-4A31-E5BB-1752-CCC46ABCF3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7050" y="745906"/>
            <a:ext cx="7134969" cy="400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7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C53BB6-7AD0-8A3B-7A77-1CEF216E2F9F}"/>
              </a:ext>
            </a:extLst>
          </p:cNvPr>
          <p:cNvSpPr txBox="1"/>
          <p:nvPr/>
        </p:nvSpPr>
        <p:spPr>
          <a:xfrm>
            <a:off x="370966" y="650656"/>
            <a:ext cx="4216084" cy="2799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Legibility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85000"/>
              </a:lnSpc>
              <a:spcAft>
                <a:spcPts val="1200"/>
              </a:spcAft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85000"/>
              </a:lnSpc>
              <a:spcAft>
                <a:spcPts val="1200"/>
              </a:spcAft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85000"/>
              </a:lnSpc>
              <a:spcAft>
                <a:spcPts val="1200"/>
              </a:spcAft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ogo enlarged for visibility</a:t>
            </a:r>
          </a:p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Text placed against simple background with good contrast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6273A5-B29D-1031-1AF5-F9748A685C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7050" y="738208"/>
            <a:ext cx="7134968" cy="4008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7247D0-0F0C-7CBA-D633-6F16000217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81" y="1414135"/>
            <a:ext cx="1905000" cy="884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44D243-AAE2-C801-89C5-4193F799CC83}"/>
              </a:ext>
            </a:extLst>
          </p:cNvPr>
          <p:cNvSpPr txBox="1"/>
          <p:nvPr/>
        </p:nvSpPr>
        <p:spPr>
          <a:xfrm>
            <a:off x="5313648" y="4833835"/>
            <a:ext cx="5681772" cy="32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Image from 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https://scouting.webdamdb.com/bp/#/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6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084DCA-6AB5-A8CF-2C14-F99C472C9DFD}"/>
              </a:ext>
            </a:extLst>
          </p:cNvPr>
          <p:cNvSpPr txBox="1"/>
          <p:nvPr/>
        </p:nvSpPr>
        <p:spPr>
          <a:xfrm>
            <a:off x="288471" y="1525159"/>
            <a:ext cx="11615058" cy="2030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sz="8800" b="1" dirty="0">
                <a:solidFill>
                  <a:schemeClr val="bg1"/>
                </a:solidFill>
                <a:latin typeface="Calibri" panose="020F0502020204030204" pitchFamily="34" charset="0"/>
              </a:rPr>
              <a:t>Hierarchy </a:t>
            </a: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n-US" sz="8800" b="1" dirty="0">
                <a:solidFill>
                  <a:schemeClr val="bg1"/>
                </a:solidFill>
                <a:latin typeface="Calibri" panose="020F0502020204030204" pitchFamily="34" charset="0"/>
              </a:rPr>
              <a:t> Information</a:t>
            </a:r>
          </a:p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Guiding Your Audience</a:t>
            </a:r>
          </a:p>
        </p:txBody>
      </p:sp>
    </p:spTree>
    <p:extLst>
      <p:ext uri="{BB962C8B-B14F-4D97-AF65-F5344CB8AC3E}">
        <p14:creationId xmlns:p14="http://schemas.microsoft.com/office/powerpoint/2010/main" val="2862504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A9BD95-9829-F80F-7436-07E3A2A73388}"/>
              </a:ext>
            </a:extLst>
          </p:cNvPr>
          <p:cNvSpPr txBox="1"/>
          <p:nvPr/>
        </p:nvSpPr>
        <p:spPr>
          <a:xfrm>
            <a:off x="145776" y="563548"/>
            <a:ext cx="3455840" cy="332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Hierarchy of Information</a:t>
            </a:r>
          </a:p>
          <a:p>
            <a:pPr>
              <a:lnSpc>
                <a:spcPct val="85000"/>
              </a:lnSpc>
              <a:spcAft>
                <a:spcPts val="1200"/>
              </a:spcAft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85000"/>
              </a:lnSpc>
              <a:spcAft>
                <a:spcPts val="1200"/>
              </a:spcAft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85000"/>
              </a:lnSpc>
              <a:spcAft>
                <a:spcPts val="1200"/>
              </a:spcAft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Confusing hierarchy with mixed priorities</a:t>
            </a:r>
          </a:p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Information is poorly ordered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315B5B-A644-068D-2292-B8C0DE030B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6681" y="492918"/>
            <a:ext cx="4105224" cy="531172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BE8226-93DE-2435-2997-BCD65895B2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1001" y="492918"/>
            <a:ext cx="4105224" cy="531172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36F14E-3502-D024-E8AE-66BFA2FC0778}"/>
              </a:ext>
            </a:extLst>
          </p:cNvPr>
          <p:cNvSpPr txBox="1"/>
          <p:nvPr/>
        </p:nvSpPr>
        <p:spPr>
          <a:xfrm>
            <a:off x="6096000" y="139004"/>
            <a:ext cx="3220278" cy="277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(Double-sided flyer)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5499FA-C91E-C785-BDCF-990FBD1FF3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906" y="1782550"/>
            <a:ext cx="1905000" cy="88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47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9315B5B-A644-068D-2292-B8C0DE030B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6681" y="492918"/>
            <a:ext cx="4105224" cy="531172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BE8226-93DE-2435-2997-BCD65895B2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1001" y="492918"/>
            <a:ext cx="4105223" cy="531172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037C35-AD56-CE7C-D65B-08840BC1874E}"/>
              </a:ext>
            </a:extLst>
          </p:cNvPr>
          <p:cNvSpPr txBox="1"/>
          <p:nvPr/>
        </p:nvSpPr>
        <p:spPr>
          <a:xfrm>
            <a:off x="145776" y="563548"/>
            <a:ext cx="3455840" cy="3558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Hierarchy of Information</a:t>
            </a:r>
          </a:p>
          <a:p>
            <a:pPr>
              <a:lnSpc>
                <a:spcPct val="85000"/>
              </a:lnSpc>
              <a:spcAft>
                <a:spcPts val="1200"/>
              </a:spcAft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85000"/>
              </a:lnSpc>
              <a:spcAft>
                <a:spcPts val="1200"/>
              </a:spcAft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85000"/>
              </a:lnSpc>
              <a:spcAft>
                <a:spcPts val="1200"/>
              </a:spcAft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Key elements capture attention first</a:t>
            </a:r>
          </a:p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Secondary information noticed after main points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36F14E-3502-D024-E8AE-66BFA2FC0778}"/>
              </a:ext>
            </a:extLst>
          </p:cNvPr>
          <p:cNvSpPr txBox="1"/>
          <p:nvPr/>
        </p:nvSpPr>
        <p:spPr>
          <a:xfrm>
            <a:off x="6096000" y="139004"/>
            <a:ext cx="3220278" cy="277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(Double-sided flyer)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0E81AC-657E-7A87-DB3B-E873257B2D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907" y="1782550"/>
            <a:ext cx="1904998" cy="884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3F6C0A-CBAC-BD61-4D9E-ADDAC5A41197}"/>
              </a:ext>
            </a:extLst>
          </p:cNvPr>
          <p:cNvSpPr txBox="1"/>
          <p:nvPr/>
        </p:nvSpPr>
        <p:spPr>
          <a:xfrm>
            <a:off x="5549293" y="5881489"/>
            <a:ext cx="5681772" cy="32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Image from 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https://scouting.webdamdb.com/bp/#/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0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084DCA-6AB5-A8CF-2C14-F99C472C9DFD}"/>
              </a:ext>
            </a:extLst>
          </p:cNvPr>
          <p:cNvSpPr txBox="1"/>
          <p:nvPr/>
        </p:nvSpPr>
        <p:spPr>
          <a:xfrm>
            <a:off x="288471" y="1525159"/>
            <a:ext cx="11615058" cy="2135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sz="9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Consistency</a:t>
            </a:r>
            <a:endParaRPr lang="en-US" sz="8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Creating a Unified Look</a:t>
            </a:r>
          </a:p>
        </p:txBody>
      </p:sp>
    </p:spTree>
    <p:extLst>
      <p:ext uri="{BB962C8B-B14F-4D97-AF65-F5344CB8AC3E}">
        <p14:creationId xmlns:p14="http://schemas.microsoft.com/office/powerpoint/2010/main" val="3816016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1DFB6E2F0B144EAE6980A8B67EC3A9" ma:contentTypeVersion="18" ma:contentTypeDescription="Create a new document." ma:contentTypeScope="" ma:versionID="a47e3a434c6c155ec2be60afbd8e2f15">
  <xsd:schema xmlns:xsd="http://www.w3.org/2001/XMLSchema" xmlns:xs="http://www.w3.org/2001/XMLSchema" xmlns:p="http://schemas.microsoft.com/office/2006/metadata/properties" xmlns:ns2="39605744-480d-4949-8daf-673c3aebdf23" xmlns:ns3="9f415bb5-81d9-4041-a010-c58072e160fb" targetNamespace="http://schemas.microsoft.com/office/2006/metadata/properties" ma:root="true" ma:fieldsID="98462b9cd930d97a6668d6331b63bc69" ns2:_="" ns3:_="">
    <xsd:import namespace="39605744-480d-4949-8daf-673c3aebdf23"/>
    <xsd:import namespace="9f415bb5-81d9-4041-a010-c58072e160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605744-480d-4949-8daf-673c3aebdf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79308d4-bde5-4dca-adcb-0162404f8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15bb5-81d9-4041-a010-c58072e160f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3839e11-ba70-48e3-bf8c-42df11ed501d}" ma:internalName="TaxCatchAll" ma:showField="CatchAllData" ma:web="9f415bb5-81d9-4041-a010-c58072e160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415bb5-81d9-4041-a010-c58072e160fb" xsi:nil="true"/>
    <lcf76f155ced4ddcb4097134ff3c332f xmlns="39605744-480d-4949-8daf-673c3aebdf2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6C1022-6B86-4D26-81AC-EBE609C6E8F1}"/>
</file>

<file path=customXml/itemProps2.xml><?xml version="1.0" encoding="utf-8"?>
<ds:datastoreItem xmlns:ds="http://schemas.openxmlformats.org/officeDocument/2006/customXml" ds:itemID="{DF583FF7-CF73-44E2-A91C-1029AF6A706A}"/>
</file>

<file path=customXml/itemProps3.xml><?xml version="1.0" encoding="utf-8"?>
<ds:datastoreItem xmlns:ds="http://schemas.openxmlformats.org/officeDocument/2006/customXml" ds:itemID="{30494018-7B92-47E0-801A-0650FBB2811D}"/>
</file>

<file path=docMetadata/LabelInfo.xml><?xml version="1.0" encoding="utf-8"?>
<clbl:labelList xmlns:clbl="http://schemas.microsoft.com/office/2020/mipLabelMetadata">
  <clbl:label id="{3de9faa6-9fe1-49b3-9a08-227a296b54a6}" enabled="1" method="Privileged" siteId="{d5fe813e-0caa-432a-b2ac-d555aa91bd1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1051</Words>
  <Application>Microsoft Office PowerPoint</Application>
  <PresentationFormat>Widescreen</PresentationFormat>
  <Paragraphs>248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Bengtson, Wm. Cullen [USA]</dc:creator>
  <cp:lastModifiedBy>Catherine A McCarty</cp:lastModifiedBy>
  <cp:revision>76</cp:revision>
  <dcterms:created xsi:type="dcterms:W3CDTF">2024-05-26T15:05:57Z</dcterms:created>
  <dcterms:modified xsi:type="dcterms:W3CDTF">2024-09-16T20:01:51Z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0x010100191DFB6E2F0B144EAE6980A8B67EC3A9</vt:lpwstr>
  </property>
</Properties>
</file>