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30" r:id="rId1"/>
  </p:sldMasterIdLst>
  <p:notesMasterIdLst>
    <p:notesMasterId r:id="rId24"/>
  </p:notesMasterIdLst>
  <p:handoutMasterIdLst>
    <p:handoutMasterId r:id="rId25"/>
  </p:handoutMasterIdLst>
  <p:sldIdLst>
    <p:sldId id="256" r:id="rId2"/>
    <p:sldId id="325" r:id="rId3"/>
    <p:sldId id="322" r:id="rId4"/>
    <p:sldId id="360" r:id="rId5"/>
    <p:sldId id="359" r:id="rId6"/>
    <p:sldId id="361" r:id="rId7"/>
    <p:sldId id="354" r:id="rId8"/>
    <p:sldId id="343" r:id="rId9"/>
    <p:sldId id="291" r:id="rId10"/>
    <p:sldId id="350" r:id="rId11"/>
    <p:sldId id="366" r:id="rId12"/>
    <p:sldId id="345" r:id="rId13"/>
    <p:sldId id="365" r:id="rId14"/>
    <p:sldId id="356" r:id="rId15"/>
    <p:sldId id="297" r:id="rId16"/>
    <p:sldId id="358" r:id="rId17"/>
    <p:sldId id="321" r:id="rId18"/>
    <p:sldId id="351" r:id="rId19"/>
    <p:sldId id="327" r:id="rId20"/>
    <p:sldId id="328" r:id="rId21"/>
    <p:sldId id="363" r:id="rId22"/>
    <p:sldId id="315" r:id="rId23"/>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3"/>
    <a:srgbClr val="000099"/>
    <a:srgbClr val="FF0000"/>
    <a:srgbClr val="0033CC"/>
    <a:srgbClr val="DA2A00"/>
    <a:srgbClr val="E62C00"/>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0092" autoAdjust="0"/>
  </p:normalViewPr>
  <p:slideViewPr>
    <p:cSldViewPr snapToGrid="0">
      <p:cViewPr varScale="1">
        <p:scale>
          <a:sx n="79" d="100"/>
          <a:sy n="79" d="100"/>
        </p:scale>
        <p:origin x="1968" y="184"/>
      </p:cViewPr>
      <p:guideLst>
        <p:guide orient="horz" pos="2161"/>
        <p:guide pos="2880"/>
      </p:guideLst>
    </p:cSldViewPr>
  </p:slideViewPr>
  <p:outlineViewPr>
    <p:cViewPr>
      <p:scale>
        <a:sx n="33" d="100"/>
        <a:sy n="33" d="100"/>
      </p:scale>
      <p:origin x="0" y="7038"/>
    </p:cViewPr>
  </p:outlin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0899"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80900"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0901"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AD8F7FB-8B99-44E0-BCC8-0D196EF184B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61123"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261125"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1126"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61127"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62CD2D51-AC45-4E9B-8AD2-55BA19F4921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a:p>
        </p:txBody>
      </p:sp>
      <p:sp>
        <p:nvSpPr>
          <p:cNvPr id="41988" name="Slide Number Placeholder 3"/>
          <p:cNvSpPr>
            <a:spLocks noGrp="1"/>
          </p:cNvSpPr>
          <p:nvPr>
            <p:ph type="sldNum" sz="quarter" idx="5"/>
          </p:nvPr>
        </p:nvSpPr>
        <p:spPr>
          <a:noFill/>
        </p:spPr>
        <p:txBody>
          <a:bodyPr/>
          <a:lstStyle/>
          <a:p>
            <a:fld id="{1D63D0F6-4AA3-4927-9A64-BED3BDCEBD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3E4779-A123-49CB-90EB-489F53B4A801}" type="slidenum">
              <a:rPr lang="en-US" smtClean="0"/>
              <a:pPr/>
              <a:t>10</a:t>
            </a:fld>
            <a:endParaRPr lang="en-US"/>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noFill/>
          <a:ln/>
        </p:spPr>
        <p:txBody>
          <a:bodyPr/>
          <a:lstStyle/>
          <a:p>
            <a:endParaRPr lang="en-US"/>
          </a:p>
        </p:txBody>
      </p:sp>
      <p:sp>
        <p:nvSpPr>
          <p:cNvPr id="4" name="Slide Number Placeholder 3"/>
          <p:cNvSpPr txBox="1">
            <a:spLocks noGrp="1"/>
          </p:cNvSpPr>
          <p:nvPr/>
        </p:nvSpPr>
        <p:spPr>
          <a:xfrm>
            <a:off x="3929063" y="8769350"/>
            <a:ext cx="3003550" cy="461963"/>
          </a:xfrm>
          <a:prstGeom prst="rect">
            <a:avLst/>
          </a:prstGeom>
          <a:noFill/>
        </p:spPr>
        <p:txBody>
          <a:bodyPr anchor="b"/>
          <a:lstStyle/>
          <a:p>
            <a:pPr algn="r" fontAlgn="auto">
              <a:spcBef>
                <a:spcPts val="0"/>
              </a:spcBef>
              <a:spcAft>
                <a:spcPts val="0"/>
              </a:spcAft>
              <a:defRPr/>
            </a:pPr>
            <a:fld id="{1499F62B-20E7-43A4-A8F8-12BD4DC1522F}" type="slidenum">
              <a:rPr lang="en-US" sz="1200">
                <a:latin typeface="+mn-lt"/>
              </a:rPr>
              <a:pPr algn="r" fontAlgn="auto">
                <a:spcBef>
                  <a:spcPts val="0"/>
                </a:spcBef>
                <a:spcAft>
                  <a:spcPts val="0"/>
                </a:spcAft>
                <a:defRPr/>
              </a:pPr>
              <a:t>10</a:t>
            </a:fld>
            <a:endParaRPr lang="en-US"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C65E0E2-B5C5-4068-97F5-CF8553EEC694}" type="slidenum">
              <a:rPr lang="en-US" smtClean="0"/>
              <a:pPr/>
              <a:t>11</a:t>
            </a:fld>
            <a:endParaRPr lang="en-US"/>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p:spPr>
        <p:txBody>
          <a:bodyPr/>
          <a:lstStyle/>
          <a:p>
            <a:endParaRPr lang="en-US"/>
          </a:p>
        </p:txBody>
      </p:sp>
      <p:sp>
        <p:nvSpPr>
          <p:cNvPr id="4" name="Slide Number Placeholder 3"/>
          <p:cNvSpPr txBox="1">
            <a:spLocks noGrp="1"/>
          </p:cNvSpPr>
          <p:nvPr/>
        </p:nvSpPr>
        <p:spPr>
          <a:xfrm>
            <a:off x="3929063" y="8769350"/>
            <a:ext cx="3003550" cy="461963"/>
          </a:xfrm>
          <a:prstGeom prst="rect">
            <a:avLst/>
          </a:prstGeom>
          <a:noFill/>
        </p:spPr>
        <p:txBody>
          <a:bodyPr anchor="b"/>
          <a:lstStyle/>
          <a:p>
            <a:pPr algn="r" fontAlgn="auto">
              <a:spcBef>
                <a:spcPts val="0"/>
              </a:spcBef>
              <a:spcAft>
                <a:spcPts val="0"/>
              </a:spcAft>
              <a:defRPr/>
            </a:pPr>
            <a:fld id="{6BBA1DD3-6A6B-401D-84FC-4692FBC97850}" type="slidenum">
              <a:rPr lang="en-US" sz="1200">
                <a:latin typeface="+mn-lt"/>
              </a:rPr>
              <a:pPr algn="r" fontAlgn="auto">
                <a:spcBef>
                  <a:spcPts val="0"/>
                </a:spcBef>
                <a:spcAft>
                  <a:spcPts val="0"/>
                </a:spcAft>
                <a:defRPr/>
              </a:pPr>
              <a:t>11</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943B925-4619-43C0-BFFA-1245699F1662}" type="slidenum">
              <a:rPr lang="en-US" smtClean="0"/>
              <a:pPr/>
              <a:t>12</a:t>
            </a:fld>
            <a:endParaRPr lang="en-US"/>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a:ln/>
        </p:spPr>
        <p:txBody>
          <a:bodyPr/>
          <a:lstStyle/>
          <a:p>
            <a:endParaRPr lang="en-US"/>
          </a:p>
        </p:txBody>
      </p:sp>
      <p:sp>
        <p:nvSpPr>
          <p:cNvPr id="4" name="Slide Number Placeholder 3"/>
          <p:cNvSpPr txBox="1">
            <a:spLocks noGrp="1"/>
          </p:cNvSpPr>
          <p:nvPr/>
        </p:nvSpPr>
        <p:spPr>
          <a:xfrm>
            <a:off x="3929063" y="8769350"/>
            <a:ext cx="3003550" cy="461963"/>
          </a:xfrm>
          <a:prstGeom prst="rect">
            <a:avLst/>
          </a:prstGeom>
          <a:noFill/>
        </p:spPr>
        <p:txBody>
          <a:bodyPr anchor="b"/>
          <a:lstStyle/>
          <a:p>
            <a:pPr algn="r" fontAlgn="auto">
              <a:spcBef>
                <a:spcPts val="0"/>
              </a:spcBef>
              <a:spcAft>
                <a:spcPts val="0"/>
              </a:spcAft>
              <a:defRPr/>
            </a:pPr>
            <a:fld id="{9B7BC06D-EBB8-4981-A2BC-EB9CA113E18B}" type="slidenum">
              <a:rPr lang="en-US" sz="1200">
                <a:latin typeface="+mn-lt"/>
              </a:rPr>
              <a:pPr algn="r" fontAlgn="auto">
                <a:spcBef>
                  <a:spcPts val="0"/>
                </a:spcBef>
                <a:spcAft>
                  <a:spcPts val="0"/>
                </a:spcAft>
                <a:defRPr/>
              </a:pPr>
              <a:t>12</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F41D58A-EE89-4EE0-982C-5B698D19D6FC}" type="slidenum">
              <a:rPr lang="en-US" smtClean="0"/>
              <a:pPr/>
              <a:t>13</a:t>
            </a:fld>
            <a:endParaRPr lang="en-US"/>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ln/>
        </p:spPr>
        <p:txBody>
          <a:bodyPr/>
          <a:lstStyle/>
          <a:p>
            <a:endParaRPr lang="en-US"/>
          </a:p>
        </p:txBody>
      </p:sp>
      <p:sp>
        <p:nvSpPr>
          <p:cNvPr id="4" name="Slide Number Placeholder 3"/>
          <p:cNvSpPr txBox="1">
            <a:spLocks noGrp="1"/>
          </p:cNvSpPr>
          <p:nvPr/>
        </p:nvSpPr>
        <p:spPr>
          <a:xfrm>
            <a:off x="3929063" y="8769350"/>
            <a:ext cx="3003550" cy="461963"/>
          </a:xfrm>
          <a:prstGeom prst="rect">
            <a:avLst/>
          </a:prstGeom>
          <a:noFill/>
        </p:spPr>
        <p:txBody>
          <a:bodyPr anchor="b"/>
          <a:lstStyle/>
          <a:p>
            <a:pPr algn="r" fontAlgn="auto">
              <a:spcBef>
                <a:spcPts val="0"/>
              </a:spcBef>
              <a:spcAft>
                <a:spcPts val="0"/>
              </a:spcAft>
              <a:defRPr/>
            </a:pPr>
            <a:fld id="{2E92473B-2DEE-4274-82FE-E70B4E368A87}" type="slidenum">
              <a:rPr lang="en-US" sz="1200">
                <a:latin typeface="+mn-lt"/>
              </a:rPr>
              <a:pPr algn="r" fontAlgn="auto">
                <a:spcBef>
                  <a:spcPts val="0"/>
                </a:spcBef>
                <a:spcAft>
                  <a:spcPts val="0"/>
                </a:spcAft>
                <a:defRPr/>
              </a:pPr>
              <a:t>13</a:t>
            </a:fld>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BF27BCF-0B55-4056-9170-1ACBC7CE5A2B}" type="slidenum">
              <a:rPr lang="en-US" smtClean="0"/>
              <a:pPr/>
              <a:t>14</a:t>
            </a:fld>
            <a:endParaRPr lang="en-US"/>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endParaRPr lang="en-US"/>
          </a:p>
        </p:txBody>
      </p:sp>
      <p:sp>
        <p:nvSpPr>
          <p:cNvPr id="4" name="Slide Number Placeholder 3"/>
          <p:cNvSpPr txBox="1">
            <a:spLocks noGrp="1"/>
          </p:cNvSpPr>
          <p:nvPr/>
        </p:nvSpPr>
        <p:spPr>
          <a:xfrm>
            <a:off x="3929063" y="8769350"/>
            <a:ext cx="3003550" cy="461963"/>
          </a:xfrm>
          <a:prstGeom prst="rect">
            <a:avLst/>
          </a:prstGeom>
          <a:noFill/>
        </p:spPr>
        <p:txBody>
          <a:bodyPr anchor="b"/>
          <a:lstStyle/>
          <a:p>
            <a:pPr algn="r" fontAlgn="auto">
              <a:spcBef>
                <a:spcPts val="0"/>
              </a:spcBef>
              <a:spcAft>
                <a:spcPts val="0"/>
              </a:spcAft>
              <a:defRPr/>
            </a:pPr>
            <a:fld id="{9B545BE8-1A42-4975-A2E5-2E2C7D3B15F3}" type="slidenum">
              <a:rPr lang="en-US" sz="1200">
                <a:latin typeface="+mn-lt"/>
              </a:rPr>
              <a:pPr algn="r" fontAlgn="auto">
                <a:spcBef>
                  <a:spcPts val="0"/>
                </a:spcBef>
                <a:spcAft>
                  <a:spcPts val="0"/>
                </a:spcAft>
                <a:defRPr/>
              </a:pPr>
              <a:t>14</a:t>
            </a:fld>
            <a:endParaRPr 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p>
        </p:txBody>
      </p:sp>
      <p:sp>
        <p:nvSpPr>
          <p:cNvPr id="52228" name="Slide Number Placeholder 3"/>
          <p:cNvSpPr>
            <a:spLocks noGrp="1"/>
          </p:cNvSpPr>
          <p:nvPr>
            <p:ph type="sldNum" sz="quarter" idx="5"/>
          </p:nvPr>
        </p:nvSpPr>
        <p:spPr>
          <a:noFill/>
        </p:spPr>
        <p:txBody>
          <a:bodyPr/>
          <a:lstStyle/>
          <a:p>
            <a:fld id="{AF354E2E-6E15-4424-AB0F-76D29D31A0D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fld id="{ED4261CA-B840-471E-8ACD-F6EB15CDB79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p>
        </p:txBody>
      </p:sp>
      <p:sp>
        <p:nvSpPr>
          <p:cNvPr id="54276" name="Slide Number Placeholder 3"/>
          <p:cNvSpPr>
            <a:spLocks noGrp="1"/>
          </p:cNvSpPr>
          <p:nvPr>
            <p:ph type="sldNum" sz="quarter" idx="5"/>
          </p:nvPr>
        </p:nvSpPr>
        <p:spPr>
          <a:noFill/>
        </p:spPr>
        <p:txBody>
          <a:bodyPr/>
          <a:lstStyle/>
          <a:p>
            <a:fld id="{A0AF5969-9355-4ECD-92A8-50B33CEB307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a:p>
        </p:txBody>
      </p:sp>
      <p:sp>
        <p:nvSpPr>
          <p:cNvPr id="55300" name="Slide Number Placeholder 3"/>
          <p:cNvSpPr>
            <a:spLocks noGrp="1"/>
          </p:cNvSpPr>
          <p:nvPr>
            <p:ph type="sldNum" sz="quarter" idx="5"/>
          </p:nvPr>
        </p:nvSpPr>
        <p:spPr>
          <a:noFill/>
        </p:spPr>
        <p:txBody>
          <a:bodyPr/>
          <a:lstStyle/>
          <a:p>
            <a:fld id="{9C284ABD-0E40-4843-AFEC-C0B2C5842B8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03D08EF4-E849-4C15-B59B-7F8D040389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p>
        </p:txBody>
      </p:sp>
      <p:sp>
        <p:nvSpPr>
          <p:cNvPr id="43012" name="Slide Number Placeholder 3"/>
          <p:cNvSpPr>
            <a:spLocks noGrp="1"/>
          </p:cNvSpPr>
          <p:nvPr>
            <p:ph type="sldNum" sz="quarter" idx="5"/>
          </p:nvPr>
        </p:nvSpPr>
        <p:spPr>
          <a:noFill/>
        </p:spPr>
        <p:txBody>
          <a:bodyPr/>
          <a:lstStyle/>
          <a:p>
            <a:fld id="{F6CEA4A1-2379-4A4D-968F-3E4BAF42E9F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p>
        </p:txBody>
      </p:sp>
      <p:sp>
        <p:nvSpPr>
          <p:cNvPr id="57348" name="Slide Number Placeholder 3"/>
          <p:cNvSpPr>
            <a:spLocks noGrp="1"/>
          </p:cNvSpPr>
          <p:nvPr>
            <p:ph type="sldNum" sz="quarter" idx="5"/>
          </p:nvPr>
        </p:nvSpPr>
        <p:spPr>
          <a:noFill/>
        </p:spPr>
        <p:txBody>
          <a:bodyPr/>
          <a:lstStyle/>
          <a:p>
            <a:fld id="{BEF85F04-D007-4E09-8CA6-5CDF0198FB8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p>
        </p:txBody>
      </p:sp>
      <p:sp>
        <p:nvSpPr>
          <p:cNvPr id="58372" name="Slide Number Placeholder 3"/>
          <p:cNvSpPr>
            <a:spLocks noGrp="1"/>
          </p:cNvSpPr>
          <p:nvPr>
            <p:ph type="sldNum" sz="quarter" idx="5"/>
          </p:nvPr>
        </p:nvSpPr>
        <p:spPr>
          <a:noFill/>
        </p:spPr>
        <p:txBody>
          <a:bodyPr/>
          <a:lstStyle/>
          <a:p>
            <a:fld id="{A5B185E3-DCA9-4835-870B-C7607115477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491F7F27-0FEE-4853-92F0-4CB9C62FB58A}"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p>
        </p:txBody>
      </p:sp>
      <p:sp>
        <p:nvSpPr>
          <p:cNvPr id="44036" name="Slide Number Placeholder 3"/>
          <p:cNvSpPr>
            <a:spLocks noGrp="1"/>
          </p:cNvSpPr>
          <p:nvPr>
            <p:ph type="sldNum" sz="quarter" idx="5"/>
          </p:nvPr>
        </p:nvSpPr>
        <p:spPr>
          <a:noFill/>
        </p:spPr>
        <p:txBody>
          <a:bodyPr/>
          <a:lstStyle/>
          <a:p>
            <a:fld id="{FE354CF2-216F-48EB-BF5D-FEA384EF472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CD2D51-AC45-4E9B-8AD2-55BA19F4921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CD2D51-AC45-4E9B-8AD2-55BA19F4921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CD2D51-AC45-4E9B-8AD2-55BA19F4921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CD2D51-AC45-4E9B-8AD2-55BA19F4921E}"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FABA5ED-71DE-46EF-809B-858681C1408A}" type="slidenum">
              <a:rPr lang="en-US" smtClean="0"/>
              <a:pPr/>
              <a:t>8</a:t>
            </a:fld>
            <a:endParaRPr lang="en-US"/>
          </a:p>
        </p:txBody>
      </p:sp>
      <p:sp>
        <p:nvSpPr>
          <p:cNvPr id="45059" name="Slide Image Placeholder 1"/>
          <p:cNvSpPr>
            <a:spLocks noGrp="1" noRot="1" noChangeAspect="1" noTextEdit="1"/>
          </p:cNvSpPr>
          <p:nvPr>
            <p:ph type="sldImg"/>
          </p:nvPr>
        </p:nvSpPr>
        <p:spPr>
          <a:ln/>
        </p:spPr>
      </p:sp>
      <p:sp>
        <p:nvSpPr>
          <p:cNvPr id="45060" name="Notes Placeholder 2"/>
          <p:cNvSpPr>
            <a:spLocks noGrp="1"/>
          </p:cNvSpPr>
          <p:nvPr>
            <p:ph type="body" idx="1"/>
          </p:nvPr>
        </p:nvSpPr>
        <p:spPr>
          <a:noFill/>
          <a:ln/>
        </p:spPr>
        <p:txBody>
          <a:bodyPr/>
          <a:lstStyle/>
          <a:p>
            <a:endParaRPr lang="en-US"/>
          </a:p>
        </p:txBody>
      </p:sp>
      <p:sp>
        <p:nvSpPr>
          <p:cNvPr id="4" name="Slide Number Placeholder 3"/>
          <p:cNvSpPr txBox="1">
            <a:spLocks noGrp="1"/>
          </p:cNvSpPr>
          <p:nvPr/>
        </p:nvSpPr>
        <p:spPr>
          <a:xfrm>
            <a:off x="3929063" y="8769350"/>
            <a:ext cx="3003550" cy="461963"/>
          </a:xfrm>
          <a:prstGeom prst="rect">
            <a:avLst/>
          </a:prstGeom>
          <a:noFill/>
        </p:spPr>
        <p:txBody>
          <a:bodyPr anchor="b"/>
          <a:lstStyle/>
          <a:p>
            <a:pPr algn="r" fontAlgn="auto">
              <a:spcBef>
                <a:spcPts val="0"/>
              </a:spcBef>
              <a:spcAft>
                <a:spcPts val="0"/>
              </a:spcAft>
              <a:defRPr/>
            </a:pPr>
            <a:fld id="{5F0A9406-2653-4E3E-B2B8-F276AAB2E2F6}" type="slidenum">
              <a:rPr lang="en-US" sz="1200">
                <a:latin typeface="+mn-lt"/>
              </a:rPr>
              <a:pPr algn="r" fontAlgn="auto">
                <a:spcBef>
                  <a:spcPts val="0"/>
                </a:spcBef>
                <a:spcAft>
                  <a:spcPts val="0"/>
                </a:spcAft>
                <a:defRPr/>
              </a:pPr>
              <a:t>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a:p>
        </p:txBody>
      </p:sp>
      <p:sp>
        <p:nvSpPr>
          <p:cNvPr id="46084" name="Slide Number Placeholder 3"/>
          <p:cNvSpPr>
            <a:spLocks noGrp="1"/>
          </p:cNvSpPr>
          <p:nvPr>
            <p:ph type="sldNum" sz="quarter" idx="5"/>
          </p:nvPr>
        </p:nvSpPr>
        <p:spPr>
          <a:noFill/>
        </p:spPr>
        <p:txBody>
          <a:bodyPr/>
          <a:lstStyle/>
          <a:p>
            <a:fld id="{747E508B-9A53-475F-BDA4-7746B8F50AB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cstate="print"/>
          <a:srcRect/>
          <a:stretch>
            <a:fillRect/>
          </a:stretch>
        </p:blipFill>
        <p:spPr bwMode="auto">
          <a:xfrm>
            <a:off x="1482725" y="2138363"/>
            <a:ext cx="1147763" cy="1185862"/>
          </a:xfrm>
          <a:prstGeom prst="rect">
            <a:avLst/>
          </a:prstGeom>
          <a:noFill/>
          <a:ln w="9525">
            <a:noFill/>
            <a:miter lim="800000"/>
            <a:headEnd/>
            <a:tailEnd/>
          </a:ln>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BOY SCOUTS OF AMERICA</a:t>
            </a:r>
          </a:p>
        </p:txBody>
      </p:sp>
      <p:sp>
        <p:nvSpPr>
          <p:cNvPr id="5" name="Slide Number Placeholder 5"/>
          <p:cNvSpPr>
            <a:spLocks noGrp="1"/>
          </p:cNvSpPr>
          <p:nvPr>
            <p:ph type="sldNum" sz="quarter" idx="11"/>
          </p:nvPr>
        </p:nvSpPr>
        <p:spPr/>
        <p:txBody>
          <a:bodyPr/>
          <a:lstStyle>
            <a:lvl1pPr>
              <a:defRPr/>
            </a:lvl1pPr>
          </a:lstStyle>
          <a:p>
            <a:pPr>
              <a:defRPr/>
            </a:pPr>
            <a:fld id="{EC3A2F94-B158-43D3-A258-EA010EB716E0}" type="slidenum">
              <a:rPr lang="en-US"/>
              <a:pPr>
                <a:defRPr/>
              </a:pPr>
              <a:t>‹#›</a:t>
            </a:fld>
            <a:endParaRPr lang="en-US"/>
          </a:p>
        </p:txBody>
      </p:sp>
      <p:sp>
        <p:nvSpPr>
          <p:cNvPr id="6" name="Date Placeholder 6"/>
          <p:cNvSpPr>
            <a:spLocks noGrp="1"/>
          </p:cNvSpPr>
          <p:nvPr>
            <p:ph type="dt" sz="half" idx="12"/>
          </p:nvPr>
        </p:nvSpPr>
        <p:spPr>
          <a:xfrm>
            <a:off x="3816350" y="6508750"/>
            <a:ext cx="2133600" cy="365125"/>
          </a:xfrm>
          <a:prstGeom prst="rect">
            <a:avLst/>
          </a:prstGeom>
        </p:spPr>
        <p:txBody>
          <a:bodyPr/>
          <a:lstStyle>
            <a:lvl1pPr>
              <a:defRPr/>
            </a:lvl1pPr>
          </a:lstStyle>
          <a:p>
            <a:pPr>
              <a:defRPr/>
            </a:pPr>
            <a:fld id="{64A72334-1C58-430D-AFD0-1353BD9A2F90}" type="datetime1">
              <a:rPr lang="en-US"/>
              <a:pPr>
                <a:defRPr/>
              </a:pPr>
              <a:t>1/27/23</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10" descr="OutdoorAdventures.jpg"/>
          <p:cNvPicPr>
            <a:picLocks noChangeAspect="1"/>
          </p:cNvPicPr>
          <p:nvPr userDrawn="1"/>
        </p:nvPicPr>
        <p:blipFill>
          <a:blip r:embed="rId2" cstate="print"/>
          <a:srcRect/>
          <a:stretch>
            <a:fillRect/>
          </a:stretch>
        </p:blipFill>
        <p:spPr bwMode="auto">
          <a:xfrm>
            <a:off x="2209800" y="381000"/>
            <a:ext cx="4452938" cy="742950"/>
          </a:xfrm>
          <a:prstGeom prst="rect">
            <a:avLst/>
          </a:prstGeom>
          <a:noFill/>
          <a:ln w="9525">
            <a:noFill/>
            <a:miter lim="800000"/>
            <a:headEnd/>
            <a:tailEnd/>
          </a:ln>
        </p:spPr>
      </p:pic>
      <p:cxnSp>
        <p:nvCxnSpPr>
          <p:cNvPr id="5" name="AutoShape 7"/>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6054DF1-8018-4C9D-A9DF-B6E7A9976DF3}" type="datetimeFigureOut">
              <a:rPr lang="en-US"/>
              <a:pPr>
                <a:defRPr/>
              </a:pPr>
              <a:t>1/27/23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9714406-5EA4-4FFF-BBF7-DA4FA87DE7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10" descr="OutdoorAdventures.jpg"/>
          <p:cNvPicPr>
            <a:picLocks noChangeAspect="1"/>
          </p:cNvPicPr>
          <p:nvPr userDrawn="1"/>
        </p:nvPicPr>
        <p:blipFill>
          <a:blip r:embed="rId2" cstate="print"/>
          <a:srcRect/>
          <a:stretch>
            <a:fillRect/>
          </a:stretch>
        </p:blipFill>
        <p:spPr bwMode="auto">
          <a:xfrm>
            <a:off x="2209800" y="381000"/>
            <a:ext cx="4452938" cy="742950"/>
          </a:xfrm>
          <a:prstGeom prst="rect">
            <a:avLst/>
          </a:prstGeom>
          <a:noFill/>
          <a:ln w="9525">
            <a:noFill/>
            <a:miter lim="800000"/>
            <a:headEnd/>
            <a:tailEnd/>
          </a:ln>
        </p:spPr>
      </p:pic>
      <p:cxnSp>
        <p:nvCxnSpPr>
          <p:cNvPr id="5" name="AutoShape 7"/>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6054DF1-8018-4C9D-A9DF-B6E7A9976DF3}" type="datetimeFigureOut">
              <a:rPr lang="en-US"/>
              <a:pPr>
                <a:defRPr/>
              </a:pPr>
              <a:t>1/27/23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5FCD53-556B-4386-B6D0-181CCC45D6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0" descr="OutdoorAdventures.jpg"/>
          <p:cNvPicPr>
            <a:picLocks noChangeAspect="1"/>
          </p:cNvPicPr>
          <p:nvPr userDrawn="1"/>
        </p:nvPicPr>
        <p:blipFill>
          <a:blip r:embed="rId2" cstate="print"/>
          <a:srcRect/>
          <a:stretch>
            <a:fillRect/>
          </a:stretch>
        </p:blipFill>
        <p:spPr bwMode="auto">
          <a:xfrm>
            <a:off x="2209800" y="381000"/>
            <a:ext cx="4452938" cy="742950"/>
          </a:xfrm>
          <a:prstGeom prst="rect">
            <a:avLst/>
          </a:prstGeom>
          <a:noFill/>
          <a:ln w="9525">
            <a:noFill/>
            <a:miter lim="800000"/>
            <a:headEnd/>
            <a:tailEnd/>
          </a:ln>
        </p:spPr>
      </p:pic>
      <p:cxnSp>
        <p:nvCxnSpPr>
          <p:cNvPr id="5" name="AutoShape 7"/>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6054DF1-8018-4C9D-A9DF-B6E7A9976DF3}" type="datetimeFigureOut">
              <a:rPr lang="en-US"/>
              <a:pPr>
                <a:defRPr/>
              </a:pPr>
              <a:t>1/27/23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2D19A88-91B1-40D3-B5D8-318108F672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cstate="print"/>
          <a:srcRect/>
          <a:stretch>
            <a:fillRect/>
          </a:stretch>
        </p:blipFill>
        <p:spPr bwMode="auto">
          <a:xfrm>
            <a:off x="1482725" y="2138363"/>
            <a:ext cx="1147763" cy="1185862"/>
          </a:xfrm>
          <a:prstGeom prst="rect">
            <a:avLst/>
          </a:prstGeom>
          <a:noFill/>
          <a:ln w="9525">
            <a:noFill/>
            <a:miter lim="800000"/>
            <a:headEnd/>
            <a:tailEnd/>
          </a:ln>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BOY SCOUTS OF AMERICA</a:t>
            </a:r>
          </a:p>
        </p:txBody>
      </p:sp>
      <p:sp>
        <p:nvSpPr>
          <p:cNvPr id="5" name="Slide Number Placeholder 5"/>
          <p:cNvSpPr>
            <a:spLocks noGrp="1"/>
          </p:cNvSpPr>
          <p:nvPr>
            <p:ph type="sldNum" sz="quarter" idx="11"/>
          </p:nvPr>
        </p:nvSpPr>
        <p:spPr/>
        <p:txBody>
          <a:bodyPr/>
          <a:lstStyle>
            <a:lvl1pPr>
              <a:defRPr/>
            </a:lvl1pPr>
          </a:lstStyle>
          <a:p>
            <a:pPr>
              <a:defRPr/>
            </a:pPr>
            <a:fld id="{7680D0DF-3BE7-45D6-9327-F9FDB8B89AB8}" type="slidenum">
              <a:rPr lang="en-US"/>
              <a:pPr>
                <a:defRPr/>
              </a:pPr>
              <a:t>‹#›</a:t>
            </a:fld>
            <a:endParaRPr lang="en-US"/>
          </a:p>
        </p:txBody>
      </p:sp>
      <p:sp>
        <p:nvSpPr>
          <p:cNvPr id="6" name="Date Placeholder 6"/>
          <p:cNvSpPr>
            <a:spLocks noGrp="1"/>
          </p:cNvSpPr>
          <p:nvPr>
            <p:ph type="dt" sz="half" idx="12"/>
          </p:nvPr>
        </p:nvSpPr>
        <p:spPr>
          <a:xfrm>
            <a:off x="3816350" y="6508750"/>
            <a:ext cx="2133600" cy="365125"/>
          </a:xfrm>
          <a:prstGeom prst="rect">
            <a:avLst/>
          </a:prstGeom>
        </p:spPr>
        <p:txBody>
          <a:bodyPr/>
          <a:lstStyle>
            <a:lvl1pPr>
              <a:defRPr/>
            </a:lvl1pPr>
          </a:lstStyle>
          <a:p>
            <a:pPr>
              <a:defRPr/>
            </a:pPr>
            <a:fld id="{034C9410-97FF-485F-B36B-703C066CE8CA}" type="datetime1">
              <a:rPr lang="en-US"/>
              <a:pPr>
                <a:defRPr/>
              </a:pPr>
              <a:t>1/27/23</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24781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65E940F-A74C-4B2C-9B0E-4D5E99E5AB1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086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BD5F874-B3B8-47B9-BA87-8A660DB2095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086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B6F0F1-5C96-4AB0-96B3-CD6DADF0DE3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cstate="print"/>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BOY SCOUTS OF AMERICA</a:t>
            </a:r>
          </a:p>
        </p:txBody>
      </p:sp>
      <p:sp>
        <p:nvSpPr>
          <p:cNvPr id="6" name="Slide Number Placeholder 5"/>
          <p:cNvSpPr>
            <a:spLocks noGrp="1"/>
          </p:cNvSpPr>
          <p:nvPr>
            <p:ph type="sldNum" sz="quarter" idx="11"/>
          </p:nvPr>
        </p:nvSpPr>
        <p:spPr/>
        <p:txBody>
          <a:bodyPr/>
          <a:lstStyle>
            <a:lvl1pPr>
              <a:defRPr/>
            </a:lvl1pPr>
          </a:lstStyle>
          <a:p>
            <a:pPr>
              <a:defRPr/>
            </a:pPr>
            <a:fld id="{5820E1B9-71A7-4351-A222-3A45DABF4EB1}" type="slidenum">
              <a:rPr lang="en-US"/>
              <a:pPr>
                <a:defRPr/>
              </a:pPr>
              <a:t>‹#›</a:t>
            </a:fld>
            <a:endParaRPr lang="en-US"/>
          </a:p>
        </p:txBody>
      </p:sp>
      <p:sp>
        <p:nvSpPr>
          <p:cNvPr id="7" name="Date Placeholder 6"/>
          <p:cNvSpPr>
            <a:spLocks noGrp="1"/>
          </p:cNvSpPr>
          <p:nvPr>
            <p:ph type="dt" sz="half" idx="12"/>
          </p:nvPr>
        </p:nvSpPr>
        <p:spPr>
          <a:xfrm>
            <a:off x="3816350" y="6508750"/>
            <a:ext cx="2133600" cy="365125"/>
          </a:xfrm>
          <a:prstGeom prst="rect">
            <a:avLst/>
          </a:prstGeom>
        </p:spPr>
        <p:txBody>
          <a:bodyPr/>
          <a:lstStyle>
            <a:lvl1pPr>
              <a:defRPr/>
            </a:lvl1pPr>
          </a:lstStyle>
          <a:p>
            <a:pPr>
              <a:defRPr/>
            </a:pPr>
            <a:fld id="{CD2D9298-BFFC-4792-AC0E-BDC17419130B}" type="datetime1">
              <a:rPr lang="en-US"/>
              <a:pPr>
                <a:defRPr/>
              </a:pPr>
              <a:t>1/27/23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cstate="print"/>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A829B35C-FF08-4F6A-9228-07DAA9F68921}" type="datetime1">
              <a:rPr lang="en-US"/>
              <a:pPr>
                <a:defRPr/>
              </a:pPr>
              <a:t>1/27/23</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BOY SCOUTS OF AMERICA</a:t>
            </a:r>
          </a:p>
        </p:txBody>
      </p:sp>
      <p:sp>
        <p:nvSpPr>
          <p:cNvPr id="8" name="Slide Number Placeholder 6"/>
          <p:cNvSpPr>
            <a:spLocks noGrp="1"/>
          </p:cNvSpPr>
          <p:nvPr>
            <p:ph type="sldNum" sz="quarter" idx="12"/>
          </p:nvPr>
        </p:nvSpPr>
        <p:spPr/>
        <p:txBody>
          <a:bodyPr/>
          <a:lstStyle>
            <a:lvl1pPr>
              <a:defRPr/>
            </a:lvl1pPr>
          </a:lstStyle>
          <a:p>
            <a:pPr>
              <a:defRPr/>
            </a:pPr>
            <a:fld id="{871FB06C-D569-44C2-883C-49B01C0758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cstate="print"/>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a:lvl1pPr>
          </a:lstStyle>
          <a:p>
            <a:pPr>
              <a:defRPr/>
            </a:pPr>
            <a:fld id="{4E82E88C-E0D5-49EA-A63C-E389D3F158F8}" type="datetime1">
              <a:rPr lang="en-US"/>
              <a:pPr>
                <a:defRPr/>
              </a:pPr>
              <a:t>1/27/23</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BOY SCOUTS OF AMERICA</a:t>
            </a:r>
          </a:p>
        </p:txBody>
      </p:sp>
      <p:sp>
        <p:nvSpPr>
          <p:cNvPr id="10" name="Slide Number Placeholder 8"/>
          <p:cNvSpPr>
            <a:spLocks noGrp="1"/>
          </p:cNvSpPr>
          <p:nvPr>
            <p:ph type="sldNum" sz="quarter" idx="12"/>
          </p:nvPr>
        </p:nvSpPr>
        <p:spPr/>
        <p:txBody>
          <a:bodyPr/>
          <a:lstStyle>
            <a:lvl1pPr>
              <a:defRPr/>
            </a:lvl1pPr>
          </a:lstStyle>
          <a:p>
            <a:pPr>
              <a:defRPr/>
            </a:pPr>
            <a:fld id="{AC3CD757-131E-4E0A-86FE-79687BD40D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cstate="print"/>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a:lvl1pPr>
          </a:lstStyle>
          <a:p>
            <a:pPr>
              <a:defRPr/>
            </a:pPr>
            <a:fld id="{E540780A-FA72-479E-9CCC-2A2ADE68F818}" type="datetime1">
              <a:rPr lang="en-US"/>
              <a:pPr>
                <a:defRPr/>
              </a:pPr>
              <a:t>1/27/23</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BOY SCOUTS OF AMERICA</a:t>
            </a:r>
          </a:p>
        </p:txBody>
      </p:sp>
      <p:sp>
        <p:nvSpPr>
          <p:cNvPr id="6" name="Slide Number Placeholder 4"/>
          <p:cNvSpPr>
            <a:spLocks noGrp="1"/>
          </p:cNvSpPr>
          <p:nvPr>
            <p:ph type="sldNum" sz="quarter" idx="12"/>
          </p:nvPr>
        </p:nvSpPr>
        <p:spPr/>
        <p:txBody>
          <a:bodyPr/>
          <a:lstStyle>
            <a:lvl1pPr>
              <a:defRPr/>
            </a:lvl1pPr>
          </a:lstStyle>
          <a:p>
            <a:pPr>
              <a:defRPr/>
            </a:pPr>
            <a:fld id="{96244D23-A8AC-4E4C-B6D3-DD1B736B5B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a:lvl1pPr>
          </a:lstStyle>
          <a:p>
            <a:pPr>
              <a:defRPr/>
            </a:pPr>
            <a:fld id="{BDBE3BBE-5C23-41A5-A7A3-CF962268FA2A}" type="datetime1">
              <a:rPr lang="en-US"/>
              <a:pPr>
                <a:defRPr/>
              </a:pPr>
              <a:t>1/27/23</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BOY SCOUTS OF AMERICA</a:t>
            </a:r>
          </a:p>
        </p:txBody>
      </p:sp>
      <p:sp>
        <p:nvSpPr>
          <p:cNvPr id="4" name="Slide Number Placeholder 3"/>
          <p:cNvSpPr>
            <a:spLocks noGrp="1"/>
          </p:cNvSpPr>
          <p:nvPr>
            <p:ph type="sldNum" sz="quarter" idx="12"/>
          </p:nvPr>
        </p:nvSpPr>
        <p:spPr/>
        <p:txBody>
          <a:bodyPr/>
          <a:lstStyle>
            <a:lvl1pPr>
              <a:defRPr/>
            </a:lvl1pPr>
          </a:lstStyle>
          <a:p>
            <a:pPr>
              <a:defRPr/>
            </a:pPr>
            <a:fld id="{7D809C5A-0C8A-4E49-B02B-312D737736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4E1BD0EB-38BD-485B-B146-553D3B779766}" type="datetime1">
              <a:rPr lang="en-US"/>
              <a:pPr>
                <a:defRPr/>
              </a:pPr>
              <a:t>1/27/23</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BOY SCOUTS OF AMERICA</a:t>
            </a:r>
          </a:p>
        </p:txBody>
      </p:sp>
      <p:sp>
        <p:nvSpPr>
          <p:cNvPr id="7" name="Slide Number Placeholder 6"/>
          <p:cNvSpPr>
            <a:spLocks noGrp="1"/>
          </p:cNvSpPr>
          <p:nvPr>
            <p:ph type="sldNum" sz="quarter" idx="12"/>
          </p:nvPr>
        </p:nvSpPr>
        <p:spPr/>
        <p:txBody>
          <a:bodyPr/>
          <a:lstStyle>
            <a:lvl1pPr>
              <a:defRPr/>
            </a:lvl1pPr>
          </a:lstStyle>
          <a:p>
            <a:pPr>
              <a:defRPr/>
            </a:pPr>
            <a:fld id="{DD3D59B8-3908-4FDD-8816-6F33CA32CF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0" descr="OutdoorAdventures.jpg"/>
          <p:cNvPicPr>
            <a:picLocks noChangeAspect="1"/>
          </p:cNvPicPr>
          <p:nvPr userDrawn="1"/>
        </p:nvPicPr>
        <p:blipFill>
          <a:blip r:embed="rId2" cstate="print"/>
          <a:srcRect/>
          <a:stretch>
            <a:fillRect/>
          </a:stretch>
        </p:blipFill>
        <p:spPr bwMode="auto">
          <a:xfrm>
            <a:off x="2209800" y="381000"/>
            <a:ext cx="4452938" cy="742950"/>
          </a:xfrm>
          <a:prstGeom prst="rect">
            <a:avLst/>
          </a:prstGeom>
          <a:noFill/>
          <a:ln w="9525">
            <a:noFill/>
            <a:miter lim="800000"/>
            <a:headEnd/>
            <a:tailEnd/>
          </a:ln>
        </p:spPr>
      </p:pic>
      <p:cxnSp>
        <p:nvCxnSpPr>
          <p:cNvPr id="5" name="AutoShape 7"/>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6054DF1-8018-4C9D-A9DF-B6E7A9976DF3}" type="datetimeFigureOut">
              <a:rPr lang="en-US"/>
              <a:pPr>
                <a:defRPr/>
              </a:pPr>
              <a:t>1/27/23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5949BB5-62B9-443E-9392-B8BFE839CE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10" descr="OutdoorAdventures.jpg"/>
          <p:cNvPicPr>
            <a:picLocks noChangeAspect="1"/>
          </p:cNvPicPr>
          <p:nvPr userDrawn="1"/>
        </p:nvPicPr>
        <p:blipFill>
          <a:blip r:embed="rId2" cstate="print"/>
          <a:srcRect/>
          <a:stretch>
            <a:fillRect/>
          </a:stretch>
        </p:blipFill>
        <p:spPr bwMode="auto">
          <a:xfrm>
            <a:off x="2209800" y="381000"/>
            <a:ext cx="4452938" cy="742950"/>
          </a:xfrm>
          <a:prstGeom prst="rect">
            <a:avLst/>
          </a:prstGeom>
          <a:noFill/>
          <a:ln w="9525">
            <a:noFill/>
            <a:miter lim="800000"/>
            <a:headEnd/>
            <a:tailEnd/>
          </a:ln>
        </p:spPr>
      </p:pic>
      <p:cxnSp>
        <p:nvCxnSpPr>
          <p:cNvPr id="5" name="AutoShape 7"/>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6054DF1-8018-4C9D-A9DF-B6E7A9976DF3}" type="datetimeFigureOut">
              <a:rPr lang="en-US"/>
              <a:pPr>
                <a:defRPr/>
              </a:pPr>
              <a:t>1/27/23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AE415CD-B322-48A2-97A6-95548A577F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descr="StatineryFolio.png"/>
          <p:cNvPicPr>
            <a:picLocks noChangeAspect="1"/>
          </p:cNvPicPr>
          <p:nvPr userDrawn="1"/>
        </p:nvPicPr>
        <p:blipFill>
          <a:blip r:embed="rId18" cstate="print"/>
          <a:srcRect/>
          <a:stretch>
            <a:fillRect/>
          </a:stretch>
        </p:blipFill>
        <p:spPr bwMode="auto">
          <a:xfrm>
            <a:off x="-60325" y="6002338"/>
            <a:ext cx="9272588" cy="1165225"/>
          </a:xfrm>
          <a:prstGeom prst="rect">
            <a:avLst/>
          </a:prstGeom>
          <a:noFill/>
          <a:ln w="9525">
            <a:noFill/>
            <a:miter lim="800000"/>
            <a:headEnd/>
            <a:tailEnd/>
          </a:ln>
        </p:spPr>
      </p:pic>
      <p:sp>
        <p:nvSpPr>
          <p:cNvPr id="1027" name="Title Placeholder 1"/>
          <p:cNvSpPr>
            <a:spLocks noGrp="1"/>
          </p:cNvSpPr>
          <p:nvPr>
            <p:ph type="title"/>
          </p:nvPr>
        </p:nvSpPr>
        <p:spPr bwMode="auto">
          <a:xfrm>
            <a:off x="1566863" y="27463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2225" y="6508750"/>
            <a:ext cx="28956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95B3D7"/>
                </a:solidFill>
                <a:latin typeface="Helvetica" pitchFamily="-128" charset="0"/>
              </a:defRPr>
            </a:lvl1pPr>
          </a:lstStyle>
          <a:p>
            <a:pPr>
              <a:defRPr/>
            </a:pPr>
            <a:r>
              <a:rPr lang="en-US"/>
              <a:t>BOY SCOUTS OF AMERICA</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28" charset="0"/>
              </a:defRPr>
            </a:lvl1pPr>
          </a:lstStyle>
          <a:p>
            <a:pPr>
              <a:defRPr/>
            </a:pPr>
            <a:fld id="{23F13C73-1B23-455D-8185-ECF091C5DAD0}" type="slidenum">
              <a:rPr lang="en-US"/>
              <a:pPr>
                <a:defRPr/>
              </a:pPr>
              <a:t>‹#›</a:t>
            </a:fld>
            <a:endParaRPr lang="en-US"/>
          </a:p>
        </p:txBody>
      </p:sp>
      <p:pic>
        <p:nvPicPr>
          <p:cNvPr id="1031" name="Picture 9" descr="Prepared_For_Life_4K.png"/>
          <p:cNvPicPr>
            <a:picLocks noChangeAspect="1"/>
          </p:cNvPicPr>
          <p:nvPr userDrawn="1"/>
        </p:nvPicPr>
        <p:blipFill>
          <a:blip r:embed="rId19" cstate="print"/>
          <a:srcRect/>
          <a:stretch>
            <a:fillRect/>
          </a:stretch>
        </p:blipFill>
        <p:spPr bwMode="auto">
          <a:xfrm>
            <a:off x="6926263" y="6224588"/>
            <a:ext cx="1074737" cy="133350"/>
          </a:xfrm>
          <a:prstGeom prst="rect">
            <a:avLst/>
          </a:prstGeom>
          <a:noFill/>
          <a:ln w="9525">
            <a:noFill/>
            <a:miter lim="800000"/>
            <a:headEnd/>
            <a:tailEnd/>
          </a:ln>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28" charset="0"/>
              </a:defRPr>
            </a:lvl1pPr>
          </a:lstStyle>
          <a:p>
            <a:pPr>
              <a:defRPr/>
            </a:pPr>
            <a:fld id="{BFA27C9A-ABDE-41B0-B159-43960EB68837}" type="datetime1">
              <a:rPr lang="en-US"/>
              <a:pPr>
                <a:defRPr/>
              </a:pPr>
              <a:t>1/27/23</a:t>
            </a:fld>
            <a:endParaRPr lang="en-US"/>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Lst>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mj-cs"/>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p:titleStyle>
    <p:bodyStyle>
      <a:lvl1pPr marL="342900" indent="-342900" algn="l" defTabSz="457200" rtl="0" eaLnBrk="0" fontAlgn="base" hangingPunct="0">
        <a:spcBef>
          <a:spcPct val="20000"/>
        </a:spcBef>
        <a:spcAft>
          <a:spcPct val="0"/>
        </a:spcAft>
        <a:buFont typeface="Arial" charset="0"/>
        <a:buChar char="•"/>
        <a:defRPr sz="2400" b="1" kern="1200">
          <a:solidFill>
            <a:srgbClr val="005AA3"/>
          </a:solidFill>
          <a:latin typeface="Helvetica"/>
          <a:ea typeface="ヒラギノ角ゴ Pro W3" pitchFamily="-128"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rgbClr val="005AA3"/>
          </a:solidFill>
          <a:latin typeface="Helvetica"/>
          <a:ea typeface="ヒラギノ角ゴ Pro W3" pitchFamily="-128" charset="-128"/>
          <a:cs typeface="+mn-cs"/>
        </a:defRPr>
      </a:lvl2pPr>
      <a:lvl3pPr marL="1143000" indent="-228600" algn="l" defTabSz="457200" rtl="0" eaLnBrk="0" fontAlgn="base" hangingPunct="0">
        <a:spcBef>
          <a:spcPct val="20000"/>
        </a:spcBef>
        <a:spcAft>
          <a:spcPct val="0"/>
        </a:spcAft>
        <a:buFont typeface="Arial" charset="0"/>
        <a:buChar char="•"/>
        <a:defRPr kern="1200">
          <a:solidFill>
            <a:srgbClr val="005AA3"/>
          </a:solidFill>
          <a:latin typeface="Helvetica"/>
          <a:ea typeface="ヒラギノ角ゴ Pro W3" pitchFamily="-128" charset="-128"/>
          <a:cs typeface="+mn-cs"/>
        </a:defRPr>
      </a:lvl3pPr>
      <a:lvl4pPr marL="1600200" indent="-228600" algn="l" defTabSz="457200" rtl="0" eaLnBrk="0" fontAlgn="base" hangingPunct="0">
        <a:spcBef>
          <a:spcPct val="20000"/>
        </a:spcBef>
        <a:spcAft>
          <a:spcPct val="0"/>
        </a:spcAft>
        <a:buFont typeface="Arial" charset="0"/>
        <a:buChar char="–"/>
        <a:defRPr sz="1400" b="1" i="1" kern="1200">
          <a:solidFill>
            <a:srgbClr val="CF0031"/>
          </a:solidFill>
          <a:latin typeface="Helvetica"/>
          <a:ea typeface="ヒラギノ角ゴ Pro W3" pitchFamily="-128" charset="-128"/>
          <a:cs typeface="+mn-cs"/>
        </a:defRPr>
      </a:lvl4pPr>
      <a:lvl5pPr marL="2057400" indent="-228600" algn="l" defTabSz="457200" rtl="0" eaLnBrk="0" fontAlgn="base" hangingPunct="0">
        <a:spcBef>
          <a:spcPct val="20000"/>
        </a:spcBef>
        <a:spcAft>
          <a:spcPct val="0"/>
        </a:spcAft>
        <a:buFont typeface="Arial" charset="0"/>
        <a:buChar char="»"/>
        <a:defRPr sz="1200" i="1" kern="1200">
          <a:solidFill>
            <a:srgbClr val="005AA3"/>
          </a:solidFill>
          <a:latin typeface="Helvetica"/>
          <a:ea typeface="ヒラギノ角ゴ Pro W3" pitchFamily="-1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43200" y="1651000"/>
            <a:ext cx="5763986" cy="2109788"/>
          </a:xfrm>
        </p:spPr>
        <p:txBody>
          <a:bodyPr/>
          <a:lstStyle/>
          <a:p>
            <a:pPr eaLnBrk="1" hangingPunct="1"/>
            <a:r>
              <a:rPr lang="en-US" sz="4400" i="1" dirty="0">
                <a:solidFill>
                  <a:srgbClr val="005AA3"/>
                </a:solidFill>
                <a:latin typeface="Helvetica" pitchFamily="-128" charset="0"/>
              </a:rPr>
              <a:t>BSA Shotgun Range Safety Briefing</a:t>
            </a:r>
            <a:endParaRPr lang="en-US" sz="4400" dirty="0">
              <a:solidFill>
                <a:srgbClr val="005AA3"/>
              </a:solidFill>
              <a:latin typeface="Helvetica" pitchFamily="-128" charset="0"/>
            </a:endParaRPr>
          </a:p>
        </p:txBody>
      </p:sp>
      <p:sp>
        <p:nvSpPr>
          <p:cNvPr id="18435" name="Rectangle 6"/>
          <p:cNvSpPr>
            <a:spLocks noGrp="1" noChangeArrowheads="1"/>
          </p:cNvSpPr>
          <p:nvPr>
            <p:ph type="sldNum" sz="quarter" idx="11"/>
          </p:nvPr>
        </p:nvSpPr>
        <p:spPr bwMode="auto">
          <a:noFill/>
          <a:ln>
            <a:miter lim="800000"/>
            <a:headEnd/>
            <a:tailEnd/>
          </a:ln>
        </p:spPr>
        <p:txBody>
          <a:bodyPr/>
          <a:lstStyle/>
          <a:p>
            <a:fld id="{65EEF0BA-5AA5-474C-8715-E181E700BD17}" type="slidenum">
              <a:rPr lang="en-US" smtClean="0"/>
              <a:pPr/>
              <a:t>1</a:t>
            </a:fld>
            <a:endParaRPr lang="en-US"/>
          </a:p>
        </p:txBody>
      </p:sp>
      <p:sp>
        <p:nvSpPr>
          <p:cNvPr id="18436" name="Rectangle 6"/>
          <p:cNvSpPr>
            <a:spLocks noChangeArrowheads="1"/>
          </p:cNvSpPr>
          <p:nvPr/>
        </p:nvSpPr>
        <p:spPr bwMode="auto">
          <a:xfrm>
            <a:off x="1524000" y="3711802"/>
            <a:ext cx="6096000" cy="1752600"/>
          </a:xfrm>
          <a:prstGeom prst="rect">
            <a:avLst/>
          </a:prstGeom>
          <a:noFill/>
          <a:ln w="9525">
            <a:noFill/>
            <a:miter lim="800000"/>
            <a:headEnd/>
            <a:tailEnd/>
          </a:ln>
        </p:spPr>
        <p:txBody>
          <a:bodyPr>
            <a:spAutoFit/>
          </a:bodyPr>
          <a:lstStyle/>
          <a:p>
            <a:pPr algn="ctr" eaLnBrk="0" hangingPunct="0"/>
            <a:r>
              <a:rPr lang="en-US" sz="3600" b="1" i="1" dirty="0">
                <a:solidFill>
                  <a:srgbClr val="DA2A00"/>
                </a:solidFill>
              </a:rPr>
              <a:t>NO LIVE AMMUNITION </a:t>
            </a:r>
            <a:br>
              <a:rPr lang="en-US" sz="3600" b="1" i="1" dirty="0">
                <a:solidFill>
                  <a:srgbClr val="DA2A00"/>
                </a:solidFill>
              </a:rPr>
            </a:br>
            <a:r>
              <a:rPr lang="en-US" sz="3600" b="1" i="1" dirty="0">
                <a:solidFill>
                  <a:srgbClr val="DA2A00"/>
                </a:solidFill>
              </a:rPr>
              <a:t>in the classroom</a:t>
            </a:r>
            <a:br>
              <a:rPr lang="en-US" sz="3600" b="1" i="1" dirty="0">
                <a:solidFill>
                  <a:srgbClr val="DA2A00"/>
                </a:solidFill>
              </a:rPr>
            </a:br>
            <a:r>
              <a:rPr lang="en-US" sz="3600" b="1" i="1" dirty="0">
                <a:solidFill>
                  <a:srgbClr val="DA2A00"/>
                </a:solidFill>
              </a:rPr>
              <a:t>NO EXCEPTIONS!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ln>
            <a:miter lim="800000"/>
            <a:headEnd/>
            <a:tailEnd/>
          </a:ln>
        </p:spPr>
        <p:txBody>
          <a:bodyPr/>
          <a:lstStyle/>
          <a:p>
            <a:fld id="{8908837A-442A-46BB-A37C-8C101E9FA590}" type="slidenum">
              <a:rPr lang="en-US" smtClean="0"/>
              <a:pPr/>
              <a:t>10</a:t>
            </a:fld>
            <a:endParaRPr lang="en-US"/>
          </a:p>
        </p:txBody>
      </p:sp>
      <p:sp>
        <p:nvSpPr>
          <p:cNvPr id="2" name="Subtitle 1"/>
          <p:cNvSpPr>
            <a:spLocks noGrp="1"/>
          </p:cNvSpPr>
          <p:nvPr>
            <p:ph type="subTitle" idx="4294967295"/>
          </p:nvPr>
        </p:nvSpPr>
        <p:spPr>
          <a:xfrm>
            <a:off x="0" y="1698625"/>
            <a:ext cx="4572000" cy="4805363"/>
          </a:xfrm>
        </p:spPr>
        <p:txBody>
          <a:bodyPr/>
          <a:lstStyle/>
          <a:p>
            <a:pPr marL="404813" indent="-404813" eaLnBrk="1" hangingPunct="1">
              <a:spcBef>
                <a:spcPct val="0"/>
              </a:spcBef>
              <a:spcAft>
                <a:spcPct val="40000"/>
              </a:spcAft>
            </a:pPr>
            <a:r>
              <a:rPr lang="en-US" sz="2000">
                <a:latin typeface="Helvetica" pitchFamily="-128" charset="0"/>
              </a:rPr>
              <a:t>Stance aligned with target breaking point.</a:t>
            </a:r>
          </a:p>
          <a:p>
            <a:pPr marL="404813" indent="-404813" eaLnBrk="1" hangingPunct="1">
              <a:spcBef>
                <a:spcPct val="0"/>
              </a:spcBef>
              <a:spcAft>
                <a:spcPct val="40000"/>
              </a:spcAft>
            </a:pPr>
            <a:r>
              <a:rPr lang="en-US" sz="2000">
                <a:latin typeface="Helvetica" pitchFamily="-128" charset="0"/>
              </a:rPr>
              <a:t>Feet about shoulder width apart, with toes on lead foot turned slightly outward.</a:t>
            </a:r>
          </a:p>
          <a:p>
            <a:pPr marL="404813" indent="-404813" eaLnBrk="1" hangingPunct="1">
              <a:spcBef>
                <a:spcPct val="0"/>
              </a:spcBef>
              <a:spcAft>
                <a:spcPct val="40000"/>
              </a:spcAft>
            </a:pPr>
            <a:r>
              <a:rPr lang="en-US" sz="2000">
                <a:latin typeface="Helvetica" pitchFamily="-128" charset="0"/>
              </a:rPr>
              <a:t>Knee of the lead bent slightly; back leg remains straight.</a:t>
            </a:r>
          </a:p>
          <a:p>
            <a:pPr marL="404813" indent="-404813" eaLnBrk="1" hangingPunct="1">
              <a:spcBef>
                <a:spcPct val="0"/>
              </a:spcBef>
              <a:spcAft>
                <a:spcPct val="40000"/>
              </a:spcAft>
            </a:pPr>
            <a:r>
              <a:rPr lang="en-US" sz="2000">
                <a:latin typeface="Helvetica" pitchFamily="-128" charset="0"/>
              </a:rPr>
              <a:t>Approximately 60 % of body weigh on lead leg and 40 % on rear leg.</a:t>
            </a:r>
          </a:p>
          <a:p>
            <a:pPr marL="404813" indent="-404813" eaLnBrk="1" hangingPunct="1">
              <a:spcBef>
                <a:spcPct val="0"/>
              </a:spcBef>
              <a:spcAft>
                <a:spcPct val="40000"/>
              </a:spcAft>
            </a:pPr>
            <a:r>
              <a:rPr lang="en-US" sz="2000">
                <a:latin typeface="Helvetica" pitchFamily="-128" charset="0"/>
              </a:rPr>
              <a:t>Stance comfortable and balanced so that it may be maintained before, during, and after the shot.</a:t>
            </a:r>
          </a:p>
          <a:p>
            <a:pPr marL="404813" indent="-404813" eaLnBrk="1" hangingPunct="1">
              <a:spcBef>
                <a:spcPct val="0"/>
              </a:spcBef>
              <a:spcAft>
                <a:spcPct val="40000"/>
              </a:spcAft>
            </a:pPr>
            <a:endParaRPr lang="en-US" sz="2000">
              <a:solidFill>
                <a:srgbClr val="898989"/>
              </a:solidFill>
              <a:latin typeface="Helvetica" pitchFamily="-128" charset="0"/>
            </a:endParaRPr>
          </a:p>
        </p:txBody>
      </p:sp>
      <p:pic>
        <p:nvPicPr>
          <p:cNvPr id="27652" name="Picture 4" descr="039_5816-NF-0194_jv.tif"/>
          <p:cNvPicPr>
            <a:picLocks noChangeAspect="1"/>
          </p:cNvPicPr>
          <p:nvPr/>
        </p:nvPicPr>
        <p:blipFill>
          <a:blip r:embed="rId3" cstate="print"/>
          <a:srcRect/>
          <a:stretch>
            <a:fillRect/>
          </a:stretch>
        </p:blipFill>
        <p:spPr bwMode="auto">
          <a:xfrm>
            <a:off x="5513388" y="509588"/>
            <a:ext cx="3630612" cy="5772150"/>
          </a:xfrm>
          <a:prstGeom prst="rect">
            <a:avLst/>
          </a:prstGeom>
          <a:noFill/>
          <a:ln w="9525">
            <a:noFill/>
            <a:miter lim="800000"/>
            <a:headEnd/>
            <a:tailEnd/>
          </a:ln>
        </p:spPr>
      </p:pic>
      <p:sp>
        <p:nvSpPr>
          <p:cNvPr id="27653" name="Rectangle 2"/>
          <p:cNvSpPr>
            <a:spLocks noChangeArrowheads="1"/>
          </p:cNvSpPr>
          <p:nvPr/>
        </p:nvSpPr>
        <p:spPr bwMode="auto">
          <a:xfrm>
            <a:off x="1022350" y="241300"/>
            <a:ext cx="7446963" cy="1139825"/>
          </a:xfrm>
          <a:prstGeom prst="rect">
            <a:avLst/>
          </a:prstGeom>
          <a:noFill/>
          <a:ln w="9525">
            <a:noFill/>
            <a:miter lim="800000"/>
            <a:headEnd/>
            <a:tailEnd/>
          </a:ln>
        </p:spPr>
        <p:txBody>
          <a:bodyPr anchor="b"/>
          <a:lstStyle/>
          <a:p>
            <a:r>
              <a:rPr lang="en-US" sz="4000" b="1">
                <a:solidFill>
                  <a:srgbClr val="000099"/>
                </a:solidFill>
              </a:rPr>
              <a:t>Shotgun Shooting Fundamentals</a:t>
            </a:r>
          </a:p>
          <a:p>
            <a:r>
              <a:rPr lang="en-US" sz="4000" b="1" i="1">
                <a:solidFill>
                  <a:srgbClr val="000099"/>
                </a:solidFill>
              </a:rPr>
              <a:t>Stance </a:t>
            </a:r>
            <a:endParaRPr lang="en-US" sz="3900" b="1">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noFill/>
          <a:ln>
            <a:miter lim="800000"/>
            <a:headEnd/>
            <a:tailEnd/>
          </a:ln>
        </p:spPr>
        <p:txBody>
          <a:bodyPr/>
          <a:lstStyle/>
          <a:p>
            <a:fld id="{6DBC4D21-F916-454D-A6B5-09B25DBC224F}" type="slidenum">
              <a:rPr lang="en-US" smtClean="0"/>
              <a:pPr/>
              <a:t>11</a:t>
            </a:fld>
            <a:endParaRPr lang="en-US"/>
          </a:p>
        </p:txBody>
      </p:sp>
      <p:sp>
        <p:nvSpPr>
          <p:cNvPr id="28675" name="Rectangle 2"/>
          <p:cNvSpPr>
            <a:spLocks noChangeArrowheads="1"/>
          </p:cNvSpPr>
          <p:nvPr/>
        </p:nvSpPr>
        <p:spPr bwMode="auto">
          <a:xfrm>
            <a:off x="1282700" y="304800"/>
            <a:ext cx="7446963" cy="1139825"/>
          </a:xfrm>
          <a:prstGeom prst="rect">
            <a:avLst/>
          </a:prstGeom>
          <a:noFill/>
          <a:ln w="9525">
            <a:noFill/>
            <a:miter lim="800000"/>
            <a:headEnd/>
            <a:tailEnd/>
          </a:ln>
        </p:spPr>
        <p:txBody>
          <a:bodyPr anchor="b"/>
          <a:lstStyle/>
          <a:p>
            <a:r>
              <a:rPr lang="en-US" sz="4000" b="1">
                <a:solidFill>
                  <a:srgbClr val="000099"/>
                </a:solidFill>
              </a:rPr>
              <a:t>Shotgun Shooting Fundamentals</a:t>
            </a:r>
          </a:p>
          <a:p>
            <a:r>
              <a:rPr lang="en-US" sz="4000" b="1" i="1">
                <a:solidFill>
                  <a:srgbClr val="000099"/>
                </a:solidFill>
              </a:rPr>
              <a:t>Hold Point</a:t>
            </a:r>
            <a:endParaRPr lang="en-US" sz="3900" b="1">
              <a:solidFill>
                <a:srgbClr val="000099"/>
              </a:solidFill>
            </a:endParaRPr>
          </a:p>
        </p:txBody>
      </p:sp>
      <p:pic>
        <p:nvPicPr>
          <p:cNvPr id="28676" name="Picture 4" descr="041_5816-NF-0225_jv.tif"/>
          <p:cNvPicPr>
            <a:picLocks noChangeAspect="1"/>
          </p:cNvPicPr>
          <p:nvPr/>
        </p:nvPicPr>
        <p:blipFill>
          <a:blip r:embed="rId3" cstate="print"/>
          <a:srcRect/>
          <a:stretch>
            <a:fillRect/>
          </a:stretch>
        </p:blipFill>
        <p:spPr bwMode="auto">
          <a:xfrm>
            <a:off x="4338638" y="2182813"/>
            <a:ext cx="4589462" cy="2990850"/>
          </a:xfrm>
          <a:prstGeom prst="rect">
            <a:avLst/>
          </a:prstGeom>
          <a:noFill/>
          <a:ln w="9525">
            <a:noFill/>
            <a:miter lim="800000"/>
            <a:headEnd/>
            <a:tailEnd/>
          </a:ln>
        </p:spPr>
      </p:pic>
      <p:sp>
        <p:nvSpPr>
          <p:cNvPr id="6" name="Subtitle 1"/>
          <p:cNvSpPr txBox="1">
            <a:spLocks/>
          </p:cNvSpPr>
          <p:nvPr/>
        </p:nvSpPr>
        <p:spPr bwMode="auto">
          <a:xfrm>
            <a:off x="508000" y="1582738"/>
            <a:ext cx="4281488" cy="4891087"/>
          </a:xfrm>
          <a:prstGeom prst="rect">
            <a:avLst/>
          </a:prstGeom>
          <a:noFill/>
          <a:ln w="9525">
            <a:noFill/>
            <a:miter lim="800000"/>
            <a:headEnd/>
            <a:tailEnd/>
          </a:ln>
        </p:spPr>
        <p:txBody>
          <a:bodyPr/>
          <a:lstStyle/>
          <a:p>
            <a:pPr marL="404813" indent="-404813">
              <a:spcAft>
                <a:spcPct val="40000"/>
              </a:spcAft>
              <a:buClr>
                <a:srgbClr val="000099"/>
              </a:buClr>
              <a:buFont typeface="Wingdings" pitchFamily="2" charset="2"/>
              <a:buChar char="Ø"/>
              <a:defRPr/>
            </a:pPr>
            <a:r>
              <a:rPr lang="en-US" sz="2000" b="1" kern="0" dirty="0">
                <a:latin typeface="+mn-lt"/>
              </a:rPr>
              <a:t>Know where the target </a:t>
            </a:r>
            <a:br>
              <a:rPr lang="en-US" sz="2000" b="1" kern="0" dirty="0">
                <a:latin typeface="+mn-lt"/>
              </a:rPr>
            </a:br>
            <a:r>
              <a:rPr lang="en-US" sz="2000" b="1" kern="0" dirty="0">
                <a:latin typeface="+mn-lt"/>
              </a:rPr>
              <a:t>will first appear and the direction it will be traveling.</a:t>
            </a:r>
          </a:p>
          <a:p>
            <a:pPr marL="404813" indent="-404813">
              <a:spcAft>
                <a:spcPct val="40000"/>
              </a:spcAft>
              <a:buClr>
                <a:srgbClr val="000099"/>
              </a:buClr>
              <a:buFont typeface="Wingdings" pitchFamily="2" charset="2"/>
              <a:buChar char="Ø"/>
              <a:defRPr/>
            </a:pPr>
            <a:r>
              <a:rPr lang="en-US" sz="2000" b="1" kern="0" dirty="0">
                <a:latin typeface="+mn-lt"/>
              </a:rPr>
              <a:t>Your hold point will be aligned just under the flight path of target to allow a clear view of where the target will first appear.</a:t>
            </a:r>
          </a:p>
          <a:p>
            <a:pPr marL="404813" indent="-404813">
              <a:spcAft>
                <a:spcPct val="40000"/>
              </a:spcAft>
              <a:buClr>
                <a:srgbClr val="000099"/>
              </a:buClr>
              <a:buFont typeface="Wingdings" pitchFamily="2" charset="2"/>
              <a:buChar char="Ø"/>
              <a:defRPr/>
            </a:pPr>
            <a:r>
              <a:rPr lang="en-US" sz="2000" b="1" kern="0" dirty="0">
                <a:latin typeface="+mn-lt"/>
              </a:rPr>
              <a:t>The shotgun is pointed at the hold point, but the eyes are focused on the area where the target will first appear.</a:t>
            </a:r>
          </a:p>
          <a:p>
            <a:pPr marL="404813" indent="-404813">
              <a:spcAft>
                <a:spcPct val="40000"/>
              </a:spcAft>
              <a:buClr>
                <a:srgbClr val="000099"/>
              </a:buClr>
              <a:buFont typeface="Wingdings" pitchFamily="2" charset="2"/>
              <a:buChar char="Ø"/>
              <a:defRPr/>
            </a:pPr>
            <a:endParaRPr lang="en-US" sz="2200" b="1" kern="0" dirty="0">
              <a:latin typeface="+mn-lt"/>
            </a:endParaRPr>
          </a:p>
          <a:p>
            <a:pPr marL="404813" indent="-404813">
              <a:spcAft>
                <a:spcPct val="40000"/>
              </a:spcAft>
              <a:buClr>
                <a:srgbClr val="000099"/>
              </a:buClr>
              <a:buFont typeface="Wingdings" pitchFamily="2" charset="2"/>
              <a:buChar char="Ø"/>
              <a:defRPr/>
            </a:pPr>
            <a:endParaRPr lang="en-US" sz="2200" b="1" kern="0" dirty="0">
              <a:solidFill>
                <a:srgbClr val="898989"/>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ln>
            <a:miter lim="800000"/>
            <a:headEnd/>
            <a:tailEnd/>
          </a:ln>
        </p:spPr>
        <p:txBody>
          <a:bodyPr/>
          <a:lstStyle/>
          <a:p>
            <a:fld id="{C9437A88-3A9F-43D7-9B2C-584575D31DC8}" type="slidenum">
              <a:rPr lang="en-US" smtClean="0"/>
              <a:pPr/>
              <a:t>12</a:t>
            </a:fld>
            <a:endParaRPr lang="en-US"/>
          </a:p>
        </p:txBody>
      </p:sp>
      <p:sp>
        <p:nvSpPr>
          <p:cNvPr id="2" name="Subtitle 1"/>
          <p:cNvSpPr>
            <a:spLocks noGrp="1"/>
          </p:cNvSpPr>
          <p:nvPr>
            <p:ph type="subTitle" idx="4294967295"/>
          </p:nvPr>
        </p:nvSpPr>
        <p:spPr>
          <a:xfrm>
            <a:off x="0" y="1825625"/>
            <a:ext cx="3881438" cy="4343400"/>
          </a:xfrm>
        </p:spPr>
        <p:txBody>
          <a:bodyPr/>
          <a:lstStyle/>
          <a:p>
            <a:pPr marL="574675" indent="-339725" eaLnBrk="1" hangingPunct="1">
              <a:lnSpc>
                <a:spcPct val="80000"/>
              </a:lnSpc>
            </a:pPr>
            <a:r>
              <a:rPr lang="en-US" sz="2000">
                <a:latin typeface="Helvetica" pitchFamily="-128" charset="0"/>
              </a:rPr>
              <a:t>The shotgun is brought up to the your face to keep the head erect level.</a:t>
            </a:r>
          </a:p>
          <a:p>
            <a:pPr marL="574675" indent="-339725" eaLnBrk="1" hangingPunct="1">
              <a:lnSpc>
                <a:spcPct val="80000"/>
              </a:lnSpc>
              <a:buFont typeface="Wingdings" pitchFamily="2" charset="2"/>
              <a:buNone/>
            </a:pPr>
            <a:endParaRPr lang="en-US" sz="2000">
              <a:latin typeface="Helvetica" pitchFamily="-128" charset="0"/>
            </a:endParaRPr>
          </a:p>
          <a:p>
            <a:pPr marL="574675" indent="-339725" eaLnBrk="1" hangingPunct="1">
              <a:lnSpc>
                <a:spcPct val="80000"/>
              </a:lnSpc>
            </a:pPr>
            <a:r>
              <a:rPr lang="en-US" sz="2000">
                <a:latin typeface="Helvetica" pitchFamily="-128" charset="0"/>
              </a:rPr>
              <a:t>The cheek is pressed firmly against the stock.</a:t>
            </a:r>
          </a:p>
          <a:p>
            <a:pPr marL="574675" indent="-339725" eaLnBrk="1" hangingPunct="1">
              <a:lnSpc>
                <a:spcPct val="80000"/>
              </a:lnSpc>
            </a:pPr>
            <a:endParaRPr lang="en-US" sz="2000">
              <a:latin typeface="Helvetica" pitchFamily="-128" charset="0"/>
            </a:endParaRPr>
          </a:p>
          <a:p>
            <a:pPr marL="574675" indent="-339725" eaLnBrk="1" hangingPunct="1">
              <a:lnSpc>
                <a:spcPct val="80000"/>
              </a:lnSpc>
            </a:pPr>
            <a:r>
              <a:rPr lang="en-US" sz="2000">
                <a:latin typeface="Helvetica" pitchFamily="-128" charset="0"/>
              </a:rPr>
              <a:t>The head is as far forward on the comb as possible without straining the neck.</a:t>
            </a:r>
          </a:p>
          <a:p>
            <a:pPr marL="574675" indent="-339725" eaLnBrk="1" hangingPunct="1">
              <a:lnSpc>
                <a:spcPct val="80000"/>
              </a:lnSpc>
            </a:pPr>
            <a:endParaRPr lang="en-US" sz="2000">
              <a:latin typeface="Helvetica" pitchFamily="-128" charset="0"/>
            </a:endParaRPr>
          </a:p>
          <a:p>
            <a:pPr marL="574675" indent="-339725" eaLnBrk="1" hangingPunct="1">
              <a:lnSpc>
                <a:spcPct val="80000"/>
              </a:lnSpc>
            </a:pPr>
            <a:r>
              <a:rPr lang="en-US" sz="2000">
                <a:latin typeface="Helvetica" pitchFamily="-128" charset="0"/>
              </a:rPr>
              <a:t>The butt of the shotgun is in the pocket of the shoulder.</a:t>
            </a:r>
          </a:p>
          <a:p>
            <a:pPr marL="574675" indent="-339725" eaLnBrk="1" hangingPunct="1">
              <a:lnSpc>
                <a:spcPct val="80000"/>
              </a:lnSpc>
            </a:pPr>
            <a:endParaRPr lang="en-US" sz="2000">
              <a:latin typeface="Helvetica" pitchFamily="-128" charset="0"/>
            </a:endParaRPr>
          </a:p>
          <a:p>
            <a:pPr marL="574675" indent="-339725" eaLnBrk="1" hangingPunct="1">
              <a:lnSpc>
                <a:spcPct val="80000"/>
              </a:lnSpc>
              <a:buFont typeface="Wingdings" pitchFamily="2" charset="2"/>
              <a:buNone/>
            </a:pPr>
            <a:endParaRPr lang="en-US" sz="2000">
              <a:solidFill>
                <a:srgbClr val="898989"/>
              </a:solidFill>
              <a:latin typeface="Helvetica" pitchFamily="-128" charset="0"/>
            </a:endParaRPr>
          </a:p>
        </p:txBody>
      </p:sp>
      <p:sp>
        <p:nvSpPr>
          <p:cNvPr id="29700" name="Rectangle 2"/>
          <p:cNvSpPr>
            <a:spLocks noChangeArrowheads="1"/>
          </p:cNvSpPr>
          <p:nvPr/>
        </p:nvSpPr>
        <p:spPr bwMode="auto">
          <a:xfrm>
            <a:off x="258763" y="304800"/>
            <a:ext cx="8461375" cy="1087438"/>
          </a:xfrm>
          <a:prstGeom prst="rect">
            <a:avLst/>
          </a:prstGeom>
          <a:noFill/>
          <a:ln w="9525">
            <a:noFill/>
            <a:miter lim="800000"/>
            <a:headEnd/>
            <a:tailEnd/>
          </a:ln>
        </p:spPr>
        <p:txBody>
          <a:bodyPr anchor="b"/>
          <a:lstStyle/>
          <a:p>
            <a:r>
              <a:rPr lang="en-US" sz="4000" b="1">
                <a:solidFill>
                  <a:srgbClr val="000099"/>
                </a:solidFill>
              </a:rPr>
              <a:t>Shotgun Shooting Fundamentals</a:t>
            </a:r>
            <a:br>
              <a:rPr lang="en-US" sz="4000" b="1">
                <a:solidFill>
                  <a:srgbClr val="000099"/>
                </a:solidFill>
              </a:rPr>
            </a:br>
            <a:r>
              <a:rPr lang="en-US" sz="4000" b="1" i="1">
                <a:solidFill>
                  <a:srgbClr val="000099"/>
                </a:solidFill>
              </a:rPr>
              <a:t>Mount</a:t>
            </a:r>
            <a:endParaRPr lang="en-US" sz="2400" b="1">
              <a:solidFill>
                <a:srgbClr val="000099"/>
              </a:solidFill>
            </a:endParaRPr>
          </a:p>
        </p:txBody>
      </p:sp>
      <p:pic>
        <p:nvPicPr>
          <p:cNvPr id="29701" name="Picture 4" descr="041_5816-NF-0225_jv.tif"/>
          <p:cNvPicPr>
            <a:picLocks noChangeAspect="1"/>
          </p:cNvPicPr>
          <p:nvPr/>
        </p:nvPicPr>
        <p:blipFill>
          <a:blip r:embed="rId3" cstate="print"/>
          <a:srcRect/>
          <a:stretch>
            <a:fillRect/>
          </a:stretch>
        </p:blipFill>
        <p:spPr bwMode="auto">
          <a:xfrm>
            <a:off x="4751388" y="688975"/>
            <a:ext cx="3797300" cy="58277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ln>
            <a:miter lim="800000"/>
            <a:headEnd/>
            <a:tailEnd/>
          </a:ln>
        </p:spPr>
        <p:txBody>
          <a:bodyPr/>
          <a:lstStyle/>
          <a:p>
            <a:fld id="{BDD58BCC-C3C8-4D28-87CA-F6905CC0721C}" type="slidenum">
              <a:rPr lang="en-US" smtClean="0"/>
              <a:pPr/>
              <a:t>13</a:t>
            </a:fld>
            <a:endParaRPr lang="en-US"/>
          </a:p>
        </p:txBody>
      </p:sp>
      <p:sp>
        <p:nvSpPr>
          <p:cNvPr id="30723" name="Rectangle 2"/>
          <p:cNvSpPr>
            <a:spLocks noChangeArrowheads="1"/>
          </p:cNvSpPr>
          <p:nvPr/>
        </p:nvSpPr>
        <p:spPr bwMode="auto">
          <a:xfrm>
            <a:off x="1282700" y="304800"/>
            <a:ext cx="7446963" cy="1139825"/>
          </a:xfrm>
          <a:prstGeom prst="rect">
            <a:avLst/>
          </a:prstGeom>
          <a:noFill/>
          <a:ln w="9525">
            <a:noFill/>
            <a:miter lim="800000"/>
            <a:headEnd/>
            <a:tailEnd/>
          </a:ln>
        </p:spPr>
        <p:txBody>
          <a:bodyPr anchor="b"/>
          <a:lstStyle/>
          <a:p>
            <a:r>
              <a:rPr lang="en-US" sz="4000" b="1">
                <a:solidFill>
                  <a:srgbClr val="000099"/>
                </a:solidFill>
              </a:rPr>
              <a:t>Shotgun Shooting Fundamentals</a:t>
            </a:r>
          </a:p>
          <a:p>
            <a:r>
              <a:rPr lang="en-US" sz="4000" b="1" i="1">
                <a:solidFill>
                  <a:srgbClr val="000099"/>
                </a:solidFill>
              </a:rPr>
              <a:t>See the Target</a:t>
            </a:r>
            <a:endParaRPr lang="en-US" sz="3900" b="1">
              <a:solidFill>
                <a:srgbClr val="000099"/>
              </a:solidFill>
            </a:endParaRPr>
          </a:p>
        </p:txBody>
      </p:sp>
      <p:pic>
        <p:nvPicPr>
          <p:cNvPr id="30724" name="Picture 4" descr="041_5816-NF-0225_jv.tif"/>
          <p:cNvPicPr>
            <a:picLocks noChangeAspect="1"/>
          </p:cNvPicPr>
          <p:nvPr/>
        </p:nvPicPr>
        <p:blipFill>
          <a:blip r:embed="rId3" cstate="print"/>
          <a:srcRect/>
          <a:stretch>
            <a:fillRect/>
          </a:stretch>
        </p:blipFill>
        <p:spPr bwMode="auto">
          <a:xfrm>
            <a:off x="3976688" y="1631950"/>
            <a:ext cx="4811712" cy="3136900"/>
          </a:xfrm>
          <a:prstGeom prst="rect">
            <a:avLst/>
          </a:prstGeom>
          <a:noFill/>
          <a:ln w="9525">
            <a:noFill/>
            <a:miter lim="800000"/>
            <a:headEnd/>
            <a:tailEnd/>
          </a:ln>
        </p:spPr>
      </p:pic>
      <p:sp>
        <p:nvSpPr>
          <p:cNvPr id="6" name="Subtitle 1"/>
          <p:cNvSpPr txBox="1">
            <a:spLocks/>
          </p:cNvSpPr>
          <p:nvPr/>
        </p:nvSpPr>
        <p:spPr bwMode="auto">
          <a:xfrm>
            <a:off x="439738" y="1550988"/>
            <a:ext cx="4349750" cy="4805362"/>
          </a:xfrm>
          <a:prstGeom prst="rect">
            <a:avLst/>
          </a:prstGeom>
          <a:noFill/>
          <a:ln w="9525">
            <a:noFill/>
            <a:miter lim="800000"/>
            <a:headEnd/>
            <a:tailEnd/>
          </a:ln>
        </p:spPr>
        <p:txBody>
          <a:bodyPr/>
          <a:lstStyle/>
          <a:p>
            <a:pPr marL="404813" indent="-404813">
              <a:spcAft>
                <a:spcPct val="40000"/>
              </a:spcAft>
              <a:buClr>
                <a:srgbClr val="000099"/>
              </a:buClr>
              <a:buFont typeface="Wingdings" pitchFamily="2" charset="2"/>
              <a:buChar char="Ø"/>
              <a:defRPr/>
            </a:pPr>
            <a:r>
              <a:rPr lang="en-US" sz="2200" b="1" kern="0" dirty="0">
                <a:latin typeface="Times New Roman" charset="0"/>
              </a:rPr>
              <a:t>The target must be seen clearly at the earliest point possible.</a:t>
            </a:r>
            <a:r>
              <a:rPr lang="en-US" sz="2000" b="1" dirty="0">
                <a:latin typeface="Times New Roman" charset="0"/>
              </a:rPr>
              <a:t> </a:t>
            </a:r>
          </a:p>
          <a:p>
            <a:pPr marL="404813" indent="-404813">
              <a:spcAft>
                <a:spcPct val="40000"/>
              </a:spcAft>
              <a:buClr>
                <a:srgbClr val="000099"/>
              </a:buClr>
              <a:buFont typeface="Wingdings" pitchFamily="2" charset="2"/>
              <a:buChar char="Ø"/>
              <a:defRPr/>
            </a:pPr>
            <a:r>
              <a:rPr lang="en-US" sz="2200" b="1" kern="0" dirty="0">
                <a:latin typeface="+mn-lt"/>
              </a:rPr>
              <a:t>You must be looking past the beads and focusing on the field of fire where the target is in focus. </a:t>
            </a:r>
          </a:p>
          <a:p>
            <a:pPr marL="404813" indent="-404813">
              <a:spcAft>
                <a:spcPct val="40000"/>
              </a:spcAft>
              <a:buClr>
                <a:srgbClr val="000099"/>
              </a:buClr>
              <a:buFont typeface="Wingdings" pitchFamily="2" charset="2"/>
              <a:buChar char="Ø"/>
              <a:defRPr/>
            </a:pPr>
            <a:r>
              <a:rPr lang="en-US" sz="2000" b="1" dirty="0">
                <a:latin typeface="Times New Roman" charset="0"/>
              </a:rPr>
              <a:t>The Sight Picture is the visual relationship of the shotgun muzzle to the target.</a:t>
            </a:r>
          </a:p>
          <a:p>
            <a:pPr marL="404813" indent="-404813">
              <a:spcAft>
                <a:spcPct val="40000"/>
              </a:spcAft>
              <a:buClr>
                <a:srgbClr val="000099"/>
              </a:buClr>
              <a:buFont typeface="Wingdings" pitchFamily="2" charset="2"/>
              <a:buChar char="Ø"/>
              <a:defRPr/>
            </a:pPr>
            <a:r>
              <a:rPr lang="en-US" sz="2000" b="1" dirty="0">
                <a:latin typeface="Times New Roman" charset="0"/>
              </a:rPr>
              <a:t>When acquiring the sight picture, the focus </a:t>
            </a:r>
            <a:r>
              <a:rPr lang="en-US" sz="2000" b="1" u="sng" dirty="0">
                <a:latin typeface="Times New Roman" charset="0"/>
              </a:rPr>
              <a:t>must</a:t>
            </a:r>
            <a:r>
              <a:rPr lang="en-US" sz="2000" b="1" dirty="0">
                <a:latin typeface="Times New Roman" charset="0"/>
              </a:rPr>
              <a:t> be on the target.</a:t>
            </a:r>
          </a:p>
          <a:p>
            <a:pPr marL="404813" indent="-404813">
              <a:spcAft>
                <a:spcPct val="40000"/>
              </a:spcAft>
              <a:buClr>
                <a:srgbClr val="000099"/>
              </a:buClr>
              <a:buFont typeface="Wingdings" pitchFamily="2" charset="2"/>
              <a:buChar char="Ø"/>
              <a:defRPr/>
            </a:pPr>
            <a:endParaRPr lang="en-US" sz="2000" b="1" dirty="0">
              <a:latin typeface="Times New Roman" charset="0"/>
            </a:endParaRPr>
          </a:p>
          <a:p>
            <a:pPr marL="404813" indent="-404813">
              <a:spcAft>
                <a:spcPct val="40000"/>
              </a:spcAft>
              <a:buClr>
                <a:srgbClr val="000099"/>
              </a:buClr>
              <a:buFont typeface="Wingdings" pitchFamily="2" charset="2"/>
              <a:buChar char="Ø"/>
              <a:defRPr/>
            </a:pPr>
            <a:endParaRPr lang="en-US" sz="2200" b="1" kern="0" dirty="0">
              <a:solidFill>
                <a:srgbClr val="898989"/>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ln>
            <a:miter lim="800000"/>
            <a:headEnd/>
            <a:tailEnd/>
          </a:ln>
        </p:spPr>
        <p:txBody>
          <a:bodyPr/>
          <a:lstStyle/>
          <a:p>
            <a:fld id="{20F73AF7-3384-4B86-A6B5-2140602E6398}" type="slidenum">
              <a:rPr lang="en-US" smtClean="0"/>
              <a:pPr/>
              <a:t>14</a:t>
            </a:fld>
            <a:endParaRPr lang="en-US"/>
          </a:p>
        </p:txBody>
      </p:sp>
      <p:sp>
        <p:nvSpPr>
          <p:cNvPr id="2" name="Subtitle 1"/>
          <p:cNvSpPr>
            <a:spLocks noGrp="1"/>
          </p:cNvSpPr>
          <p:nvPr>
            <p:ph type="subTitle" idx="4294967295"/>
          </p:nvPr>
        </p:nvSpPr>
        <p:spPr>
          <a:xfrm>
            <a:off x="0" y="1825625"/>
            <a:ext cx="6135688" cy="4343400"/>
          </a:xfrm>
        </p:spPr>
        <p:txBody>
          <a:bodyPr/>
          <a:lstStyle/>
          <a:p>
            <a:pPr marL="574675" indent="-339725" eaLnBrk="1" hangingPunct="1">
              <a:lnSpc>
                <a:spcPct val="80000"/>
              </a:lnSpc>
            </a:pPr>
            <a:r>
              <a:rPr lang="en-US" sz="3200">
                <a:latin typeface="Helvetica" pitchFamily="-128" charset="0"/>
              </a:rPr>
              <a:t>The swing begins with the shotgun already mounted on the shoulder.</a:t>
            </a:r>
          </a:p>
          <a:p>
            <a:pPr marL="574675" indent="-339725" eaLnBrk="1" hangingPunct="1">
              <a:lnSpc>
                <a:spcPct val="80000"/>
              </a:lnSpc>
            </a:pPr>
            <a:endParaRPr lang="en-US" sz="3200">
              <a:latin typeface="Helvetica" pitchFamily="-128" charset="0"/>
            </a:endParaRPr>
          </a:p>
          <a:p>
            <a:pPr marL="574675" indent="-339725" eaLnBrk="1" hangingPunct="1">
              <a:lnSpc>
                <a:spcPct val="80000"/>
              </a:lnSpc>
            </a:pPr>
            <a:r>
              <a:rPr lang="en-US" sz="3200">
                <a:latin typeface="Helvetica" pitchFamily="-128" charset="0"/>
              </a:rPr>
              <a:t>When the target is clearly seen, the shotgun is pointed at the target.</a:t>
            </a:r>
            <a:endParaRPr lang="en-US" sz="2000">
              <a:latin typeface="Helvetica" pitchFamily="-128" charset="0"/>
            </a:endParaRPr>
          </a:p>
        </p:txBody>
      </p:sp>
      <p:sp>
        <p:nvSpPr>
          <p:cNvPr id="31748" name="Rectangle 2"/>
          <p:cNvSpPr>
            <a:spLocks noChangeArrowheads="1"/>
          </p:cNvSpPr>
          <p:nvPr/>
        </p:nvSpPr>
        <p:spPr bwMode="auto">
          <a:xfrm>
            <a:off x="1009650" y="304800"/>
            <a:ext cx="7564438" cy="1139825"/>
          </a:xfrm>
          <a:prstGeom prst="rect">
            <a:avLst/>
          </a:prstGeom>
          <a:noFill/>
          <a:ln w="9525">
            <a:noFill/>
            <a:miter lim="800000"/>
            <a:headEnd/>
            <a:tailEnd/>
          </a:ln>
        </p:spPr>
        <p:txBody>
          <a:bodyPr anchor="b"/>
          <a:lstStyle/>
          <a:p>
            <a:r>
              <a:rPr lang="en-US" sz="4000" b="1">
                <a:solidFill>
                  <a:srgbClr val="000099"/>
                </a:solidFill>
              </a:rPr>
              <a:t>Shotgun Shooting Fundamentals </a:t>
            </a:r>
            <a:r>
              <a:rPr lang="en-US" sz="4000" b="1" i="1">
                <a:solidFill>
                  <a:srgbClr val="000099"/>
                </a:solidFill>
              </a:rPr>
              <a:t>Swing</a:t>
            </a:r>
            <a:endParaRPr lang="en-US" sz="2400" b="1">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6950" y="319088"/>
            <a:ext cx="7967663" cy="1139825"/>
          </a:xfrm>
        </p:spPr>
        <p:txBody>
          <a:bodyPr/>
          <a:lstStyle/>
          <a:p>
            <a:pPr eaLnBrk="1" hangingPunct="1"/>
            <a:r>
              <a:rPr lang="en-US">
                <a:latin typeface="Helvetica" pitchFamily="-128" charset="0"/>
              </a:rPr>
              <a:t>Shotgun Shooting Fundamentals </a:t>
            </a:r>
            <a:br>
              <a:rPr lang="en-US">
                <a:latin typeface="Helvetica" pitchFamily="-128" charset="0"/>
              </a:rPr>
            </a:br>
            <a:r>
              <a:rPr lang="en-US" sz="2400" i="1">
                <a:latin typeface="Helvetica" pitchFamily="-128" charset="0"/>
              </a:rPr>
              <a:t> </a:t>
            </a:r>
            <a:r>
              <a:rPr lang="en-US" i="1">
                <a:latin typeface="Helvetica" pitchFamily="-128" charset="0"/>
              </a:rPr>
              <a:t>Trigger Pull</a:t>
            </a:r>
            <a:endParaRPr lang="en-US">
              <a:latin typeface="Helvetica" pitchFamily="-128" charset="0"/>
            </a:endParaRPr>
          </a:p>
        </p:txBody>
      </p:sp>
      <p:sp>
        <p:nvSpPr>
          <p:cNvPr id="32771" name="Slide Number Placeholder 4"/>
          <p:cNvSpPr>
            <a:spLocks noGrp="1"/>
          </p:cNvSpPr>
          <p:nvPr>
            <p:ph type="sldNum" sz="quarter" idx="12"/>
          </p:nvPr>
        </p:nvSpPr>
        <p:spPr bwMode="auto">
          <a:noFill/>
          <a:ln>
            <a:miter lim="800000"/>
            <a:headEnd/>
            <a:tailEnd/>
          </a:ln>
        </p:spPr>
        <p:txBody>
          <a:bodyPr/>
          <a:lstStyle/>
          <a:p>
            <a:fld id="{57FAB7D0-AA57-4E9F-855D-A39FB6DE210F}" type="slidenum">
              <a:rPr lang="en-US" smtClean="0"/>
              <a:pPr/>
              <a:t>15</a:t>
            </a:fld>
            <a:endParaRPr lang="en-US"/>
          </a:p>
        </p:txBody>
      </p:sp>
      <p:sp>
        <p:nvSpPr>
          <p:cNvPr id="32772" name="Rectangle 3"/>
          <p:cNvSpPr>
            <a:spLocks noGrp="1" noChangeArrowheads="1"/>
          </p:cNvSpPr>
          <p:nvPr>
            <p:ph type="body" sz="half" idx="4294967295"/>
          </p:nvPr>
        </p:nvSpPr>
        <p:spPr>
          <a:xfrm>
            <a:off x="0" y="1733550"/>
            <a:ext cx="6583363" cy="4419600"/>
          </a:xfrm>
        </p:spPr>
        <p:txBody>
          <a:bodyPr/>
          <a:lstStyle/>
          <a:p>
            <a:pPr marL="574675" indent="-339725" eaLnBrk="1" hangingPunct="1">
              <a:lnSpc>
                <a:spcPct val="80000"/>
              </a:lnSpc>
            </a:pPr>
            <a:r>
              <a:rPr lang="en-US" sz="3200">
                <a:latin typeface="Helvetica" pitchFamily="-128" charset="0"/>
              </a:rPr>
              <a:t>The trigger must be pulled the instant the sight picture is correct (the target and the muzzle meet) for straight away targets. </a:t>
            </a:r>
          </a:p>
          <a:p>
            <a:pPr marL="574675" indent="-339725" eaLnBrk="1" hangingPunct="1">
              <a:lnSpc>
                <a:spcPct val="80000"/>
              </a:lnSpc>
            </a:pPr>
            <a:endParaRPr lang="en-US" sz="3200">
              <a:latin typeface="Helvetica" pitchFamily="-128" charset="0"/>
            </a:endParaRPr>
          </a:p>
          <a:p>
            <a:pPr marL="574675" indent="-339725" eaLnBrk="1" hangingPunct="1">
              <a:lnSpc>
                <a:spcPct val="80000"/>
              </a:lnSpc>
            </a:pPr>
            <a:endParaRPr lang="en-US" sz="3200">
              <a:latin typeface="Helvetica" pitchFamily="-12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09650" y="304800"/>
            <a:ext cx="7981950" cy="1139825"/>
          </a:xfrm>
        </p:spPr>
        <p:txBody>
          <a:bodyPr/>
          <a:lstStyle/>
          <a:p>
            <a:pPr eaLnBrk="1" hangingPunct="1"/>
            <a:br>
              <a:rPr lang="en-US">
                <a:solidFill>
                  <a:srgbClr val="0070C0"/>
                </a:solidFill>
                <a:latin typeface="Helvetica" pitchFamily="-128" charset="0"/>
              </a:rPr>
            </a:br>
            <a:r>
              <a:rPr lang="en-US">
                <a:solidFill>
                  <a:srgbClr val="0070C0"/>
                </a:solidFill>
                <a:latin typeface="Helvetica" pitchFamily="-128" charset="0"/>
              </a:rPr>
              <a:t> </a:t>
            </a:r>
            <a:r>
              <a:rPr lang="en-US">
                <a:latin typeface="Helvetica" pitchFamily="-128" charset="0"/>
              </a:rPr>
              <a:t>Shotgun Shooting Fundamentals </a:t>
            </a:r>
            <a:br>
              <a:rPr lang="en-US">
                <a:latin typeface="Helvetica" pitchFamily="-128" charset="0"/>
              </a:rPr>
            </a:br>
            <a:r>
              <a:rPr lang="en-US" sz="2400" i="1">
                <a:latin typeface="Helvetica" pitchFamily="-128" charset="0"/>
              </a:rPr>
              <a:t> </a:t>
            </a:r>
            <a:r>
              <a:rPr lang="en-US" i="1">
                <a:latin typeface="Helvetica" pitchFamily="-128" charset="0"/>
              </a:rPr>
              <a:t>Follow Through</a:t>
            </a:r>
            <a:endParaRPr lang="en-US">
              <a:latin typeface="Helvetica" pitchFamily="-128" charset="0"/>
            </a:endParaRPr>
          </a:p>
        </p:txBody>
      </p:sp>
      <p:sp>
        <p:nvSpPr>
          <p:cNvPr id="33795" name="Slide Number Placeholder 4"/>
          <p:cNvSpPr>
            <a:spLocks noGrp="1"/>
          </p:cNvSpPr>
          <p:nvPr>
            <p:ph type="sldNum" sz="quarter" idx="12"/>
          </p:nvPr>
        </p:nvSpPr>
        <p:spPr bwMode="auto">
          <a:noFill/>
          <a:ln>
            <a:miter lim="800000"/>
            <a:headEnd/>
            <a:tailEnd/>
          </a:ln>
        </p:spPr>
        <p:txBody>
          <a:bodyPr/>
          <a:lstStyle/>
          <a:p>
            <a:fld id="{45EA1F65-EFB1-4D02-A859-494ED3E161C0}" type="slidenum">
              <a:rPr lang="en-US" smtClean="0"/>
              <a:pPr/>
              <a:t>16</a:t>
            </a:fld>
            <a:endParaRPr lang="en-US"/>
          </a:p>
        </p:txBody>
      </p:sp>
      <p:sp>
        <p:nvSpPr>
          <p:cNvPr id="33796" name="Rectangle 3"/>
          <p:cNvSpPr>
            <a:spLocks noGrp="1" noChangeArrowheads="1"/>
          </p:cNvSpPr>
          <p:nvPr>
            <p:ph type="body" sz="half" idx="4294967295"/>
          </p:nvPr>
        </p:nvSpPr>
        <p:spPr>
          <a:xfrm>
            <a:off x="0" y="1624013"/>
            <a:ext cx="6526213" cy="4556125"/>
          </a:xfrm>
        </p:spPr>
        <p:txBody>
          <a:bodyPr/>
          <a:lstStyle/>
          <a:p>
            <a:pPr marL="574675" indent="-339725" eaLnBrk="1" hangingPunct="1">
              <a:lnSpc>
                <a:spcPct val="80000"/>
              </a:lnSpc>
            </a:pPr>
            <a:r>
              <a:rPr lang="en-US">
                <a:latin typeface="Helvetica" pitchFamily="-128" charset="0"/>
              </a:rPr>
              <a:t>Follow-through means continuing to do everything that was being done at the time the shot was fired.</a:t>
            </a:r>
          </a:p>
          <a:p>
            <a:pPr marL="574675" indent="-339725" eaLnBrk="1" hangingPunct="1">
              <a:lnSpc>
                <a:spcPct val="80000"/>
              </a:lnSpc>
            </a:pPr>
            <a:r>
              <a:rPr lang="en-US">
                <a:latin typeface="Helvetica" pitchFamily="-128" charset="0"/>
              </a:rPr>
              <a:t>The swing must continue if the shot pellets are to hit the target.  The trigger is pulled while the shotgun is moving, and the gun must continue to move after the shot is fired.</a:t>
            </a:r>
            <a:endParaRPr lang="en-US" sz="3200">
              <a:solidFill>
                <a:srgbClr val="0033CC"/>
              </a:solidFill>
              <a:latin typeface="Helvetica" pitchFamily="-12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14525" y="304800"/>
            <a:ext cx="7077075" cy="1139825"/>
          </a:xfrm>
        </p:spPr>
        <p:txBody>
          <a:bodyPr/>
          <a:lstStyle/>
          <a:p>
            <a:pPr eaLnBrk="1" hangingPunct="1"/>
            <a:r>
              <a:rPr lang="en-US" sz="3900">
                <a:latin typeface="Helvetica" pitchFamily="-128" charset="0"/>
              </a:rPr>
              <a:t>Most Important Fundamentals!</a:t>
            </a:r>
          </a:p>
        </p:txBody>
      </p:sp>
      <p:sp>
        <p:nvSpPr>
          <p:cNvPr id="129027" name="Rectangle 3"/>
          <p:cNvSpPr>
            <a:spLocks noGrp="1" noChangeArrowheads="1"/>
          </p:cNvSpPr>
          <p:nvPr>
            <p:ph idx="1"/>
          </p:nvPr>
        </p:nvSpPr>
        <p:spPr/>
        <p:txBody>
          <a:bodyPr/>
          <a:lstStyle/>
          <a:p>
            <a:pPr marL="0" indent="0" eaLnBrk="1" hangingPunct="1">
              <a:buFont typeface="Wingdings" pitchFamily="2" charset="2"/>
              <a:buNone/>
            </a:pPr>
            <a:r>
              <a:rPr lang="en-US" i="1">
                <a:latin typeface="Georgia" pitchFamily="18" charset="0"/>
              </a:rPr>
              <a:t> </a:t>
            </a:r>
          </a:p>
          <a:p>
            <a:pPr marL="0" indent="0" eaLnBrk="1" hangingPunct="1">
              <a:buFont typeface="Wingdings" pitchFamily="2" charset="2"/>
              <a:buNone/>
            </a:pPr>
            <a:r>
              <a:rPr lang="en-US" i="1">
                <a:latin typeface="Georgia" pitchFamily="18" charset="0"/>
              </a:rPr>
              <a:t>The most IMPORTANT shotgun shooting fundamental is……..</a:t>
            </a:r>
          </a:p>
          <a:p>
            <a:pPr marL="692150" lvl="1" indent="-352425" eaLnBrk="1" hangingPunct="1"/>
            <a:endParaRPr lang="en-US" sz="2800" b="1" i="1">
              <a:latin typeface="Georgia" pitchFamily="18" charset="0"/>
            </a:endParaRPr>
          </a:p>
          <a:p>
            <a:pPr marL="692150" lvl="1" indent="-352425" eaLnBrk="1" hangingPunct="1">
              <a:spcBef>
                <a:spcPct val="0"/>
              </a:spcBef>
              <a:spcAft>
                <a:spcPct val="100000"/>
              </a:spcAft>
              <a:buFont typeface="Wingdings" pitchFamily="2" charset="2"/>
              <a:buChar char="Ø"/>
            </a:pPr>
            <a:r>
              <a:rPr lang="en-US" sz="2800" b="1" i="1">
                <a:latin typeface="Helvetica" pitchFamily="-128" charset="0"/>
              </a:rPr>
              <a:t>See the Target  </a:t>
            </a:r>
            <a:r>
              <a:rPr lang="en-US" sz="2800" b="1">
                <a:solidFill>
                  <a:srgbClr val="0070C0"/>
                </a:solidFill>
                <a:latin typeface="Helvetica" pitchFamily="-128" charset="0"/>
              </a:rPr>
              <a:t>“Focus on the target”</a:t>
            </a:r>
            <a:r>
              <a:rPr lang="en-US" sz="2800" b="1" i="1">
                <a:solidFill>
                  <a:srgbClr val="0070C0"/>
                </a:solidFill>
                <a:latin typeface="Helvetica" pitchFamily="-128" charset="0"/>
              </a:rPr>
              <a:t> </a:t>
            </a:r>
            <a:r>
              <a:rPr lang="en-US" sz="2800" b="1" i="1">
                <a:solidFill>
                  <a:srgbClr val="FF0000"/>
                </a:solidFill>
                <a:latin typeface="Helvetica" pitchFamily="-128" charset="0"/>
              </a:rPr>
              <a:t> </a:t>
            </a:r>
          </a:p>
          <a:p>
            <a:pPr marL="692150" lvl="1" indent="-352425" eaLnBrk="1" hangingPunct="1">
              <a:spcBef>
                <a:spcPct val="0"/>
              </a:spcBef>
              <a:spcAft>
                <a:spcPct val="100000"/>
              </a:spcAft>
              <a:buFont typeface="Wingdings" pitchFamily="2" charset="2"/>
              <a:buNone/>
            </a:pPr>
            <a:r>
              <a:rPr lang="en-US" b="1" i="1">
                <a:latin typeface="Helvetica" pitchFamily="-128" charset="0"/>
              </a:rPr>
              <a:t>You must learn to concentrate on the target.</a:t>
            </a:r>
            <a:endParaRPr lang="en-US">
              <a:latin typeface="Helvetica" pitchFamily="-128" charset="0"/>
            </a:endParaRPr>
          </a:p>
        </p:txBody>
      </p:sp>
      <p:sp>
        <p:nvSpPr>
          <p:cNvPr id="34820" name="Slide Number Placeholder 5"/>
          <p:cNvSpPr>
            <a:spLocks noGrp="1"/>
          </p:cNvSpPr>
          <p:nvPr>
            <p:ph type="sldNum" sz="quarter" idx="11"/>
          </p:nvPr>
        </p:nvSpPr>
        <p:spPr bwMode="auto">
          <a:noFill/>
          <a:ln>
            <a:miter lim="800000"/>
            <a:headEnd/>
            <a:tailEnd/>
          </a:ln>
        </p:spPr>
        <p:txBody>
          <a:bodyPr/>
          <a:lstStyle/>
          <a:p>
            <a:fld id="{87822FB0-3DCB-4B21-BC97-F4DD4CD23BC5}" type="slidenum">
              <a:rPr lang="en-US" smtClean="0"/>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Helvetica" pitchFamily="-128" charset="0"/>
              </a:rPr>
              <a:t>Range Safety Briefing</a:t>
            </a:r>
          </a:p>
        </p:txBody>
      </p:sp>
      <p:sp>
        <p:nvSpPr>
          <p:cNvPr id="22532" name="Rectangle 3"/>
          <p:cNvSpPr>
            <a:spLocks noGrp="1" noChangeArrowheads="1"/>
          </p:cNvSpPr>
          <p:nvPr>
            <p:ph idx="1"/>
          </p:nvPr>
        </p:nvSpPr>
        <p:spPr>
          <a:xfrm>
            <a:off x="1304925" y="1862138"/>
            <a:ext cx="6532563" cy="4243387"/>
          </a:xfrm>
        </p:spPr>
        <p:txBody>
          <a:bodyPr/>
          <a:lstStyle/>
          <a:p>
            <a:pPr marL="0" indent="0" eaLnBrk="1" hangingPunct="1">
              <a:spcBef>
                <a:spcPct val="0"/>
              </a:spcBef>
              <a:spcAft>
                <a:spcPct val="75000"/>
              </a:spcAft>
              <a:buFont typeface="Wingdings" pitchFamily="2" charset="2"/>
              <a:buNone/>
            </a:pPr>
            <a:r>
              <a:rPr lang="en-US" sz="3200">
                <a:latin typeface="Helvetica" pitchFamily="-128" charset="0"/>
              </a:rPr>
              <a:t>Range layout</a:t>
            </a:r>
          </a:p>
          <a:p>
            <a:pPr marL="914400" lvl="1" indent="-457200" eaLnBrk="1" hangingPunct="1">
              <a:spcBef>
                <a:spcPct val="0"/>
              </a:spcBef>
              <a:spcAft>
                <a:spcPct val="50000"/>
              </a:spcAft>
              <a:buFont typeface="Wingdings" pitchFamily="2" charset="2"/>
              <a:buChar char="ü"/>
            </a:pPr>
            <a:r>
              <a:rPr lang="en-US" sz="2800">
                <a:latin typeface="Helvetica" pitchFamily="-128" charset="0"/>
              </a:rPr>
              <a:t>Ready Area</a:t>
            </a:r>
          </a:p>
          <a:p>
            <a:pPr marL="914400" lvl="1" indent="-457200" eaLnBrk="1" hangingPunct="1">
              <a:spcBef>
                <a:spcPct val="0"/>
              </a:spcBef>
              <a:spcAft>
                <a:spcPct val="50000"/>
              </a:spcAft>
              <a:buFont typeface="Wingdings" pitchFamily="2" charset="2"/>
              <a:buChar char="ü"/>
            </a:pPr>
            <a:r>
              <a:rPr lang="en-US" sz="2800">
                <a:latin typeface="Helvetica" pitchFamily="-128" charset="0"/>
              </a:rPr>
              <a:t>Shooting Station</a:t>
            </a:r>
          </a:p>
          <a:p>
            <a:pPr marL="914400" lvl="1" indent="-457200" eaLnBrk="1" hangingPunct="1">
              <a:spcBef>
                <a:spcPct val="0"/>
              </a:spcBef>
              <a:spcAft>
                <a:spcPct val="50000"/>
              </a:spcAft>
              <a:buFont typeface="Wingdings" pitchFamily="2" charset="2"/>
              <a:buChar char="ü"/>
            </a:pPr>
            <a:r>
              <a:rPr lang="en-US" sz="2800">
                <a:latin typeface="Helvetica" pitchFamily="-128" charset="0"/>
              </a:rPr>
              <a:t>Target Path</a:t>
            </a:r>
          </a:p>
          <a:p>
            <a:pPr marL="914400" lvl="1" indent="-457200" eaLnBrk="1" hangingPunct="1">
              <a:spcBef>
                <a:spcPct val="0"/>
              </a:spcBef>
              <a:spcAft>
                <a:spcPct val="50000"/>
              </a:spcAft>
              <a:buFont typeface="Wingdings" pitchFamily="2" charset="2"/>
              <a:buChar char="ü"/>
            </a:pPr>
            <a:r>
              <a:rPr lang="en-US" sz="2800">
                <a:latin typeface="Helvetica" pitchFamily="-128" charset="0"/>
              </a:rPr>
              <a:t>Down range shot drop zone</a:t>
            </a:r>
          </a:p>
          <a:p>
            <a:pPr marL="914400" lvl="1" indent="-457200" eaLnBrk="1" hangingPunct="1">
              <a:spcBef>
                <a:spcPct val="0"/>
              </a:spcBef>
              <a:spcAft>
                <a:spcPct val="50000"/>
              </a:spcAft>
              <a:buFont typeface="Wingdings" pitchFamily="2" charset="2"/>
              <a:buChar char="ü"/>
            </a:pPr>
            <a:endParaRPr lang="en-US" sz="2800">
              <a:latin typeface="Helvetica" pitchFamily="-128" charset="0"/>
            </a:endParaRPr>
          </a:p>
        </p:txBody>
      </p:sp>
      <p:sp>
        <p:nvSpPr>
          <p:cNvPr id="35844" name="Slide Number Placeholder 5"/>
          <p:cNvSpPr>
            <a:spLocks noGrp="1"/>
          </p:cNvSpPr>
          <p:nvPr>
            <p:ph type="sldNum" sz="quarter" idx="11"/>
          </p:nvPr>
        </p:nvSpPr>
        <p:spPr bwMode="auto">
          <a:noFill/>
          <a:ln>
            <a:miter lim="800000"/>
            <a:headEnd/>
            <a:tailEnd/>
          </a:ln>
        </p:spPr>
        <p:txBody>
          <a:bodyPr/>
          <a:lstStyle/>
          <a:p>
            <a:fld id="{B329727D-408C-4922-96BA-F93E7F4C2E07}" type="slidenum">
              <a:rPr lang="en-US" smtClean="0"/>
              <a:pPr/>
              <a:t>18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2532">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2532">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2532">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57400" y="304800"/>
            <a:ext cx="6115050" cy="1139825"/>
          </a:xfrm>
        </p:spPr>
        <p:txBody>
          <a:bodyPr/>
          <a:lstStyle/>
          <a:p>
            <a:pPr eaLnBrk="1" hangingPunct="1"/>
            <a:r>
              <a:rPr lang="en-US">
                <a:latin typeface="Helvetica" pitchFamily="-128" charset="0"/>
              </a:rPr>
              <a:t>Range Safety Briefing</a:t>
            </a:r>
          </a:p>
        </p:txBody>
      </p:sp>
      <p:sp>
        <p:nvSpPr>
          <p:cNvPr id="36867" name="Slide Number Placeholder 5"/>
          <p:cNvSpPr>
            <a:spLocks noGrp="1"/>
          </p:cNvSpPr>
          <p:nvPr>
            <p:ph type="sldNum" sz="quarter" idx="11"/>
          </p:nvPr>
        </p:nvSpPr>
        <p:spPr bwMode="auto">
          <a:noFill/>
          <a:ln>
            <a:miter lim="800000"/>
            <a:headEnd/>
            <a:tailEnd/>
          </a:ln>
        </p:spPr>
        <p:txBody>
          <a:bodyPr/>
          <a:lstStyle/>
          <a:p>
            <a:fld id="{CB317631-BA8D-41DB-9A10-B0C2403D1471}" type="slidenum">
              <a:rPr lang="en-US" smtClean="0"/>
              <a:pPr/>
              <a:t>19</a:t>
            </a:fld>
            <a:endParaRPr lang="en-US"/>
          </a:p>
        </p:txBody>
      </p:sp>
      <p:sp>
        <p:nvSpPr>
          <p:cNvPr id="206851" name="Rectangle 3"/>
          <p:cNvSpPr>
            <a:spLocks noChangeArrowheads="1"/>
          </p:cNvSpPr>
          <p:nvPr/>
        </p:nvSpPr>
        <p:spPr bwMode="auto">
          <a:xfrm>
            <a:off x="587375" y="1719263"/>
            <a:ext cx="7942263" cy="4678362"/>
          </a:xfrm>
          <a:prstGeom prst="rect">
            <a:avLst/>
          </a:prstGeom>
          <a:noFill/>
          <a:ln w="9525">
            <a:noFill/>
            <a:miter lim="800000"/>
            <a:headEnd/>
            <a:tailEnd/>
          </a:ln>
        </p:spPr>
        <p:txBody>
          <a:bodyPr/>
          <a:lstStyle/>
          <a:p>
            <a:pPr marL="457200" indent="-457200">
              <a:spcAft>
                <a:spcPct val="75000"/>
              </a:spcAft>
              <a:buClr>
                <a:srgbClr val="000099"/>
              </a:buClr>
              <a:buFont typeface="Wingdings" pitchFamily="2" charset="2"/>
              <a:buNone/>
            </a:pPr>
            <a:r>
              <a:rPr lang="en-US" sz="3200" b="1"/>
              <a:t>NRA Safe Gun Handling Rules</a:t>
            </a:r>
          </a:p>
          <a:p>
            <a:pPr marL="457200" indent="-457200">
              <a:spcAft>
                <a:spcPct val="75000"/>
              </a:spcAft>
              <a:buClr>
                <a:srgbClr val="000099"/>
              </a:buClr>
              <a:buFont typeface="Wingdings" pitchFamily="2" charset="2"/>
              <a:buChar char="Ø"/>
            </a:pPr>
            <a:r>
              <a:rPr lang="en-US" sz="2800" b="1" u="sng"/>
              <a:t>ALWAYS</a:t>
            </a:r>
            <a:r>
              <a:rPr lang="en-US" sz="2800"/>
              <a:t> keep your gun pointed in a safe direction</a:t>
            </a:r>
          </a:p>
          <a:p>
            <a:pPr marL="457200" indent="-457200">
              <a:spcAft>
                <a:spcPct val="75000"/>
              </a:spcAft>
              <a:buClr>
                <a:srgbClr val="000099"/>
              </a:buClr>
              <a:buFont typeface="Wingdings" pitchFamily="2" charset="2"/>
              <a:buChar char="Ø"/>
            </a:pPr>
            <a:r>
              <a:rPr lang="en-US" sz="2800" b="1" u="sng"/>
              <a:t>ALWAYS</a:t>
            </a:r>
            <a:r>
              <a:rPr lang="en-US" sz="2800"/>
              <a:t> keep your finger off the trigger until ready to shoot</a:t>
            </a:r>
          </a:p>
          <a:p>
            <a:pPr marL="457200" indent="-457200">
              <a:spcAft>
                <a:spcPct val="75000"/>
              </a:spcAft>
              <a:buClr>
                <a:srgbClr val="000099"/>
              </a:buClr>
              <a:buFont typeface="Wingdings" pitchFamily="2" charset="2"/>
              <a:buChar char="Ø"/>
            </a:pPr>
            <a:r>
              <a:rPr lang="en-US" sz="2800" b="1" u="sng"/>
              <a:t>ALWAYS</a:t>
            </a:r>
            <a:r>
              <a:rPr lang="en-US" sz="2800"/>
              <a:t> keep your gun unloaded until ready to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1000"/>
                                        <p:tgtEl>
                                          <p:spTgt spid="206851">
                                            <p:txEl>
                                              <p:pRg st="0" end="0"/>
                                            </p:txEl>
                                          </p:spTgt>
                                        </p:tgtEl>
                                      </p:cBhvr>
                                    </p:animEffect>
                                    <p:anim calcmode="lin" valueType="num">
                                      <p:cBhvr>
                                        <p:cTn id="8" dur="10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6851">
                                            <p:txEl>
                                              <p:pRg st="1" end="1"/>
                                            </p:txEl>
                                          </p:spTgt>
                                        </p:tgtEl>
                                        <p:attrNameLst>
                                          <p:attrName>style.visibility</p:attrName>
                                        </p:attrNameLst>
                                      </p:cBhvr>
                                      <p:to>
                                        <p:strVal val="visible"/>
                                      </p:to>
                                    </p:set>
                                    <p:animEffect transition="in" filter="fade">
                                      <p:cBhvr>
                                        <p:cTn id="14" dur="1000"/>
                                        <p:tgtEl>
                                          <p:spTgt spid="206851">
                                            <p:txEl>
                                              <p:pRg st="1" end="1"/>
                                            </p:txEl>
                                          </p:spTgt>
                                        </p:tgtEl>
                                      </p:cBhvr>
                                    </p:animEffect>
                                    <p:anim calcmode="lin" valueType="num">
                                      <p:cBhvr>
                                        <p:cTn id="15" dur="10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6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6851">
                                            <p:txEl>
                                              <p:pRg st="2" end="2"/>
                                            </p:txEl>
                                          </p:spTgt>
                                        </p:tgtEl>
                                        <p:attrNameLst>
                                          <p:attrName>style.visibility</p:attrName>
                                        </p:attrNameLst>
                                      </p:cBhvr>
                                      <p:to>
                                        <p:strVal val="visible"/>
                                      </p:to>
                                    </p:set>
                                    <p:animEffect transition="in" filter="fade">
                                      <p:cBhvr>
                                        <p:cTn id="21" dur="1000"/>
                                        <p:tgtEl>
                                          <p:spTgt spid="206851">
                                            <p:txEl>
                                              <p:pRg st="2" end="2"/>
                                            </p:txEl>
                                          </p:spTgt>
                                        </p:tgtEl>
                                      </p:cBhvr>
                                    </p:animEffect>
                                    <p:anim calcmode="lin" valueType="num">
                                      <p:cBhvr>
                                        <p:cTn id="22" dur="10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68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6851">
                                            <p:txEl>
                                              <p:pRg st="3" end="3"/>
                                            </p:txEl>
                                          </p:spTgt>
                                        </p:tgtEl>
                                        <p:attrNameLst>
                                          <p:attrName>style.visibility</p:attrName>
                                        </p:attrNameLst>
                                      </p:cBhvr>
                                      <p:to>
                                        <p:strVal val="visible"/>
                                      </p:to>
                                    </p:set>
                                    <p:animEffect transition="in" filter="fade">
                                      <p:cBhvr>
                                        <p:cTn id="28" dur="1000"/>
                                        <p:tgtEl>
                                          <p:spTgt spid="206851">
                                            <p:txEl>
                                              <p:pRg st="3" end="3"/>
                                            </p:txEl>
                                          </p:spTgt>
                                        </p:tgtEl>
                                      </p:cBhvr>
                                    </p:animEffect>
                                    <p:anim calcmode="lin" valueType="num">
                                      <p:cBhvr>
                                        <p:cTn id="29" dur="1000" fill="hold"/>
                                        <p:tgtEl>
                                          <p:spTgt spid="2068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68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304800"/>
            <a:ext cx="6489700" cy="1139825"/>
          </a:xfrm>
        </p:spPr>
        <p:txBody>
          <a:bodyPr/>
          <a:lstStyle/>
          <a:p>
            <a:pPr eaLnBrk="1" hangingPunct="1"/>
            <a:r>
              <a:rPr lang="en-US" sz="4400">
                <a:latin typeface="Helvetica" pitchFamily="-128" charset="0"/>
              </a:rPr>
              <a:t>Orientation Goal</a:t>
            </a:r>
          </a:p>
        </p:txBody>
      </p:sp>
      <p:sp>
        <p:nvSpPr>
          <p:cNvPr id="19459" name="Rectangle 3"/>
          <p:cNvSpPr>
            <a:spLocks noGrp="1" noChangeArrowheads="1"/>
          </p:cNvSpPr>
          <p:nvPr>
            <p:ph idx="1"/>
          </p:nvPr>
        </p:nvSpPr>
        <p:spPr>
          <a:xfrm>
            <a:off x="533400" y="2057400"/>
            <a:ext cx="8156575" cy="3445329"/>
          </a:xfrm>
        </p:spPr>
        <p:txBody>
          <a:bodyPr/>
          <a:lstStyle/>
          <a:p>
            <a:pPr marL="0" indent="0" eaLnBrk="1" hangingPunct="1">
              <a:lnSpc>
                <a:spcPct val="125000"/>
              </a:lnSpc>
              <a:buFont typeface="Wingdings" pitchFamily="2" charset="2"/>
              <a:buNone/>
            </a:pPr>
            <a:r>
              <a:rPr lang="en-US" sz="3000" dirty="0">
                <a:latin typeface="Helvetica" pitchFamily="-128" charset="0"/>
              </a:rPr>
              <a:t>To provide  beginning shooters with the knowledge, skills, and attitude necessary to shoot a shotgun safely under the direct supervision of a NRA Certified Shotgun Instructor or a Certified NCS Shooting Sports Director.</a:t>
            </a:r>
          </a:p>
        </p:txBody>
      </p:sp>
      <p:sp>
        <p:nvSpPr>
          <p:cNvPr id="19460" name="Slide Number Placeholder 5"/>
          <p:cNvSpPr>
            <a:spLocks noGrp="1"/>
          </p:cNvSpPr>
          <p:nvPr>
            <p:ph type="sldNum" sz="quarter" idx="11"/>
          </p:nvPr>
        </p:nvSpPr>
        <p:spPr bwMode="auto">
          <a:noFill/>
          <a:ln>
            <a:miter lim="800000"/>
            <a:headEnd/>
            <a:tailEnd/>
          </a:ln>
        </p:spPr>
        <p:txBody>
          <a:bodyPr/>
          <a:lstStyle/>
          <a:p>
            <a:fld id="{D0C7440D-C5C2-4479-82D0-52153B1CF8A8}"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Helvetica" pitchFamily="-128" charset="0"/>
              </a:rPr>
              <a:t>Range Safety Briefing</a:t>
            </a:r>
          </a:p>
        </p:txBody>
      </p:sp>
      <p:sp>
        <p:nvSpPr>
          <p:cNvPr id="24580" name="Rectangle 4"/>
          <p:cNvSpPr>
            <a:spLocks noGrp="1" noChangeArrowheads="1"/>
          </p:cNvSpPr>
          <p:nvPr>
            <p:ph idx="1"/>
          </p:nvPr>
        </p:nvSpPr>
        <p:spPr>
          <a:xfrm>
            <a:off x="549275" y="1600200"/>
            <a:ext cx="7927975" cy="4884738"/>
          </a:xfrm>
        </p:spPr>
        <p:txBody>
          <a:bodyPr/>
          <a:lstStyle/>
          <a:p>
            <a:pPr marL="0" indent="0" eaLnBrk="1" hangingPunct="1">
              <a:spcBef>
                <a:spcPct val="0"/>
              </a:spcBef>
              <a:spcAft>
                <a:spcPct val="50000"/>
              </a:spcAft>
              <a:buFont typeface="Wingdings" pitchFamily="2" charset="2"/>
              <a:buNone/>
            </a:pPr>
            <a:r>
              <a:rPr lang="en-US" u="sng">
                <a:latin typeface="Helvetica" pitchFamily="-128" charset="0"/>
              </a:rPr>
              <a:t>Other Safety Rules</a:t>
            </a:r>
            <a:r>
              <a:rPr lang="en-US">
                <a:latin typeface="Helvetica" pitchFamily="-128" charset="0"/>
              </a:rPr>
              <a:t> </a:t>
            </a:r>
          </a:p>
          <a:p>
            <a:pPr marL="574675" lvl="1" indent="-339725" eaLnBrk="1" hangingPunct="1">
              <a:spcBef>
                <a:spcPct val="0"/>
              </a:spcBef>
              <a:spcAft>
                <a:spcPct val="50000"/>
              </a:spcAft>
              <a:buFont typeface="Wingdings" pitchFamily="2" charset="2"/>
              <a:buChar char="Ø"/>
            </a:pPr>
            <a:r>
              <a:rPr lang="en-US" sz="2200" b="1">
                <a:latin typeface="Helvetica" pitchFamily="-128" charset="0"/>
                <a:cs typeface="Arial" charset="0"/>
              </a:rPr>
              <a:t>Know your target and what is beyond</a:t>
            </a:r>
          </a:p>
          <a:p>
            <a:pPr marL="574675" lvl="1" indent="-339725" eaLnBrk="1" hangingPunct="1">
              <a:spcBef>
                <a:spcPct val="0"/>
              </a:spcBef>
              <a:spcAft>
                <a:spcPct val="50000"/>
              </a:spcAft>
              <a:buFont typeface="Wingdings" pitchFamily="2" charset="2"/>
              <a:buChar char="Ø"/>
            </a:pPr>
            <a:r>
              <a:rPr lang="en-US" sz="2200" b="1">
                <a:latin typeface="Helvetica" pitchFamily="-128" charset="0"/>
                <a:cs typeface="Arial" charset="0"/>
              </a:rPr>
              <a:t>Wear eye and ear protection as appropriate</a:t>
            </a:r>
          </a:p>
          <a:p>
            <a:pPr marL="574675" lvl="1" indent="-339725" eaLnBrk="1" hangingPunct="1">
              <a:spcBef>
                <a:spcPct val="0"/>
              </a:spcBef>
              <a:spcAft>
                <a:spcPct val="50000"/>
              </a:spcAft>
              <a:buFont typeface="Wingdings" pitchFamily="2" charset="2"/>
              <a:buChar char="Ø"/>
            </a:pPr>
            <a:r>
              <a:rPr lang="en-US" sz="2200" b="1">
                <a:latin typeface="Helvetica" pitchFamily="-128" charset="0"/>
                <a:cs typeface="Arial" charset="0"/>
              </a:rPr>
              <a:t>Never use alcohol or drugs before or while shooting</a:t>
            </a:r>
          </a:p>
          <a:p>
            <a:pPr marL="574675" lvl="1" indent="-339725" eaLnBrk="1" hangingPunct="1">
              <a:spcBef>
                <a:spcPct val="0"/>
              </a:spcBef>
              <a:spcAft>
                <a:spcPct val="50000"/>
              </a:spcAft>
              <a:buFont typeface="Wingdings" pitchFamily="2" charset="2"/>
              <a:buChar char="Ø"/>
            </a:pPr>
            <a:r>
              <a:rPr lang="en-US" sz="2200" b="1">
                <a:latin typeface="Helvetica" pitchFamily="-128" charset="0"/>
                <a:cs typeface="Arial" charset="0"/>
              </a:rPr>
              <a:t>Be aware that certain types of guns and many shooting activities require additional safety precautions</a:t>
            </a:r>
          </a:p>
          <a:p>
            <a:pPr marL="0" indent="0" eaLnBrk="1" hangingPunct="1">
              <a:lnSpc>
                <a:spcPct val="80000"/>
              </a:lnSpc>
              <a:spcBef>
                <a:spcPct val="0"/>
              </a:spcBef>
              <a:spcAft>
                <a:spcPct val="50000"/>
              </a:spcAft>
              <a:buFont typeface="Wingdings" pitchFamily="2" charset="2"/>
              <a:buNone/>
            </a:pPr>
            <a:r>
              <a:rPr lang="en-US" u="sng">
                <a:latin typeface="Helvetica" pitchFamily="-128" charset="0"/>
              </a:rPr>
              <a:t>Range Commands</a:t>
            </a:r>
          </a:p>
          <a:p>
            <a:pPr marL="574675" lvl="1" indent="-339725" eaLnBrk="1" hangingPunct="1">
              <a:spcBef>
                <a:spcPct val="0"/>
              </a:spcBef>
              <a:spcAft>
                <a:spcPct val="50000"/>
              </a:spcAft>
              <a:buFont typeface="Wingdings" pitchFamily="2" charset="2"/>
              <a:buChar char="Ø"/>
            </a:pPr>
            <a:r>
              <a:rPr lang="en-US" sz="2200" b="1">
                <a:latin typeface="Helvetica" pitchFamily="-128" charset="0"/>
                <a:cs typeface="Arial" charset="0"/>
              </a:rPr>
              <a:t>“Commence Firing”</a:t>
            </a:r>
          </a:p>
          <a:p>
            <a:pPr marL="574675" lvl="1" indent="-339725" eaLnBrk="1" hangingPunct="1">
              <a:spcBef>
                <a:spcPct val="0"/>
              </a:spcBef>
              <a:spcAft>
                <a:spcPct val="50000"/>
              </a:spcAft>
              <a:buFont typeface="Wingdings" pitchFamily="2" charset="2"/>
              <a:buChar char="Ø"/>
            </a:pPr>
            <a:r>
              <a:rPr lang="en-US" sz="2200" b="1">
                <a:latin typeface="Helvetica" pitchFamily="-128" charset="0"/>
                <a:cs typeface="Arial" charset="0"/>
              </a:rPr>
              <a:t>“Cease Firing”</a:t>
            </a:r>
          </a:p>
          <a:p>
            <a:pPr marL="574675" lvl="1" indent="-339725" eaLnBrk="1" hangingPunct="1">
              <a:spcBef>
                <a:spcPct val="0"/>
              </a:spcBef>
              <a:spcAft>
                <a:spcPct val="50000"/>
              </a:spcAft>
              <a:buFont typeface="Wingdings" pitchFamily="2" charset="2"/>
              <a:buChar char="Ø"/>
            </a:pPr>
            <a:r>
              <a:rPr lang="en-US" sz="2200" b="1">
                <a:latin typeface="Helvetica" pitchFamily="-128" charset="0"/>
                <a:cs typeface="Arial" charset="0"/>
              </a:rPr>
              <a:t>“Pull”</a:t>
            </a:r>
            <a:endParaRPr lang="en-US" sz="2200" b="1">
              <a:latin typeface="Helvetica" pitchFamily="-128" charset="0"/>
            </a:endParaRPr>
          </a:p>
        </p:txBody>
      </p:sp>
      <p:sp>
        <p:nvSpPr>
          <p:cNvPr id="37892" name="Slide Number Placeholder 5"/>
          <p:cNvSpPr>
            <a:spLocks noGrp="1"/>
          </p:cNvSpPr>
          <p:nvPr>
            <p:ph type="sldNum" sz="quarter" idx="11"/>
          </p:nvPr>
        </p:nvSpPr>
        <p:spPr bwMode="auto">
          <a:noFill/>
          <a:ln>
            <a:miter lim="800000"/>
            <a:headEnd/>
            <a:tailEnd/>
          </a:ln>
        </p:spPr>
        <p:txBody>
          <a:bodyPr/>
          <a:lstStyle/>
          <a:p>
            <a:fld id="{6CA6B778-AF08-4435-A9C4-322D7BE93198}" type="slidenum">
              <a:rPr lang="en-US" smtClean="0"/>
              <a:pPr/>
              <a:t>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1000"/>
                                        <p:tgtEl>
                                          <p:spTgt spid="24580">
                                            <p:txEl>
                                              <p:pRg st="0" end="0"/>
                                            </p:txEl>
                                          </p:spTgt>
                                        </p:tgtEl>
                                      </p:cBhvr>
                                    </p:animEffect>
                                    <p:anim calcmode="lin" valueType="num">
                                      <p:cBhvr>
                                        <p:cTn id="8" dur="10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80">
                                            <p:txEl>
                                              <p:pRg st="1" end="1"/>
                                            </p:txEl>
                                          </p:spTgt>
                                        </p:tgtEl>
                                        <p:attrNameLst>
                                          <p:attrName>style.visibility</p:attrName>
                                        </p:attrNameLst>
                                      </p:cBhvr>
                                      <p:to>
                                        <p:strVal val="visible"/>
                                      </p:to>
                                    </p:set>
                                    <p:animEffect transition="in" filter="fade">
                                      <p:cBhvr>
                                        <p:cTn id="14" dur="1000"/>
                                        <p:tgtEl>
                                          <p:spTgt spid="24580">
                                            <p:txEl>
                                              <p:pRg st="1" end="1"/>
                                            </p:txEl>
                                          </p:spTgt>
                                        </p:tgtEl>
                                      </p:cBhvr>
                                    </p:animEffect>
                                    <p:anim calcmode="lin" valueType="num">
                                      <p:cBhvr>
                                        <p:cTn id="15" dur="10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80">
                                            <p:txEl>
                                              <p:pRg st="2" end="2"/>
                                            </p:txEl>
                                          </p:spTgt>
                                        </p:tgtEl>
                                        <p:attrNameLst>
                                          <p:attrName>style.visibility</p:attrName>
                                        </p:attrNameLst>
                                      </p:cBhvr>
                                      <p:to>
                                        <p:strVal val="visible"/>
                                      </p:to>
                                    </p:set>
                                    <p:animEffect transition="in" filter="fade">
                                      <p:cBhvr>
                                        <p:cTn id="21" dur="1000"/>
                                        <p:tgtEl>
                                          <p:spTgt spid="24580">
                                            <p:txEl>
                                              <p:pRg st="2" end="2"/>
                                            </p:txEl>
                                          </p:spTgt>
                                        </p:tgtEl>
                                      </p:cBhvr>
                                    </p:animEffect>
                                    <p:anim calcmode="lin" valueType="num">
                                      <p:cBhvr>
                                        <p:cTn id="22" dur="10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580">
                                            <p:txEl>
                                              <p:pRg st="3" end="3"/>
                                            </p:txEl>
                                          </p:spTgt>
                                        </p:tgtEl>
                                        <p:attrNameLst>
                                          <p:attrName>style.visibility</p:attrName>
                                        </p:attrNameLst>
                                      </p:cBhvr>
                                      <p:to>
                                        <p:strVal val="visible"/>
                                      </p:to>
                                    </p:set>
                                    <p:animEffect transition="in" filter="fade">
                                      <p:cBhvr>
                                        <p:cTn id="28" dur="1000"/>
                                        <p:tgtEl>
                                          <p:spTgt spid="24580">
                                            <p:txEl>
                                              <p:pRg st="3" end="3"/>
                                            </p:txEl>
                                          </p:spTgt>
                                        </p:tgtEl>
                                      </p:cBhvr>
                                    </p:animEffect>
                                    <p:anim calcmode="lin" valueType="num">
                                      <p:cBhvr>
                                        <p:cTn id="29" dur="10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4580">
                                            <p:txEl>
                                              <p:pRg st="4" end="4"/>
                                            </p:txEl>
                                          </p:spTgt>
                                        </p:tgtEl>
                                        <p:attrNameLst>
                                          <p:attrName>style.visibility</p:attrName>
                                        </p:attrNameLst>
                                      </p:cBhvr>
                                      <p:to>
                                        <p:strVal val="visible"/>
                                      </p:to>
                                    </p:set>
                                    <p:animEffect transition="in" filter="fade">
                                      <p:cBhvr>
                                        <p:cTn id="35" dur="1000"/>
                                        <p:tgtEl>
                                          <p:spTgt spid="24580">
                                            <p:txEl>
                                              <p:pRg st="4" end="4"/>
                                            </p:txEl>
                                          </p:spTgt>
                                        </p:tgtEl>
                                      </p:cBhvr>
                                    </p:animEffect>
                                    <p:anim calcmode="lin" valueType="num">
                                      <p:cBhvr>
                                        <p:cTn id="36" dur="10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4580">
                                            <p:txEl>
                                              <p:pRg st="5" end="5"/>
                                            </p:txEl>
                                          </p:spTgt>
                                        </p:tgtEl>
                                        <p:attrNameLst>
                                          <p:attrName>style.visibility</p:attrName>
                                        </p:attrNameLst>
                                      </p:cBhvr>
                                      <p:to>
                                        <p:strVal val="visible"/>
                                      </p:to>
                                    </p:set>
                                    <p:animEffect transition="in" filter="fade">
                                      <p:cBhvr>
                                        <p:cTn id="42" dur="1000"/>
                                        <p:tgtEl>
                                          <p:spTgt spid="24580">
                                            <p:txEl>
                                              <p:pRg st="5" end="5"/>
                                            </p:txEl>
                                          </p:spTgt>
                                        </p:tgtEl>
                                      </p:cBhvr>
                                    </p:animEffect>
                                    <p:anim calcmode="lin" valueType="num">
                                      <p:cBhvr>
                                        <p:cTn id="43" dur="10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5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4580">
                                            <p:txEl>
                                              <p:pRg st="6" end="6"/>
                                            </p:txEl>
                                          </p:spTgt>
                                        </p:tgtEl>
                                        <p:attrNameLst>
                                          <p:attrName>style.visibility</p:attrName>
                                        </p:attrNameLst>
                                      </p:cBhvr>
                                      <p:to>
                                        <p:strVal val="visible"/>
                                      </p:to>
                                    </p:set>
                                    <p:animEffect transition="in" filter="fade">
                                      <p:cBhvr>
                                        <p:cTn id="49" dur="1000"/>
                                        <p:tgtEl>
                                          <p:spTgt spid="24580">
                                            <p:txEl>
                                              <p:pRg st="6" end="6"/>
                                            </p:txEl>
                                          </p:spTgt>
                                        </p:tgtEl>
                                      </p:cBhvr>
                                    </p:animEffect>
                                    <p:anim calcmode="lin" valueType="num">
                                      <p:cBhvr>
                                        <p:cTn id="50" dur="1000" fill="hold"/>
                                        <p:tgtEl>
                                          <p:spTgt spid="2458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58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4580">
                                            <p:txEl>
                                              <p:pRg st="7" end="7"/>
                                            </p:txEl>
                                          </p:spTgt>
                                        </p:tgtEl>
                                        <p:attrNameLst>
                                          <p:attrName>style.visibility</p:attrName>
                                        </p:attrNameLst>
                                      </p:cBhvr>
                                      <p:to>
                                        <p:strVal val="visible"/>
                                      </p:to>
                                    </p:set>
                                    <p:animEffect transition="in" filter="fade">
                                      <p:cBhvr>
                                        <p:cTn id="56" dur="1000"/>
                                        <p:tgtEl>
                                          <p:spTgt spid="24580">
                                            <p:txEl>
                                              <p:pRg st="7" end="7"/>
                                            </p:txEl>
                                          </p:spTgt>
                                        </p:tgtEl>
                                      </p:cBhvr>
                                    </p:animEffect>
                                    <p:anim calcmode="lin" valueType="num">
                                      <p:cBhvr>
                                        <p:cTn id="57" dur="1000" fill="hold"/>
                                        <p:tgtEl>
                                          <p:spTgt spid="2458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58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4580">
                                            <p:txEl>
                                              <p:pRg st="8" end="8"/>
                                            </p:txEl>
                                          </p:spTgt>
                                        </p:tgtEl>
                                        <p:attrNameLst>
                                          <p:attrName>style.visibility</p:attrName>
                                        </p:attrNameLst>
                                      </p:cBhvr>
                                      <p:to>
                                        <p:strVal val="visible"/>
                                      </p:to>
                                    </p:set>
                                    <p:animEffect transition="in" filter="fade">
                                      <p:cBhvr>
                                        <p:cTn id="63" dur="1000"/>
                                        <p:tgtEl>
                                          <p:spTgt spid="24580">
                                            <p:txEl>
                                              <p:pRg st="8" end="8"/>
                                            </p:txEl>
                                          </p:spTgt>
                                        </p:tgtEl>
                                      </p:cBhvr>
                                    </p:animEffect>
                                    <p:anim calcmode="lin" valueType="num">
                                      <p:cBhvr>
                                        <p:cTn id="64" dur="1000" fill="hold"/>
                                        <p:tgtEl>
                                          <p:spTgt spid="24580">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58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57400" y="304800"/>
            <a:ext cx="6934200" cy="719138"/>
          </a:xfrm>
        </p:spPr>
        <p:txBody>
          <a:bodyPr/>
          <a:lstStyle/>
          <a:p>
            <a:pPr eaLnBrk="1" hangingPunct="1"/>
            <a:r>
              <a:rPr lang="en-US">
                <a:latin typeface="Helvetica" pitchFamily="-128" charset="0"/>
              </a:rPr>
              <a:t>At The Shooting Station</a:t>
            </a:r>
          </a:p>
        </p:txBody>
      </p:sp>
      <p:sp>
        <p:nvSpPr>
          <p:cNvPr id="25604" name="Rectangle 3"/>
          <p:cNvSpPr>
            <a:spLocks noGrp="1" noChangeArrowheads="1"/>
          </p:cNvSpPr>
          <p:nvPr>
            <p:ph type="body" sz="half" idx="2"/>
          </p:nvPr>
        </p:nvSpPr>
        <p:spPr>
          <a:xfrm>
            <a:off x="533400" y="1600200"/>
            <a:ext cx="8153400" cy="4806950"/>
          </a:xfrm>
        </p:spPr>
        <p:txBody>
          <a:bodyPr/>
          <a:lstStyle/>
          <a:p>
            <a:pPr marL="404813" indent="-404813" eaLnBrk="1" hangingPunct="1">
              <a:lnSpc>
                <a:spcPct val="90000"/>
              </a:lnSpc>
              <a:spcBef>
                <a:spcPct val="0"/>
              </a:spcBef>
              <a:spcAft>
                <a:spcPct val="35000"/>
              </a:spcAft>
              <a:buFont typeface="Wingdings" pitchFamily="2" charset="2"/>
              <a:buNone/>
            </a:pPr>
            <a:r>
              <a:rPr lang="en-US" sz="2000">
                <a:latin typeface="Helvetica" pitchFamily="-128" charset="0"/>
              </a:rPr>
              <a:t>One instructor will be at each firing point.</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Watch straightaway target.</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Point finger at the target all way to the ground.</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Point finger and say “bang” on touching target. </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The instructor will hold the shotgun by the forearm.</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Place your hands on the grip.  When you have control of the shotgun, say “Thank you” and the instructor will let go.</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You will then Dry-fire. TAKE YOUR TIME. Focus on safety and the shooting fundamentals. When you are comfortable, tell the Instructor you are ready to shoot.</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Your instructor will then load the shotgun and hold it by forearm.</a:t>
            </a:r>
          </a:p>
          <a:p>
            <a:pPr marL="404813" indent="-404813" eaLnBrk="1" hangingPunct="1">
              <a:lnSpc>
                <a:spcPct val="90000"/>
              </a:lnSpc>
              <a:spcBef>
                <a:spcPct val="0"/>
              </a:spcBef>
              <a:spcAft>
                <a:spcPct val="50000"/>
              </a:spcAft>
              <a:buFont typeface="Wingdings" pitchFamily="2" charset="2"/>
              <a:buAutoNum type="arabicPeriod"/>
            </a:pPr>
            <a:r>
              <a:rPr lang="en-US" sz="1800">
                <a:latin typeface="Helvetica" pitchFamily="-128" charset="0"/>
              </a:rPr>
              <a:t>Place your hands on the grip.  When you have control of the shotgun, say “Thank you” and the instructor will let go.</a:t>
            </a:r>
          </a:p>
          <a:p>
            <a:pPr marL="404813" indent="-404813" eaLnBrk="1" hangingPunct="1">
              <a:lnSpc>
                <a:spcPct val="90000"/>
              </a:lnSpc>
              <a:spcBef>
                <a:spcPct val="0"/>
              </a:spcBef>
              <a:spcAft>
                <a:spcPct val="35000"/>
              </a:spcAft>
              <a:buFont typeface="Wingdings" pitchFamily="2" charset="2"/>
              <a:buAutoNum type="arabicPeriod"/>
            </a:pPr>
            <a:r>
              <a:rPr lang="en-US" sz="1800">
                <a:latin typeface="Helvetica" pitchFamily="-128" charset="0"/>
              </a:rPr>
              <a:t>You will Live-fire the prescribed number of shoots. </a:t>
            </a:r>
          </a:p>
        </p:txBody>
      </p:sp>
      <p:sp>
        <p:nvSpPr>
          <p:cNvPr id="38916" name="Slide Number Placeholder 6"/>
          <p:cNvSpPr>
            <a:spLocks noGrp="1"/>
          </p:cNvSpPr>
          <p:nvPr>
            <p:ph type="sldNum" sz="quarter" idx="12"/>
          </p:nvPr>
        </p:nvSpPr>
        <p:spPr bwMode="auto">
          <a:noFill/>
          <a:ln>
            <a:miter lim="800000"/>
            <a:headEnd/>
            <a:tailEnd/>
          </a:ln>
        </p:spPr>
        <p:txBody>
          <a:bodyPr/>
          <a:lstStyle/>
          <a:p>
            <a:fld id="{841118A2-9089-4B41-9F05-9FE25D4B4C25}" type="slidenum">
              <a:rPr lang="en-US" smtClean="0"/>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0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0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Helvetica" pitchFamily="-128" charset="0"/>
              </a:rPr>
              <a:t>Questions</a:t>
            </a:r>
          </a:p>
        </p:txBody>
      </p:sp>
      <p:sp>
        <p:nvSpPr>
          <p:cNvPr id="39939" name="Rectangle 3"/>
          <p:cNvSpPr>
            <a:spLocks noGrp="1" noChangeArrowheads="1"/>
          </p:cNvSpPr>
          <p:nvPr>
            <p:ph idx="1"/>
          </p:nvPr>
        </p:nvSpPr>
        <p:spPr>
          <a:xfrm>
            <a:off x="771525" y="1600200"/>
            <a:ext cx="7588250" cy="4530725"/>
          </a:xfrm>
        </p:spPr>
        <p:txBody>
          <a:bodyPr/>
          <a:lstStyle/>
          <a:p>
            <a:pPr eaLnBrk="1" hangingPunct="1">
              <a:buFont typeface="Wingdings" pitchFamily="2" charset="2"/>
              <a:buNone/>
            </a:pPr>
            <a:r>
              <a:rPr lang="en-US" u="sng">
                <a:latin typeface="Helvetica" pitchFamily="-128" charset="0"/>
              </a:rPr>
              <a:t>Do you have any questions</a:t>
            </a:r>
            <a:r>
              <a:rPr lang="en-US">
                <a:latin typeface="Helvetica" pitchFamily="-128" charset="0"/>
              </a:rPr>
              <a:t> before you move to the Ready Area?</a:t>
            </a:r>
          </a:p>
          <a:p>
            <a:pPr eaLnBrk="1" hangingPunct="1"/>
            <a:endParaRPr lang="en-US">
              <a:latin typeface="Helvetica" pitchFamily="-128" charset="0"/>
            </a:endParaRPr>
          </a:p>
        </p:txBody>
      </p:sp>
      <p:sp>
        <p:nvSpPr>
          <p:cNvPr id="39940" name="Slide Number Placeholder 5"/>
          <p:cNvSpPr>
            <a:spLocks noGrp="1"/>
          </p:cNvSpPr>
          <p:nvPr>
            <p:ph type="sldNum" sz="quarter" idx="11"/>
          </p:nvPr>
        </p:nvSpPr>
        <p:spPr bwMode="auto">
          <a:noFill/>
          <a:ln>
            <a:miter lim="800000"/>
            <a:headEnd/>
            <a:tailEnd/>
          </a:ln>
        </p:spPr>
        <p:txBody>
          <a:bodyPr/>
          <a:lstStyle/>
          <a:p>
            <a:fld id="{ABC95EA0-06AB-4EF8-A730-8379D93AE0CD}" type="slidenum">
              <a:rPr lang="en-US" smtClean="0"/>
              <a:pPr/>
              <a:t>22</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i="1">
                <a:latin typeface="Helvetica" pitchFamily="-128" charset="0"/>
              </a:rPr>
              <a:t>NRA Gun Safety Rules</a:t>
            </a:r>
          </a:p>
        </p:txBody>
      </p:sp>
      <p:sp>
        <p:nvSpPr>
          <p:cNvPr id="206851" name="Rectangle 3"/>
          <p:cNvSpPr>
            <a:spLocks noGrp="1" noChangeArrowheads="1"/>
          </p:cNvSpPr>
          <p:nvPr>
            <p:ph idx="1"/>
          </p:nvPr>
        </p:nvSpPr>
        <p:spPr>
          <a:xfrm>
            <a:off x="457200" y="1981200"/>
            <a:ext cx="8229600" cy="4038600"/>
          </a:xfrm>
        </p:spPr>
        <p:txBody>
          <a:bodyPr/>
          <a:lstStyle/>
          <a:p>
            <a:pPr marL="457200" indent="-457200" eaLnBrk="1" hangingPunct="1">
              <a:spcBef>
                <a:spcPct val="0"/>
              </a:spcBef>
              <a:spcAft>
                <a:spcPct val="75000"/>
              </a:spcAft>
            </a:pPr>
            <a:r>
              <a:rPr lang="en-US" sz="3200" u="sng">
                <a:latin typeface="Georgia" pitchFamily="18" charset="0"/>
              </a:rPr>
              <a:t>ALWAYS</a:t>
            </a:r>
            <a:r>
              <a:rPr lang="en-US" sz="3200">
                <a:latin typeface="Georgia" pitchFamily="18" charset="0"/>
              </a:rPr>
              <a:t> keep your gun pointed in a safe direction</a:t>
            </a:r>
          </a:p>
          <a:p>
            <a:pPr marL="457200" indent="-457200" eaLnBrk="1" hangingPunct="1">
              <a:spcBef>
                <a:spcPct val="0"/>
              </a:spcBef>
              <a:spcAft>
                <a:spcPct val="75000"/>
              </a:spcAft>
            </a:pPr>
            <a:r>
              <a:rPr lang="en-US" sz="3200" u="sng">
                <a:latin typeface="Georgia" pitchFamily="18" charset="0"/>
              </a:rPr>
              <a:t>ALWAYS</a:t>
            </a:r>
            <a:r>
              <a:rPr lang="en-US" sz="3200">
                <a:latin typeface="Georgia" pitchFamily="18" charset="0"/>
              </a:rPr>
              <a:t> keep your finger off the trigger until ready to shoot</a:t>
            </a:r>
          </a:p>
          <a:p>
            <a:pPr marL="457200" indent="-457200" eaLnBrk="1" hangingPunct="1">
              <a:spcBef>
                <a:spcPct val="0"/>
              </a:spcBef>
              <a:spcAft>
                <a:spcPct val="75000"/>
              </a:spcAft>
            </a:pPr>
            <a:r>
              <a:rPr lang="en-US" sz="3200" u="sng">
                <a:latin typeface="Georgia" pitchFamily="18" charset="0"/>
              </a:rPr>
              <a:t>ALWAYS</a:t>
            </a:r>
            <a:r>
              <a:rPr lang="en-US" sz="3200">
                <a:latin typeface="Georgia" pitchFamily="18" charset="0"/>
              </a:rPr>
              <a:t> keep your gun unloaded until ready to use</a:t>
            </a:r>
          </a:p>
        </p:txBody>
      </p:sp>
      <p:sp>
        <p:nvSpPr>
          <p:cNvPr id="20484" name="Slide Number Placeholder 5"/>
          <p:cNvSpPr>
            <a:spLocks noGrp="1"/>
          </p:cNvSpPr>
          <p:nvPr>
            <p:ph type="sldNum" sz="quarter" idx="11"/>
          </p:nvPr>
        </p:nvSpPr>
        <p:spPr bwMode="auto">
          <a:noFill/>
          <a:ln>
            <a:miter lim="800000"/>
            <a:headEnd/>
            <a:tailEnd/>
          </a:ln>
        </p:spPr>
        <p:txBody>
          <a:bodyPr/>
          <a:lstStyle/>
          <a:p>
            <a:fld id="{36F66EF5-6729-469E-B177-11531FBF4369}"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800" decel="100000"/>
                                        <p:tgtEl>
                                          <p:spTgt spid="206850"/>
                                        </p:tgtEl>
                                      </p:cBhvr>
                                    </p:animEffect>
                                    <p:anim calcmode="lin" valueType="num">
                                      <p:cBhvr>
                                        <p:cTn id="8" dur="800" decel="100000" fill="hold"/>
                                        <p:tgtEl>
                                          <p:spTgt spid="206850"/>
                                        </p:tgtEl>
                                        <p:attrNameLst>
                                          <p:attrName>style.rotation</p:attrName>
                                        </p:attrNameLst>
                                      </p:cBhvr>
                                      <p:tavLst>
                                        <p:tav tm="0">
                                          <p:val>
                                            <p:fltVal val="-90"/>
                                          </p:val>
                                        </p:tav>
                                        <p:tav tm="100000">
                                          <p:val>
                                            <p:fltVal val="0"/>
                                          </p:val>
                                        </p:tav>
                                      </p:tavLst>
                                    </p:anim>
                                    <p:anim calcmode="lin" valueType="num">
                                      <p:cBhvr>
                                        <p:cTn id="9" dur="800" decel="100000" fill="hold"/>
                                        <p:tgtEl>
                                          <p:spTgt spid="206850"/>
                                        </p:tgtEl>
                                        <p:attrNameLst>
                                          <p:attrName>ppt_x</p:attrName>
                                        </p:attrNameLst>
                                      </p:cBhvr>
                                      <p:tavLst>
                                        <p:tav tm="0">
                                          <p:val>
                                            <p:strVal val="#ppt_x+0.4"/>
                                          </p:val>
                                        </p:tav>
                                        <p:tav tm="100000">
                                          <p:val>
                                            <p:strVal val="#ppt_x-0.05"/>
                                          </p:val>
                                        </p:tav>
                                      </p:tavLst>
                                    </p:anim>
                                    <p:anim calcmode="lin" valueType="num">
                                      <p:cBhvr>
                                        <p:cTn id="10" dur="800" decel="100000" fill="hold"/>
                                        <p:tgtEl>
                                          <p:spTgt spid="2068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68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68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6851">
                                            <p:txEl>
                                              <p:pRg st="0" end="0"/>
                                            </p:txEl>
                                          </p:spTgt>
                                        </p:tgtEl>
                                        <p:attrNameLst>
                                          <p:attrName>style.visibility</p:attrName>
                                        </p:attrNameLst>
                                      </p:cBhvr>
                                      <p:to>
                                        <p:strVal val="visible"/>
                                      </p:to>
                                    </p:set>
                                    <p:animEffect transition="in" filter="fade">
                                      <p:cBhvr>
                                        <p:cTn id="17" dur="1000"/>
                                        <p:tgtEl>
                                          <p:spTgt spid="206851">
                                            <p:txEl>
                                              <p:pRg st="0" end="0"/>
                                            </p:txEl>
                                          </p:spTgt>
                                        </p:tgtEl>
                                      </p:cBhvr>
                                    </p:animEffect>
                                    <p:anim calcmode="lin" valueType="num">
                                      <p:cBhvr>
                                        <p:cTn id="18" dur="10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6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06851">
                                            <p:txEl>
                                              <p:pRg st="1" end="1"/>
                                            </p:txEl>
                                          </p:spTgt>
                                        </p:tgtEl>
                                        <p:attrNameLst>
                                          <p:attrName>style.visibility</p:attrName>
                                        </p:attrNameLst>
                                      </p:cBhvr>
                                      <p:to>
                                        <p:strVal val="visible"/>
                                      </p:to>
                                    </p:set>
                                    <p:animEffect transition="in" filter="fade">
                                      <p:cBhvr>
                                        <p:cTn id="24" dur="1000"/>
                                        <p:tgtEl>
                                          <p:spTgt spid="206851">
                                            <p:txEl>
                                              <p:pRg st="1" end="1"/>
                                            </p:txEl>
                                          </p:spTgt>
                                        </p:tgtEl>
                                      </p:cBhvr>
                                    </p:animEffect>
                                    <p:anim calcmode="lin" valueType="num">
                                      <p:cBhvr>
                                        <p:cTn id="25" dur="10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06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06851">
                                            <p:txEl>
                                              <p:pRg st="2" end="2"/>
                                            </p:txEl>
                                          </p:spTgt>
                                        </p:tgtEl>
                                        <p:attrNameLst>
                                          <p:attrName>style.visibility</p:attrName>
                                        </p:attrNameLst>
                                      </p:cBhvr>
                                      <p:to>
                                        <p:strVal val="visible"/>
                                      </p:to>
                                    </p:set>
                                    <p:animEffect transition="in" filter="fade">
                                      <p:cBhvr>
                                        <p:cTn id="31" dur="1000"/>
                                        <p:tgtEl>
                                          <p:spTgt spid="206851">
                                            <p:txEl>
                                              <p:pRg st="2" end="2"/>
                                            </p:txEl>
                                          </p:spTgt>
                                        </p:tgtEl>
                                      </p:cBhvr>
                                    </p:animEffect>
                                    <p:anim calcmode="lin" valueType="num">
                                      <p:cBhvr>
                                        <p:cTn id="32" dur="10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068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Helvetica" pitchFamily="-128" charset="0"/>
              </a:rPr>
              <a:t>Shotgun Parts</a:t>
            </a:r>
            <a:br>
              <a:rPr lang="en-US" i="1">
                <a:latin typeface="Helvetica" pitchFamily="-128" charset="0"/>
              </a:rPr>
            </a:br>
            <a:r>
              <a:rPr lang="en-US" i="1">
                <a:latin typeface="Helvetica" pitchFamily="-128" charset="0"/>
              </a:rPr>
              <a:t>Pump</a:t>
            </a:r>
          </a:p>
        </p:txBody>
      </p:sp>
      <p:pic>
        <p:nvPicPr>
          <p:cNvPr id="21507" name="Content Placeholder 6" descr="870.jpg"/>
          <p:cNvPicPr>
            <a:picLocks noGrp="1" noChangeAspect="1"/>
          </p:cNvPicPr>
          <p:nvPr>
            <p:ph idx="1"/>
          </p:nvPr>
        </p:nvPicPr>
        <p:blipFill>
          <a:blip r:embed="rId3" cstate="print"/>
          <a:srcRect/>
          <a:stretch>
            <a:fillRect/>
          </a:stretch>
        </p:blipFill>
        <p:spPr>
          <a:xfrm>
            <a:off x="487363" y="2609850"/>
            <a:ext cx="8229600" cy="1951038"/>
          </a:xfrm>
        </p:spPr>
      </p:pic>
      <p:sp>
        <p:nvSpPr>
          <p:cNvPr id="21508" name="Slide Number Placeholder 3"/>
          <p:cNvSpPr>
            <a:spLocks noGrp="1"/>
          </p:cNvSpPr>
          <p:nvPr>
            <p:ph type="sldNum" sz="quarter" idx="11"/>
          </p:nvPr>
        </p:nvSpPr>
        <p:spPr bwMode="auto">
          <a:noFill/>
          <a:ln>
            <a:miter lim="800000"/>
            <a:headEnd/>
            <a:tailEnd/>
          </a:ln>
        </p:spPr>
        <p:txBody>
          <a:bodyPr/>
          <a:lstStyle/>
          <a:p>
            <a:fld id="{C7C564D4-6541-4A04-A4F6-2755E561765B}" type="slidenum">
              <a:rPr lang="en-US" smtClean="0"/>
              <a:pPr/>
              <a:t>4</a:t>
            </a:fld>
            <a:endParaRPr lang="en-US"/>
          </a:p>
        </p:txBody>
      </p:sp>
      <p:sp>
        <p:nvSpPr>
          <p:cNvPr id="21509" name="Text Box 12"/>
          <p:cNvSpPr txBox="1">
            <a:spLocks noChangeArrowheads="1"/>
          </p:cNvSpPr>
          <p:nvPr/>
        </p:nvSpPr>
        <p:spPr bwMode="auto">
          <a:xfrm>
            <a:off x="0" y="4294188"/>
            <a:ext cx="681038" cy="369887"/>
          </a:xfrm>
          <a:prstGeom prst="rect">
            <a:avLst/>
          </a:prstGeom>
          <a:noFill/>
          <a:ln w="9525">
            <a:noFill/>
            <a:miter lim="800000"/>
            <a:headEnd/>
            <a:tailEnd/>
          </a:ln>
        </p:spPr>
        <p:txBody>
          <a:bodyPr>
            <a:spAutoFit/>
          </a:bodyPr>
          <a:lstStyle/>
          <a:p>
            <a:pPr>
              <a:spcBef>
                <a:spcPct val="50000"/>
              </a:spcBef>
            </a:pPr>
            <a:r>
              <a:rPr lang="en-US" b="1"/>
              <a:t>Butt</a:t>
            </a:r>
          </a:p>
        </p:txBody>
      </p:sp>
      <p:sp>
        <p:nvSpPr>
          <p:cNvPr id="21510" name="Text Box 12"/>
          <p:cNvSpPr txBox="1">
            <a:spLocks noChangeArrowheads="1"/>
          </p:cNvSpPr>
          <p:nvPr/>
        </p:nvSpPr>
        <p:spPr bwMode="auto">
          <a:xfrm>
            <a:off x="646113" y="2611438"/>
            <a:ext cx="935037" cy="369887"/>
          </a:xfrm>
          <a:prstGeom prst="rect">
            <a:avLst/>
          </a:prstGeom>
          <a:noFill/>
          <a:ln w="9525">
            <a:noFill/>
            <a:miter lim="800000"/>
            <a:headEnd/>
            <a:tailEnd/>
          </a:ln>
        </p:spPr>
        <p:txBody>
          <a:bodyPr>
            <a:spAutoFit/>
          </a:bodyPr>
          <a:lstStyle/>
          <a:p>
            <a:pPr>
              <a:spcBef>
                <a:spcPct val="50000"/>
              </a:spcBef>
            </a:pPr>
            <a:r>
              <a:rPr lang="en-US" b="1"/>
              <a:t>Comb</a:t>
            </a:r>
          </a:p>
        </p:txBody>
      </p:sp>
      <p:sp>
        <p:nvSpPr>
          <p:cNvPr id="21511" name="Text Box 15"/>
          <p:cNvSpPr txBox="1">
            <a:spLocks noChangeArrowheads="1"/>
          </p:cNvSpPr>
          <p:nvPr/>
        </p:nvSpPr>
        <p:spPr bwMode="auto">
          <a:xfrm>
            <a:off x="1809750" y="2393950"/>
            <a:ext cx="760413" cy="369888"/>
          </a:xfrm>
          <a:prstGeom prst="rect">
            <a:avLst/>
          </a:prstGeom>
          <a:noFill/>
          <a:ln w="9525">
            <a:noFill/>
            <a:miter lim="800000"/>
            <a:headEnd/>
            <a:tailEnd/>
          </a:ln>
        </p:spPr>
        <p:txBody>
          <a:bodyPr>
            <a:spAutoFit/>
          </a:bodyPr>
          <a:lstStyle/>
          <a:p>
            <a:pPr>
              <a:spcBef>
                <a:spcPct val="50000"/>
              </a:spcBef>
            </a:pPr>
            <a:r>
              <a:rPr lang="en-US" b="1"/>
              <a:t>Grip</a:t>
            </a:r>
          </a:p>
        </p:txBody>
      </p:sp>
      <p:sp>
        <p:nvSpPr>
          <p:cNvPr id="21512" name="Text Box 12"/>
          <p:cNvSpPr txBox="1">
            <a:spLocks noChangeArrowheads="1"/>
          </p:cNvSpPr>
          <p:nvPr/>
        </p:nvSpPr>
        <p:spPr bwMode="auto">
          <a:xfrm>
            <a:off x="2601913" y="2046288"/>
            <a:ext cx="1000125" cy="647700"/>
          </a:xfrm>
          <a:prstGeom prst="rect">
            <a:avLst/>
          </a:prstGeom>
          <a:noFill/>
          <a:ln w="9525">
            <a:noFill/>
            <a:miter lim="800000"/>
            <a:headEnd/>
            <a:tailEnd/>
          </a:ln>
        </p:spPr>
        <p:txBody>
          <a:bodyPr>
            <a:spAutoFit/>
          </a:bodyPr>
          <a:lstStyle/>
          <a:p>
            <a:pPr>
              <a:spcBef>
                <a:spcPct val="50000"/>
              </a:spcBef>
            </a:pPr>
            <a:r>
              <a:rPr lang="en-US" b="1"/>
              <a:t>Loading Port </a:t>
            </a:r>
          </a:p>
        </p:txBody>
      </p:sp>
      <p:sp>
        <p:nvSpPr>
          <p:cNvPr id="21513" name="Text Box 12"/>
          <p:cNvSpPr txBox="1">
            <a:spLocks noChangeArrowheads="1"/>
          </p:cNvSpPr>
          <p:nvPr/>
        </p:nvSpPr>
        <p:spPr bwMode="auto">
          <a:xfrm>
            <a:off x="3781425" y="2373313"/>
            <a:ext cx="1258888" cy="369887"/>
          </a:xfrm>
          <a:prstGeom prst="rect">
            <a:avLst/>
          </a:prstGeom>
          <a:noFill/>
          <a:ln w="9525">
            <a:noFill/>
            <a:miter lim="800000"/>
            <a:headEnd/>
            <a:tailEnd/>
          </a:ln>
        </p:spPr>
        <p:txBody>
          <a:bodyPr>
            <a:spAutoFit/>
          </a:bodyPr>
          <a:lstStyle/>
          <a:p>
            <a:pPr>
              <a:spcBef>
                <a:spcPct val="50000"/>
              </a:spcBef>
            </a:pPr>
            <a:r>
              <a:rPr lang="en-US" b="1"/>
              <a:t>Chamber</a:t>
            </a:r>
          </a:p>
        </p:txBody>
      </p:sp>
      <p:sp>
        <p:nvSpPr>
          <p:cNvPr id="21514" name="Text Box 12"/>
          <p:cNvSpPr txBox="1">
            <a:spLocks noChangeArrowheads="1"/>
          </p:cNvSpPr>
          <p:nvPr/>
        </p:nvSpPr>
        <p:spPr bwMode="auto">
          <a:xfrm>
            <a:off x="4876800" y="2325688"/>
            <a:ext cx="1144588" cy="369887"/>
          </a:xfrm>
          <a:prstGeom prst="rect">
            <a:avLst/>
          </a:prstGeom>
          <a:noFill/>
          <a:ln w="9525">
            <a:noFill/>
            <a:miter lim="800000"/>
            <a:headEnd/>
            <a:tailEnd/>
          </a:ln>
        </p:spPr>
        <p:txBody>
          <a:bodyPr>
            <a:spAutoFit/>
          </a:bodyPr>
          <a:lstStyle/>
          <a:p>
            <a:pPr>
              <a:spcBef>
                <a:spcPct val="50000"/>
              </a:spcBef>
            </a:pPr>
            <a:r>
              <a:rPr lang="en-US" b="1"/>
              <a:t>Barrel</a:t>
            </a:r>
          </a:p>
        </p:txBody>
      </p:sp>
      <p:sp>
        <p:nvSpPr>
          <p:cNvPr id="21515" name="Text Box 12"/>
          <p:cNvSpPr txBox="1">
            <a:spLocks noChangeArrowheads="1"/>
          </p:cNvSpPr>
          <p:nvPr/>
        </p:nvSpPr>
        <p:spPr bwMode="auto">
          <a:xfrm>
            <a:off x="5983288" y="2147888"/>
            <a:ext cx="977900" cy="369887"/>
          </a:xfrm>
          <a:prstGeom prst="rect">
            <a:avLst/>
          </a:prstGeom>
          <a:noFill/>
          <a:ln w="9525">
            <a:noFill/>
            <a:miter lim="800000"/>
            <a:headEnd/>
            <a:tailEnd/>
          </a:ln>
        </p:spPr>
        <p:txBody>
          <a:bodyPr>
            <a:spAutoFit/>
          </a:bodyPr>
          <a:lstStyle/>
          <a:p>
            <a:pPr>
              <a:spcBef>
                <a:spcPct val="50000"/>
              </a:spcBef>
            </a:pPr>
            <a:r>
              <a:rPr lang="en-US" b="1"/>
              <a:t>Rib</a:t>
            </a:r>
          </a:p>
        </p:txBody>
      </p:sp>
      <p:sp>
        <p:nvSpPr>
          <p:cNvPr id="21516" name="Text Box 11"/>
          <p:cNvSpPr txBox="1">
            <a:spLocks noChangeArrowheads="1"/>
          </p:cNvSpPr>
          <p:nvPr/>
        </p:nvSpPr>
        <p:spPr bwMode="auto">
          <a:xfrm>
            <a:off x="6961188" y="1955800"/>
            <a:ext cx="1557337" cy="646113"/>
          </a:xfrm>
          <a:prstGeom prst="rect">
            <a:avLst/>
          </a:prstGeom>
          <a:noFill/>
          <a:ln w="9525">
            <a:noFill/>
            <a:miter lim="800000"/>
            <a:headEnd/>
            <a:tailEnd/>
          </a:ln>
        </p:spPr>
        <p:txBody>
          <a:bodyPr>
            <a:spAutoFit/>
          </a:bodyPr>
          <a:lstStyle/>
          <a:p>
            <a:pPr>
              <a:spcBef>
                <a:spcPct val="50000"/>
              </a:spcBef>
            </a:pPr>
            <a:r>
              <a:rPr lang="en-US" b="1"/>
              <a:t>Bead Front Sight</a:t>
            </a:r>
          </a:p>
        </p:txBody>
      </p:sp>
      <p:sp>
        <p:nvSpPr>
          <p:cNvPr id="21517" name="Text Box 16"/>
          <p:cNvSpPr txBox="1">
            <a:spLocks noChangeArrowheads="1"/>
          </p:cNvSpPr>
          <p:nvPr/>
        </p:nvSpPr>
        <p:spPr bwMode="auto">
          <a:xfrm>
            <a:off x="8045450" y="3452813"/>
            <a:ext cx="1098550" cy="366712"/>
          </a:xfrm>
          <a:prstGeom prst="rect">
            <a:avLst/>
          </a:prstGeom>
          <a:noFill/>
          <a:ln w="9525">
            <a:noFill/>
            <a:miter lim="800000"/>
            <a:headEnd/>
            <a:tailEnd/>
          </a:ln>
        </p:spPr>
        <p:txBody>
          <a:bodyPr>
            <a:spAutoFit/>
          </a:bodyPr>
          <a:lstStyle/>
          <a:p>
            <a:pPr>
              <a:spcBef>
                <a:spcPct val="50000"/>
              </a:spcBef>
            </a:pPr>
            <a:r>
              <a:rPr lang="en-US" b="1"/>
              <a:t>Muzzle</a:t>
            </a:r>
          </a:p>
        </p:txBody>
      </p:sp>
      <p:sp>
        <p:nvSpPr>
          <p:cNvPr id="21518" name="Text Box 12"/>
          <p:cNvSpPr txBox="1">
            <a:spLocks noChangeArrowheads="1"/>
          </p:cNvSpPr>
          <p:nvPr/>
        </p:nvSpPr>
        <p:spPr bwMode="auto">
          <a:xfrm>
            <a:off x="5408613" y="3881438"/>
            <a:ext cx="1079500" cy="368300"/>
          </a:xfrm>
          <a:prstGeom prst="rect">
            <a:avLst/>
          </a:prstGeom>
          <a:noFill/>
          <a:ln w="9525">
            <a:noFill/>
            <a:miter lim="800000"/>
            <a:headEnd/>
            <a:tailEnd/>
          </a:ln>
        </p:spPr>
        <p:txBody>
          <a:bodyPr>
            <a:spAutoFit/>
          </a:bodyPr>
          <a:lstStyle/>
          <a:p>
            <a:pPr>
              <a:spcBef>
                <a:spcPct val="50000"/>
              </a:spcBef>
            </a:pPr>
            <a:r>
              <a:rPr lang="en-US" b="1"/>
              <a:t>Forearm</a:t>
            </a:r>
          </a:p>
        </p:txBody>
      </p:sp>
      <p:sp>
        <p:nvSpPr>
          <p:cNvPr id="21519" name="Text Box 12"/>
          <p:cNvSpPr txBox="1">
            <a:spLocks noChangeArrowheads="1"/>
          </p:cNvSpPr>
          <p:nvPr/>
        </p:nvSpPr>
        <p:spPr bwMode="auto">
          <a:xfrm>
            <a:off x="3844925" y="3954463"/>
            <a:ext cx="1493838" cy="646112"/>
          </a:xfrm>
          <a:prstGeom prst="rect">
            <a:avLst/>
          </a:prstGeom>
          <a:noFill/>
          <a:ln w="9525">
            <a:noFill/>
            <a:miter lim="800000"/>
            <a:headEnd/>
            <a:tailEnd/>
          </a:ln>
        </p:spPr>
        <p:txBody>
          <a:bodyPr>
            <a:spAutoFit/>
          </a:bodyPr>
          <a:lstStyle/>
          <a:p>
            <a:pPr>
              <a:spcBef>
                <a:spcPct val="50000"/>
              </a:spcBef>
            </a:pPr>
            <a:r>
              <a:rPr lang="en-US" b="1"/>
              <a:t>Magazine Loading Port </a:t>
            </a:r>
          </a:p>
        </p:txBody>
      </p:sp>
      <p:sp>
        <p:nvSpPr>
          <p:cNvPr id="21520" name="Text Box 12"/>
          <p:cNvSpPr txBox="1">
            <a:spLocks noChangeArrowheads="1"/>
          </p:cNvSpPr>
          <p:nvPr/>
        </p:nvSpPr>
        <p:spPr bwMode="auto">
          <a:xfrm>
            <a:off x="1947863" y="4187825"/>
            <a:ext cx="1704975" cy="366713"/>
          </a:xfrm>
          <a:prstGeom prst="rect">
            <a:avLst/>
          </a:prstGeom>
          <a:noFill/>
          <a:ln w="9525">
            <a:noFill/>
            <a:miter lim="800000"/>
            <a:headEnd/>
            <a:tailEnd/>
          </a:ln>
        </p:spPr>
        <p:txBody>
          <a:bodyPr>
            <a:spAutoFit/>
          </a:bodyPr>
          <a:lstStyle/>
          <a:p>
            <a:pPr>
              <a:spcBef>
                <a:spcPct val="50000"/>
              </a:spcBef>
            </a:pPr>
            <a:r>
              <a:rPr lang="en-US" b="1"/>
              <a:t>Trigger Guard</a:t>
            </a:r>
          </a:p>
        </p:txBody>
      </p:sp>
      <p:sp>
        <p:nvSpPr>
          <p:cNvPr id="21521" name="Text Box 12"/>
          <p:cNvSpPr txBox="1">
            <a:spLocks noChangeArrowheads="1"/>
          </p:cNvSpPr>
          <p:nvPr/>
        </p:nvSpPr>
        <p:spPr bwMode="auto">
          <a:xfrm>
            <a:off x="2225675" y="3871913"/>
            <a:ext cx="1298575" cy="368300"/>
          </a:xfrm>
          <a:prstGeom prst="rect">
            <a:avLst/>
          </a:prstGeom>
          <a:noFill/>
          <a:ln w="9525">
            <a:noFill/>
            <a:miter lim="800000"/>
            <a:headEnd/>
            <a:tailEnd/>
          </a:ln>
        </p:spPr>
        <p:txBody>
          <a:bodyPr>
            <a:spAutoFit/>
          </a:bodyPr>
          <a:lstStyle/>
          <a:p>
            <a:pPr>
              <a:spcBef>
                <a:spcPct val="50000"/>
              </a:spcBef>
            </a:pPr>
            <a:r>
              <a:rPr lang="en-US" b="1"/>
              <a:t>Trigger</a:t>
            </a:r>
          </a:p>
        </p:txBody>
      </p:sp>
      <p:sp>
        <p:nvSpPr>
          <p:cNvPr id="21522" name="Text Box 12"/>
          <p:cNvSpPr txBox="1">
            <a:spLocks noChangeArrowheads="1"/>
          </p:cNvSpPr>
          <p:nvPr/>
        </p:nvSpPr>
        <p:spPr bwMode="auto">
          <a:xfrm>
            <a:off x="1238250" y="3913188"/>
            <a:ext cx="944563" cy="369887"/>
          </a:xfrm>
          <a:prstGeom prst="rect">
            <a:avLst/>
          </a:prstGeom>
          <a:noFill/>
          <a:ln w="9525">
            <a:noFill/>
            <a:miter lim="800000"/>
            <a:headEnd/>
            <a:tailEnd/>
          </a:ln>
        </p:spPr>
        <p:txBody>
          <a:bodyPr>
            <a:spAutoFit/>
          </a:bodyPr>
          <a:lstStyle/>
          <a:p>
            <a:pPr>
              <a:spcBef>
                <a:spcPct val="50000"/>
              </a:spcBef>
            </a:pPr>
            <a:r>
              <a:rPr lang="en-US" b="1"/>
              <a:t>Safety</a:t>
            </a:r>
          </a:p>
        </p:txBody>
      </p:sp>
      <p:sp>
        <p:nvSpPr>
          <p:cNvPr id="21523" name="Line 29"/>
          <p:cNvSpPr>
            <a:spLocks noChangeShapeType="1"/>
          </p:cNvSpPr>
          <p:nvPr/>
        </p:nvSpPr>
        <p:spPr bwMode="auto">
          <a:xfrm>
            <a:off x="1165225" y="2905125"/>
            <a:ext cx="339725" cy="354013"/>
          </a:xfrm>
          <a:prstGeom prst="line">
            <a:avLst/>
          </a:prstGeom>
          <a:noFill/>
          <a:ln w="31750">
            <a:solidFill>
              <a:srgbClr val="FF0000"/>
            </a:solidFill>
            <a:round/>
            <a:headEnd/>
            <a:tailEnd type="arrow" w="med" len="med"/>
          </a:ln>
        </p:spPr>
        <p:txBody>
          <a:bodyPr/>
          <a:lstStyle/>
          <a:p>
            <a:endParaRPr lang="en-US"/>
          </a:p>
        </p:txBody>
      </p:sp>
      <p:sp>
        <p:nvSpPr>
          <p:cNvPr id="21524" name="Line 29"/>
          <p:cNvSpPr>
            <a:spLocks noChangeShapeType="1"/>
          </p:cNvSpPr>
          <p:nvPr/>
        </p:nvSpPr>
        <p:spPr bwMode="auto">
          <a:xfrm>
            <a:off x="3219450" y="2452688"/>
            <a:ext cx="379413" cy="482600"/>
          </a:xfrm>
          <a:prstGeom prst="line">
            <a:avLst/>
          </a:prstGeom>
          <a:noFill/>
          <a:ln w="31750">
            <a:solidFill>
              <a:srgbClr val="FF0000"/>
            </a:solidFill>
            <a:round/>
            <a:headEnd/>
            <a:tailEnd type="arrow" w="med" len="med"/>
          </a:ln>
        </p:spPr>
        <p:txBody>
          <a:bodyPr/>
          <a:lstStyle/>
          <a:p>
            <a:endParaRPr lang="en-US"/>
          </a:p>
        </p:txBody>
      </p:sp>
      <p:sp>
        <p:nvSpPr>
          <p:cNvPr id="21525" name="Line 29"/>
          <p:cNvSpPr>
            <a:spLocks noChangeShapeType="1"/>
          </p:cNvSpPr>
          <p:nvPr/>
        </p:nvSpPr>
        <p:spPr bwMode="auto">
          <a:xfrm>
            <a:off x="2168525" y="2743200"/>
            <a:ext cx="190500" cy="398463"/>
          </a:xfrm>
          <a:prstGeom prst="line">
            <a:avLst/>
          </a:prstGeom>
          <a:noFill/>
          <a:ln w="31750">
            <a:solidFill>
              <a:srgbClr val="FF0000"/>
            </a:solidFill>
            <a:round/>
            <a:headEnd/>
            <a:tailEnd type="arrow" w="med" len="med"/>
          </a:ln>
        </p:spPr>
        <p:txBody>
          <a:bodyPr/>
          <a:lstStyle/>
          <a:p>
            <a:endParaRPr lang="en-US"/>
          </a:p>
        </p:txBody>
      </p:sp>
      <p:sp>
        <p:nvSpPr>
          <p:cNvPr id="21526" name="Line 29"/>
          <p:cNvSpPr>
            <a:spLocks noChangeShapeType="1"/>
          </p:cNvSpPr>
          <p:nvPr/>
        </p:nvSpPr>
        <p:spPr bwMode="auto">
          <a:xfrm>
            <a:off x="5310188" y="2640013"/>
            <a:ext cx="338137" cy="295275"/>
          </a:xfrm>
          <a:prstGeom prst="line">
            <a:avLst/>
          </a:prstGeom>
          <a:noFill/>
          <a:ln w="31750">
            <a:solidFill>
              <a:srgbClr val="FF0000"/>
            </a:solidFill>
            <a:round/>
            <a:headEnd/>
            <a:tailEnd type="arrow" w="med" len="med"/>
          </a:ln>
        </p:spPr>
        <p:txBody>
          <a:bodyPr/>
          <a:lstStyle/>
          <a:p>
            <a:endParaRPr lang="en-US"/>
          </a:p>
        </p:txBody>
      </p:sp>
      <p:sp>
        <p:nvSpPr>
          <p:cNvPr id="21527" name="Line 29"/>
          <p:cNvSpPr>
            <a:spLocks noChangeShapeType="1"/>
          </p:cNvSpPr>
          <p:nvPr/>
        </p:nvSpPr>
        <p:spPr bwMode="auto">
          <a:xfrm flipH="1">
            <a:off x="4056063" y="2630488"/>
            <a:ext cx="241300" cy="319087"/>
          </a:xfrm>
          <a:prstGeom prst="line">
            <a:avLst/>
          </a:prstGeom>
          <a:noFill/>
          <a:ln w="31750">
            <a:solidFill>
              <a:srgbClr val="FF0000"/>
            </a:solidFill>
            <a:round/>
            <a:headEnd/>
            <a:tailEnd type="arrow" w="med" len="med"/>
          </a:ln>
        </p:spPr>
        <p:txBody>
          <a:bodyPr/>
          <a:lstStyle/>
          <a:p>
            <a:endParaRPr lang="en-US"/>
          </a:p>
        </p:txBody>
      </p:sp>
      <p:sp>
        <p:nvSpPr>
          <p:cNvPr id="21528" name="Line 29"/>
          <p:cNvSpPr>
            <a:spLocks noChangeShapeType="1"/>
          </p:cNvSpPr>
          <p:nvPr/>
        </p:nvSpPr>
        <p:spPr bwMode="auto">
          <a:xfrm flipV="1">
            <a:off x="1882775" y="3540125"/>
            <a:ext cx="874713" cy="481013"/>
          </a:xfrm>
          <a:prstGeom prst="line">
            <a:avLst/>
          </a:prstGeom>
          <a:noFill/>
          <a:ln w="31750">
            <a:solidFill>
              <a:srgbClr val="FF0000"/>
            </a:solidFill>
            <a:round/>
            <a:headEnd/>
            <a:tailEnd type="arrow" w="med" len="med"/>
          </a:ln>
        </p:spPr>
        <p:txBody>
          <a:bodyPr/>
          <a:lstStyle/>
          <a:p>
            <a:endParaRPr lang="en-US"/>
          </a:p>
        </p:txBody>
      </p:sp>
      <p:sp>
        <p:nvSpPr>
          <p:cNvPr id="21529" name="Line 29"/>
          <p:cNvSpPr>
            <a:spLocks noChangeShapeType="1"/>
          </p:cNvSpPr>
          <p:nvPr/>
        </p:nvSpPr>
        <p:spPr bwMode="auto">
          <a:xfrm flipV="1">
            <a:off x="2757488" y="3524250"/>
            <a:ext cx="161925" cy="414338"/>
          </a:xfrm>
          <a:prstGeom prst="line">
            <a:avLst/>
          </a:prstGeom>
          <a:noFill/>
          <a:ln w="31750">
            <a:solidFill>
              <a:srgbClr val="FF0000"/>
            </a:solidFill>
            <a:round/>
            <a:headEnd/>
            <a:tailEnd type="arrow" w="med" len="med"/>
          </a:ln>
        </p:spPr>
        <p:txBody>
          <a:bodyPr/>
          <a:lstStyle/>
          <a:p>
            <a:endParaRPr lang="en-US"/>
          </a:p>
        </p:txBody>
      </p:sp>
      <p:sp>
        <p:nvSpPr>
          <p:cNvPr id="21530" name="Line 29"/>
          <p:cNvSpPr>
            <a:spLocks noChangeShapeType="1"/>
          </p:cNvSpPr>
          <p:nvPr/>
        </p:nvSpPr>
        <p:spPr bwMode="auto">
          <a:xfrm flipV="1">
            <a:off x="265113" y="3863975"/>
            <a:ext cx="206375" cy="427038"/>
          </a:xfrm>
          <a:prstGeom prst="line">
            <a:avLst/>
          </a:prstGeom>
          <a:noFill/>
          <a:ln w="31750">
            <a:solidFill>
              <a:srgbClr val="FF0000"/>
            </a:solidFill>
            <a:round/>
            <a:headEnd/>
            <a:tailEnd type="arrow" w="med" len="med"/>
          </a:ln>
        </p:spPr>
        <p:txBody>
          <a:bodyPr/>
          <a:lstStyle/>
          <a:p>
            <a:endParaRPr lang="en-US"/>
          </a:p>
        </p:txBody>
      </p:sp>
      <p:sp>
        <p:nvSpPr>
          <p:cNvPr id="21531" name="Line 29"/>
          <p:cNvSpPr>
            <a:spLocks noChangeShapeType="1"/>
          </p:cNvSpPr>
          <p:nvPr/>
        </p:nvSpPr>
        <p:spPr bwMode="auto">
          <a:xfrm flipH="1" flipV="1">
            <a:off x="8759825" y="3186113"/>
            <a:ext cx="15875" cy="265112"/>
          </a:xfrm>
          <a:prstGeom prst="line">
            <a:avLst/>
          </a:prstGeom>
          <a:noFill/>
          <a:ln w="31750">
            <a:solidFill>
              <a:srgbClr val="FF0000"/>
            </a:solidFill>
            <a:round/>
            <a:headEnd/>
            <a:tailEnd type="arrow" w="med" len="med"/>
          </a:ln>
        </p:spPr>
        <p:txBody>
          <a:bodyPr/>
          <a:lstStyle/>
          <a:p>
            <a:endParaRPr lang="en-US"/>
          </a:p>
        </p:txBody>
      </p:sp>
      <p:sp>
        <p:nvSpPr>
          <p:cNvPr id="21532" name="Line 29"/>
          <p:cNvSpPr>
            <a:spLocks noChangeShapeType="1"/>
          </p:cNvSpPr>
          <p:nvPr/>
        </p:nvSpPr>
        <p:spPr bwMode="auto">
          <a:xfrm flipH="1" flipV="1">
            <a:off x="3805238" y="3406775"/>
            <a:ext cx="560387" cy="663575"/>
          </a:xfrm>
          <a:prstGeom prst="line">
            <a:avLst/>
          </a:prstGeom>
          <a:noFill/>
          <a:ln w="31750">
            <a:solidFill>
              <a:srgbClr val="FF0000"/>
            </a:solidFill>
            <a:round/>
            <a:headEnd/>
            <a:tailEnd type="arrow" w="med" len="med"/>
          </a:ln>
        </p:spPr>
        <p:txBody>
          <a:bodyPr/>
          <a:lstStyle/>
          <a:p>
            <a:endParaRPr lang="en-US"/>
          </a:p>
        </p:txBody>
      </p:sp>
      <p:sp>
        <p:nvSpPr>
          <p:cNvPr id="21533" name="Line 29"/>
          <p:cNvSpPr>
            <a:spLocks noChangeShapeType="1"/>
          </p:cNvSpPr>
          <p:nvPr/>
        </p:nvSpPr>
        <p:spPr bwMode="auto">
          <a:xfrm flipH="1" flipV="1">
            <a:off x="5707063" y="3481388"/>
            <a:ext cx="304800" cy="422275"/>
          </a:xfrm>
          <a:prstGeom prst="line">
            <a:avLst/>
          </a:prstGeom>
          <a:noFill/>
          <a:ln w="31750">
            <a:solidFill>
              <a:srgbClr val="FF0000"/>
            </a:solidFill>
            <a:round/>
            <a:headEnd/>
            <a:tailEnd type="arrow" w="med" len="med"/>
          </a:ln>
        </p:spPr>
        <p:txBody>
          <a:bodyPr/>
          <a:lstStyle/>
          <a:p>
            <a:endParaRPr lang="en-US"/>
          </a:p>
        </p:txBody>
      </p:sp>
      <p:sp>
        <p:nvSpPr>
          <p:cNvPr id="21534" name="Line 29"/>
          <p:cNvSpPr>
            <a:spLocks noChangeShapeType="1"/>
          </p:cNvSpPr>
          <p:nvPr/>
        </p:nvSpPr>
        <p:spPr bwMode="auto">
          <a:xfrm>
            <a:off x="7713663" y="2447925"/>
            <a:ext cx="796925" cy="428625"/>
          </a:xfrm>
          <a:prstGeom prst="line">
            <a:avLst/>
          </a:prstGeom>
          <a:noFill/>
          <a:ln w="31750">
            <a:solidFill>
              <a:srgbClr val="FF0000"/>
            </a:solidFill>
            <a:round/>
            <a:headEnd/>
            <a:tailEnd type="arrow" w="med" len="med"/>
          </a:ln>
        </p:spPr>
        <p:txBody>
          <a:bodyPr/>
          <a:lstStyle/>
          <a:p>
            <a:endParaRPr lang="en-US"/>
          </a:p>
        </p:txBody>
      </p:sp>
      <p:sp>
        <p:nvSpPr>
          <p:cNvPr id="21535" name="Line 29"/>
          <p:cNvSpPr>
            <a:spLocks noChangeShapeType="1"/>
          </p:cNvSpPr>
          <p:nvPr/>
        </p:nvSpPr>
        <p:spPr bwMode="auto">
          <a:xfrm>
            <a:off x="6435725" y="2497138"/>
            <a:ext cx="398463" cy="428625"/>
          </a:xfrm>
          <a:prstGeom prst="line">
            <a:avLst/>
          </a:prstGeom>
          <a:noFill/>
          <a:ln w="31750">
            <a:solidFill>
              <a:srgbClr val="FF0000"/>
            </a:solidFill>
            <a:round/>
            <a:headEnd/>
            <a:tailEnd type="arrow" w="med" len="med"/>
          </a:ln>
        </p:spPr>
        <p:txBody>
          <a:bodyPr/>
          <a:lstStyle/>
          <a:p>
            <a:endParaRPr lang="en-US"/>
          </a:p>
        </p:txBody>
      </p:sp>
      <p:sp>
        <p:nvSpPr>
          <p:cNvPr id="21536" name="Line 29"/>
          <p:cNvSpPr>
            <a:spLocks noChangeShapeType="1"/>
          </p:cNvSpPr>
          <p:nvPr/>
        </p:nvSpPr>
        <p:spPr bwMode="auto">
          <a:xfrm flipH="1" flipV="1">
            <a:off x="3084513" y="3517900"/>
            <a:ext cx="217487" cy="754063"/>
          </a:xfrm>
          <a:prstGeom prst="line">
            <a:avLst/>
          </a:prstGeom>
          <a:noFill/>
          <a:ln w="31750">
            <a:solidFill>
              <a:srgbClr val="FF0000"/>
            </a:solidFill>
            <a:round/>
            <a:headEnd/>
            <a:tailEnd type="arrow" w="med" len="med"/>
          </a:ln>
        </p:spPr>
        <p:txBody>
          <a:bodyPr/>
          <a:lstStyle/>
          <a:p>
            <a:endParaRPr lang="en-US"/>
          </a:p>
        </p:txBody>
      </p:sp>
      <p:sp>
        <p:nvSpPr>
          <p:cNvPr id="21537" name="Text Box 12"/>
          <p:cNvSpPr txBox="1">
            <a:spLocks noChangeArrowheads="1"/>
          </p:cNvSpPr>
          <p:nvPr/>
        </p:nvSpPr>
        <p:spPr bwMode="auto">
          <a:xfrm>
            <a:off x="3302000" y="4737100"/>
            <a:ext cx="1704975" cy="366713"/>
          </a:xfrm>
          <a:prstGeom prst="rect">
            <a:avLst/>
          </a:prstGeom>
          <a:noFill/>
          <a:ln w="9525">
            <a:noFill/>
            <a:miter lim="800000"/>
            <a:headEnd/>
            <a:tailEnd/>
          </a:ln>
        </p:spPr>
        <p:txBody>
          <a:bodyPr>
            <a:spAutoFit/>
          </a:bodyPr>
          <a:lstStyle/>
          <a:p>
            <a:pPr>
              <a:spcBef>
                <a:spcPct val="50000"/>
              </a:spcBef>
            </a:pPr>
            <a:r>
              <a:rPr lang="en-US" b="1"/>
              <a:t>Action Release</a:t>
            </a:r>
          </a:p>
        </p:txBody>
      </p:sp>
      <p:sp>
        <p:nvSpPr>
          <p:cNvPr id="21538" name="Line 29"/>
          <p:cNvSpPr>
            <a:spLocks noChangeShapeType="1"/>
          </p:cNvSpPr>
          <p:nvPr/>
        </p:nvSpPr>
        <p:spPr bwMode="auto">
          <a:xfrm flipH="1" flipV="1">
            <a:off x="3330575" y="3467100"/>
            <a:ext cx="449263" cy="1323975"/>
          </a:xfrm>
          <a:prstGeom prst="line">
            <a:avLst/>
          </a:prstGeom>
          <a:noFill/>
          <a:ln w="31750">
            <a:solidFill>
              <a:srgbClr val="FF0000"/>
            </a:solidFill>
            <a:round/>
            <a:headEnd/>
            <a:tailEnd type="arrow" w="med" len="me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atin typeface="Helvetica" pitchFamily="-128" charset="0"/>
              </a:rPr>
              <a:t>Shotgun Parts</a:t>
            </a:r>
            <a:br>
              <a:rPr lang="en-US" i="1">
                <a:latin typeface="Helvetica" pitchFamily="-128" charset="0"/>
              </a:rPr>
            </a:br>
            <a:r>
              <a:rPr lang="en-US" i="1">
                <a:latin typeface="Helvetica" pitchFamily="-128" charset="0"/>
              </a:rPr>
              <a:t>Semi-automtic</a:t>
            </a:r>
            <a:endParaRPr lang="en-US">
              <a:latin typeface="Helvetica" pitchFamily="-128" charset="0"/>
            </a:endParaRPr>
          </a:p>
        </p:txBody>
      </p:sp>
      <p:pic>
        <p:nvPicPr>
          <p:cNvPr id="22531" name="Content Placeholder 5" descr="Super-X3-Composite-MID-511053-m.jpg"/>
          <p:cNvPicPr>
            <a:picLocks noGrp="1" noChangeAspect="1"/>
          </p:cNvPicPr>
          <p:nvPr>
            <p:ph idx="1"/>
          </p:nvPr>
        </p:nvPicPr>
        <p:blipFill>
          <a:blip r:embed="rId3" cstate="print"/>
          <a:srcRect/>
          <a:stretch>
            <a:fillRect/>
          </a:stretch>
        </p:blipFill>
        <p:spPr>
          <a:xfrm>
            <a:off x="663575" y="2955925"/>
            <a:ext cx="7858125" cy="1357313"/>
          </a:xfrm>
        </p:spPr>
      </p:pic>
      <p:sp>
        <p:nvSpPr>
          <p:cNvPr id="22532" name="Slide Number Placeholder 3"/>
          <p:cNvSpPr>
            <a:spLocks noGrp="1"/>
          </p:cNvSpPr>
          <p:nvPr>
            <p:ph type="sldNum" sz="quarter" idx="11"/>
          </p:nvPr>
        </p:nvSpPr>
        <p:spPr bwMode="auto">
          <a:noFill/>
          <a:ln>
            <a:miter lim="800000"/>
            <a:headEnd/>
            <a:tailEnd/>
          </a:ln>
        </p:spPr>
        <p:txBody>
          <a:bodyPr/>
          <a:lstStyle/>
          <a:p>
            <a:fld id="{1F821A8D-EF54-436F-8380-F9D3A980C882}" type="slidenum">
              <a:rPr lang="en-US" smtClean="0"/>
              <a:pPr/>
              <a:t>5</a:t>
            </a:fld>
            <a:endParaRPr lang="en-US"/>
          </a:p>
        </p:txBody>
      </p:sp>
      <p:sp>
        <p:nvSpPr>
          <p:cNvPr id="22533" name="Text Box 12"/>
          <p:cNvSpPr txBox="1">
            <a:spLocks noChangeArrowheads="1"/>
          </p:cNvSpPr>
          <p:nvPr/>
        </p:nvSpPr>
        <p:spPr bwMode="auto">
          <a:xfrm>
            <a:off x="0" y="3822700"/>
            <a:ext cx="681038" cy="369888"/>
          </a:xfrm>
          <a:prstGeom prst="rect">
            <a:avLst/>
          </a:prstGeom>
          <a:noFill/>
          <a:ln w="9525">
            <a:noFill/>
            <a:miter lim="800000"/>
            <a:headEnd/>
            <a:tailEnd/>
          </a:ln>
        </p:spPr>
        <p:txBody>
          <a:bodyPr>
            <a:spAutoFit/>
          </a:bodyPr>
          <a:lstStyle/>
          <a:p>
            <a:pPr>
              <a:spcBef>
                <a:spcPct val="50000"/>
              </a:spcBef>
            </a:pPr>
            <a:r>
              <a:rPr lang="en-US" b="1"/>
              <a:t>Butt</a:t>
            </a:r>
          </a:p>
        </p:txBody>
      </p:sp>
      <p:sp>
        <p:nvSpPr>
          <p:cNvPr id="22534" name="Text Box 12"/>
          <p:cNvSpPr txBox="1">
            <a:spLocks noChangeArrowheads="1"/>
          </p:cNvSpPr>
          <p:nvPr/>
        </p:nvSpPr>
        <p:spPr bwMode="auto">
          <a:xfrm>
            <a:off x="646113" y="2611438"/>
            <a:ext cx="935037" cy="369887"/>
          </a:xfrm>
          <a:prstGeom prst="rect">
            <a:avLst/>
          </a:prstGeom>
          <a:noFill/>
          <a:ln w="9525">
            <a:noFill/>
            <a:miter lim="800000"/>
            <a:headEnd/>
            <a:tailEnd/>
          </a:ln>
        </p:spPr>
        <p:txBody>
          <a:bodyPr>
            <a:spAutoFit/>
          </a:bodyPr>
          <a:lstStyle/>
          <a:p>
            <a:pPr>
              <a:spcBef>
                <a:spcPct val="50000"/>
              </a:spcBef>
            </a:pPr>
            <a:r>
              <a:rPr lang="en-US" b="1"/>
              <a:t>Comb</a:t>
            </a:r>
          </a:p>
        </p:txBody>
      </p:sp>
      <p:sp>
        <p:nvSpPr>
          <p:cNvPr id="22535" name="Text Box 15"/>
          <p:cNvSpPr txBox="1">
            <a:spLocks noChangeArrowheads="1"/>
          </p:cNvSpPr>
          <p:nvPr/>
        </p:nvSpPr>
        <p:spPr bwMode="auto">
          <a:xfrm>
            <a:off x="1809750" y="2393950"/>
            <a:ext cx="760413" cy="369888"/>
          </a:xfrm>
          <a:prstGeom prst="rect">
            <a:avLst/>
          </a:prstGeom>
          <a:noFill/>
          <a:ln w="9525">
            <a:noFill/>
            <a:miter lim="800000"/>
            <a:headEnd/>
            <a:tailEnd/>
          </a:ln>
        </p:spPr>
        <p:txBody>
          <a:bodyPr>
            <a:spAutoFit/>
          </a:bodyPr>
          <a:lstStyle/>
          <a:p>
            <a:pPr>
              <a:spcBef>
                <a:spcPct val="50000"/>
              </a:spcBef>
            </a:pPr>
            <a:r>
              <a:rPr lang="en-US" b="1"/>
              <a:t>Grip</a:t>
            </a:r>
          </a:p>
        </p:txBody>
      </p:sp>
      <p:sp>
        <p:nvSpPr>
          <p:cNvPr id="22536" name="Text Box 12"/>
          <p:cNvSpPr txBox="1">
            <a:spLocks noChangeArrowheads="1"/>
          </p:cNvSpPr>
          <p:nvPr/>
        </p:nvSpPr>
        <p:spPr bwMode="auto">
          <a:xfrm>
            <a:off x="2601913" y="2046288"/>
            <a:ext cx="1000125" cy="647700"/>
          </a:xfrm>
          <a:prstGeom prst="rect">
            <a:avLst/>
          </a:prstGeom>
          <a:noFill/>
          <a:ln w="9525">
            <a:noFill/>
            <a:miter lim="800000"/>
            <a:headEnd/>
            <a:tailEnd/>
          </a:ln>
        </p:spPr>
        <p:txBody>
          <a:bodyPr>
            <a:spAutoFit/>
          </a:bodyPr>
          <a:lstStyle/>
          <a:p>
            <a:pPr>
              <a:spcBef>
                <a:spcPct val="50000"/>
              </a:spcBef>
            </a:pPr>
            <a:r>
              <a:rPr lang="en-US" b="1"/>
              <a:t>Loading Port </a:t>
            </a:r>
          </a:p>
        </p:txBody>
      </p:sp>
      <p:sp>
        <p:nvSpPr>
          <p:cNvPr id="22537" name="Text Box 12"/>
          <p:cNvSpPr txBox="1">
            <a:spLocks noChangeArrowheads="1"/>
          </p:cNvSpPr>
          <p:nvPr/>
        </p:nvSpPr>
        <p:spPr bwMode="auto">
          <a:xfrm>
            <a:off x="3781425" y="2373313"/>
            <a:ext cx="1258888" cy="369887"/>
          </a:xfrm>
          <a:prstGeom prst="rect">
            <a:avLst/>
          </a:prstGeom>
          <a:noFill/>
          <a:ln w="9525">
            <a:noFill/>
            <a:miter lim="800000"/>
            <a:headEnd/>
            <a:tailEnd/>
          </a:ln>
        </p:spPr>
        <p:txBody>
          <a:bodyPr>
            <a:spAutoFit/>
          </a:bodyPr>
          <a:lstStyle/>
          <a:p>
            <a:pPr>
              <a:spcBef>
                <a:spcPct val="50000"/>
              </a:spcBef>
            </a:pPr>
            <a:r>
              <a:rPr lang="en-US" b="1"/>
              <a:t>Chamber</a:t>
            </a:r>
          </a:p>
        </p:txBody>
      </p:sp>
      <p:sp>
        <p:nvSpPr>
          <p:cNvPr id="22538" name="Text Box 12"/>
          <p:cNvSpPr txBox="1">
            <a:spLocks noChangeArrowheads="1"/>
          </p:cNvSpPr>
          <p:nvPr/>
        </p:nvSpPr>
        <p:spPr bwMode="auto">
          <a:xfrm>
            <a:off x="4876800" y="2325688"/>
            <a:ext cx="1144588" cy="369887"/>
          </a:xfrm>
          <a:prstGeom prst="rect">
            <a:avLst/>
          </a:prstGeom>
          <a:noFill/>
          <a:ln w="9525">
            <a:noFill/>
            <a:miter lim="800000"/>
            <a:headEnd/>
            <a:tailEnd/>
          </a:ln>
        </p:spPr>
        <p:txBody>
          <a:bodyPr>
            <a:spAutoFit/>
          </a:bodyPr>
          <a:lstStyle/>
          <a:p>
            <a:pPr>
              <a:spcBef>
                <a:spcPct val="50000"/>
              </a:spcBef>
            </a:pPr>
            <a:r>
              <a:rPr lang="en-US" b="1"/>
              <a:t>Barrel</a:t>
            </a:r>
          </a:p>
        </p:txBody>
      </p:sp>
      <p:sp>
        <p:nvSpPr>
          <p:cNvPr id="22539" name="Text Box 12"/>
          <p:cNvSpPr txBox="1">
            <a:spLocks noChangeArrowheads="1"/>
          </p:cNvSpPr>
          <p:nvPr/>
        </p:nvSpPr>
        <p:spPr bwMode="auto">
          <a:xfrm>
            <a:off x="5776913" y="2295525"/>
            <a:ext cx="977900" cy="369888"/>
          </a:xfrm>
          <a:prstGeom prst="rect">
            <a:avLst/>
          </a:prstGeom>
          <a:noFill/>
          <a:ln w="9525">
            <a:noFill/>
            <a:miter lim="800000"/>
            <a:headEnd/>
            <a:tailEnd/>
          </a:ln>
        </p:spPr>
        <p:txBody>
          <a:bodyPr>
            <a:spAutoFit/>
          </a:bodyPr>
          <a:lstStyle/>
          <a:p>
            <a:pPr>
              <a:spcBef>
                <a:spcPct val="50000"/>
              </a:spcBef>
            </a:pPr>
            <a:r>
              <a:rPr lang="en-US" b="1"/>
              <a:t>Rib</a:t>
            </a:r>
          </a:p>
        </p:txBody>
      </p:sp>
      <p:sp>
        <p:nvSpPr>
          <p:cNvPr id="22540" name="Text Box 16"/>
          <p:cNvSpPr txBox="1">
            <a:spLocks noChangeArrowheads="1"/>
          </p:cNvSpPr>
          <p:nvPr/>
        </p:nvSpPr>
        <p:spPr bwMode="auto">
          <a:xfrm>
            <a:off x="8045450" y="3452813"/>
            <a:ext cx="1098550" cy="366712"/>
          </a:xfrm>
          <a:prstGeom prst="rect">
            <a:avLst/>
          </a:prstGeom>
          <a:noFill/>
          <a:ln w="9525">
            <a:noFill/>
            <a:miter lim="800000"/>
            <a:headEnd/>
            <a:tailEnd/>
          </a:ln>
        </p:spPr>
        <p:txBody>
          <a:bodyPr>
            <a:spAutoFit/>
          </a:bodyPr>
          <a:lstStyle/>
          <a:p>
            <a:pPr>
              <a:spcBef>
                <a:spcPct val="50000"/>
              </a:spcBef>
            </a:pPr>
            <a:r>
              <a:rPr lang="en-US" b="1"/>
              <a:t>Muzzle</a:t>
            </a:r>
          </a:p>
        </p:txBody>
      </p:sp>
      <p:sp>
        <p:nvSpPr>
          <p:cNvPr id="22541" name="Text Box 11"/>
          <p:cNvSpPr txBox="1">
            <a:spLocks noChangeArrowheads="1"/>
          </p:cNvSpPr>
          <p:nvPr/>
        </p:nvSpPr>
        <p:spPr bwMode="auto">
          <a:xfrm>
            <a:off x="6961188" y="1955800"/>
            <a:ext cx="1557337" cy="646113"/>
          </a:xfrm>
          <a:prstGeom prst="rect">
            <a:avLst/>
          </a:prstGeom>
          <a:noFill/>
          <a:ln w="9525">
            <a:noFill/>
            <a:miter lim="800000"/>
            <a:headEnd/>
            <a:tailEnd/>
          </a:ln>
        </p:spPr>
        <p:txBody>
          <a:bodyPr>
            <a:spAutoFit/>
          </a:bodyPr>
          <a:lstStyle/>
          <a:p>
            <a:pPr>
              <a:spcBef>
                <a:spcPct val="50000"/>
              </a:spcBef>
            </a:pPr>
            <a:r>
              <a:rPr lang="en-US" b="1"/>
              <a:t>Bead Front Sight</a:t>
            </a:r>
          </a:p>
        </p:txBody>
      </p:sp>
      <p:sp>
        <p:nvSpPr>
          <p:cNvPr id="22542" name="Text Box 12"/>
          <p:cNvSpPr txBox="1">
            <a:spLocks noChangeArrowheads="1"/>
          </p:cNvSpPr>
          <p:nvPr/>
        </p:nvSpPr>
        <p:spPr bwMode="auto">
          <a:xfrm>
            <a:off x="5408613" y="3881438"/>
            <a:ext cx="1079500" cy="368300"/>
          </a:xfrm>
          <a:prstGeom prst="rect">
            <a:avLst/>
          </a:prstGeom>
          <a:noFill/>
          <a:ln w="9525">
            <a:noFill/>
            <a:miter lim="800000"/>
            <a:headEnd/>
            <a:tailEnd/>
          </a:ln>
        </p:spPr>
        <p:txBody>
          <a:bodyPr>
            <a:spAutoFit/>
          </a:bodyPr>
          <a:lstStyle/>
          <a:p>
            <a:pPr>
              <a:spcBef>
                <a:spcPct val="50000"/>
              </a:spcBef>
            </a:pPr>
            <a:r>
              <a:rPr lang="en-US" b="1"/>
              <a:t>Forearm</a:t>
            </a:r>
          </a:p>
        </p:txBody>
      </p:sp>
      <p:sp>
        <p:nvSpPr>
          <p:cNvPr id="22543" name="Text Box 12"/>
          <p:cNvSpPr txBox="1">
            <a:spLocks noChangeArrowheads="1"/>
          </p:cNvSpPr>
          <p:nvPr/>
        </p:nvSpPr>
        <p:spPr bwMode="auto">
          <a:xfrm>
            <a:off x="1062038" y="4046538"/>
            <a:ext cx="1252537" cy="369887"/>
          </a:xfrm>
          <a:prstGeom prst="rect">
            <a:avLst/>
          </a:prstGeom>
          <a:noFill/>
          <a:ln w="9525">
            <a:noFill/>
            <a:miter lim="800000"/>
            <a:headEnd/>
            <a:tailEnd/>
          </a:ln>
        </p:spPr>
        <p:txBody>
          <a:bodyPr>
            <a:spAutoFit/>
          </a:bodyPr>
          <a:lstStyle/>
          <a:p>
            <a:pPr>
              <a:spcBef>
                <a:spcPct val="50000"/>
              </a:spcBef>
            </a:pPr>
            <a:r>
              <a:rPr lang="en-US" b="1"/>
              <a:t>Safety</a:t>
            </a:r>
          </a:p>
        </p:txBody>
      </p:sp>
      <p:sp>
        <p:nvSpPr>
          <p:cNvPr id="22544" name="Text Box 12"/>
          <p:cNvSpPr txBox="1">
            <a:spLocks noChangeArrowheads="1"/>
          </p:cNvSpPr>
          <p:nvPr/>
        </p:nvSpPr>
        <p:spPr bwMode="auto">
          <a:xfrm>
            <a:off x="1947863" y="4419600"/>
            <a:ext cx="1704975" cy="366713"/>
          </a:xfrm>
          <a:prstGeom prst="rect">
            <a:avLst/>
          </a:prstGeom>
          <a:noFill/>
          <a:ln w="9525">
            <a:noFill/>
            <a:miter lim="800000"/>
            <a:headEnd/>
            <a:tailEnd/>
          </a:ln>
        </p:spPr>
        <p:txBody>
          <a:bodyPr>
            <a:spAutoFit/>
          </a:bodyPr>
          <a:lstStyle/>
          <a:p>
            <a:pPr>
              <a:spcBef>
                <a:spcPct val="50000"/>
              </a:spcBef>
            </a:pPr>
            <a:r>
              <a:rPr lang="en-US" b="1"/>
              <a:t>Trigger Guard</a:t>
            </a:r>
          </a:p>
        </p:txBody>
      </p:sp>
      <p:sp>
        <p:nvSpPr>
          <p:cNvPr id="22545" name="Line 29"/>
          <p:cNvSpPr>
            <a:spLocks noChangeShapeType="1"/>
          </p:cNvSpPr>
          <p:nvPr/>
        </p:nvSpPr>
        <p:spPr bwMode="auto">
          <a:xfrm flipV="1">
            <a:off x="590550" y="3627438"/>
            <a:ext cx="206375" cy="339725"/>
          </a:xfrm>
          <a:prstGeom prst="line">
            <a:avLst/>
          </a:prstGeom>
          <a:noFill/>
          <a:ln w="31750">
            <a:solidFill>
              <a:srgbClr val="FF0000"/>
            </a:solidFill>
            <a:round/>
            <a:headEnd/>
            <a:tailEnd type="arrow" w="med" len="med"/>
          </a:ln>
        </p:spPr>
        <p:txBody>
          <a:bodyPr/>
          <a:lstStyle/>
          <a:p>
            <a:endParaRPr lang="en-US"/>
          </a:p>
        </p:txBody>
      </p:sp>
      <p:sp>
        <p:nvSpPr>
          <p:cNvPr id="22546" name="Line 29"/>
          <p:cNvSpPr>
            <a:spLocks noChangeShapeType="1"/>
          </p:cNvSpPr>
          <p:nvPr/>
        </p:nvSpPr>
        <p:spPr bwMode="auto">
          <a:xfrm flipV="1">
            <a:off x="2686050" y="3676650"/>
            <a:ext cx="393700" cy="509588"/>
          </a:xfrm>
          <a:prstGeom prst="line">
            <a:avLst/>
          </a:prstGeom>
          <a:noFill/>
          <a:ln w="31750">
            <a:solidFill>
              <a:srgbClr val="FF0000"/>
            </a:solidFill>
            <a:round/>
            <a:headEnd/>
            <a:tailEnd type="arrow" w="med" len="med"/>
          </a:ln>
        </p:spPr>
        <p:txBody>
          <a:bodyPr/>
          <a:lstStyle/>
          <a:p>
            <a:endParaRPr lang="en-US"/>
          </a:p>
        </p:txBody>
      </p:sp>
      <p:sp>
        <p:nvSpPr>
          <p:cNvPr id="22547" name="Text Box 12"/>
          <p:cNvSpPr txBox="1">
            <a:spLocks noChangeArrowheads="1"/>
          </p:cNvSpPr>
          <p:nvPr/>
        </p:nvSpPr>
        <p:spPr bwMode="auto">
          <a:xfrm>
            <a:off x="1960563" y="4122738"/>
            <a:ext cx="1298575" cy="368300"/>
          </a:xfrm>
          <a:prstGeom prst="rect">
            <a:avLst/>
          </a:prstGeom>
          <a:noFill/>
          <a:ln w="9525">
            <a:noFill/>
            <a:miter lim="800000"/>
            <a:headEnd/>
            <a:tailEnd/>
          </a:ln>
        </p:spPr>
        <p:txBody>
          <a:bodyPr>
            <a:spAutoFit/>
          </a:bodyPr>
          <a:lstStyle/>
          <a:p>
            <a:pPr>
              <a:spcBef>
                <a:spcPct val="50000"/>
              </a:spcBef>
            </a:pPr>
            <a:r>
              <a:rPr lang="en-US" b="1"/>
              <a:t>Trigger</a:t>
            </a:r>
          </a:p>
        </p:txBody>
      </p:sp>
      <p:sp>
        <p:nvSpPr>
          <p:cNvPr id="22548" name="Text Box 12"/>
          <p:cNvSpPr txBox="1">
            <a:spLocks noChangeArrowheads="1"/>
          </p:cNvSpPr>
          <p:nvPr/>
        </p:nvSpPr>
        <p:spPr bwMode="auto">
          <a:xfrm>
            <a:off x="3871913" y="3884613"/>
            <a:ext cx="1493837" cy="646112"/>
          </a:xfrm>
          <a:prstGeom prst="rect">
            <a:avLst/>
          </a:prstGeom>
          <a:noFill/>
          <a:ln w="9525">
            <a:noFill/>
            <a:miter lim="800000"/>
            <a:headEnd/>
            <a:tailEnd/>
          </a:ln>
        </p:spPr>
        <p:txBody>
          <a:bodyPr>
            <a:spAutoFit/>
          </a:bodyPr>
          <a:lstStyle/>
          <a:p>
            <a:pPr>
              <a:spcBef>
                <a:spcPct val="50000"/>
              </a:spcBef>
            </a:pPr>
            <a:r>
              <a:rPr lang="en-US" b="1"/>
              <a:t>Magazine Loading Port </a:t>
            </a:r>
          </a:p>
        </p:txBody>
      </p:sp>
      <p:sp>
        <p:nvSpPr>
          <p:cNvPr id="22549" name="Line 29"/>
          <p:cNvSpPr>
            <a:spLocks noChangeShapeType="1"/>
          </p:cNvSpPr>
          <p:nvPr/>
        </p:nvSpPr>
        <p:spPr bwMode="auto">
          <a:xfrm>
            <a:off x="1223963" y="2935288"/>
            <a:ext cx="428625" cy="412750"/>
          </a:xfrm>
          <a:prstGeom prst="line">
            <a:avLst/>
          </a:prstGeom>
          <a:noFill/>
          <a:ln w="31750">
            <a:solidFill>
              <a:srgbClr val="FF0000"/>
            </a:solidFill>
            <a:round/>
            <a:headEnd/>
            <a:tailEnd type="arrow" w="med" len="med"/>
          </a:ln>
        </p:spPr>
        <p:txBody>
          <a:bodyPr/>
          <a:lstStyle/>
          <a:p>
            <a:endParaRPr lang="en-US"/>
          </a:p>
        </p:txBody>
      </p:sp>
      <p:sp>
        <p:nvSpPr>
          <p:cNvPr id="22550" name="Line 29"/>
          <p:cNvSpPr>
            <a:spLocks noChangeShapeType="1"/>
          </p:cNvSpPr>
          <p:nvPr/>
        </p:nvSpPr>
        <p:spPr bwMode="auto">
          <a:xfrm flipV="1">
            <a:off x="3057525" y="3648075"/>
            <a:ext cx="112713" cy="746125"/>
          </a:xfrm>
          <a:prstGeom prst="line">
            <a:avLst/>
          </a:prstGeom>
          <a:noFill/>
          <a:ln w="31750">
            <a:solidFill>
              <a:srgbClr val="FF0000"/>
            </a:solidFill>
            <a:round/>
            <a:headEnd/>
            <a:tailEnd type="arrow" w="med" len="med"/>
          </a:ln>
        </p:spPr>
        <p:txBody>
          <a:bodyPr/>
          <a:lstStyle/>
          <a:p>
            <a:endParaRPr lang="en-US"/>
          </a:p>
        </p:txBody>
      </p:sp>
      <p:sp>
        <p:nvSpPr>
          <p:cNvPr id="22551" name="Line 29"/>
          <p:cNvSpPr>
            <a:spLocks noChangeShapeType="1"/>
          </p:cNvSpPr>
          <p:nvPr/>
        </p:nvSpPr>
        <p:spPr bwMode="auto">
          <a:xfrm flipV="1">
            <a:off x="1905000" y="3568700"/>
            <a:ext cx="985838" cy="558800"/>
          </a:xfrm>
          <a:prstGeom prst="line">
            <a:avLst/>
          </a:prstGeom>
          <a:noFill/>
          <a:ln w="31750">
            <a:solidFill>
              <a:srgbClr val="FF0000"/>
            </a:solidFill>
            <a:round/>
            <a:headEnd/>
            <a:tailEnd type="arrow" w="med" len="med"/>
          </a:ln>
        </p:spPr>
        <p:txBody>
          <a:bodyPr/>
          <a:lstStyle/>
          <a:p>
            <a:endParaRPr lang="en-US"/>
          </a:p>
        </p:txBody>
      </p:sp>
      <p:sp>
        <p:nvSpPr>
          <p:cNvPr id="22552" name="Line 29"/>
          <p:cNvSpPr>
            <a:spLocks noChangeShapeType="1"/>
          </p:cNvSpPr>
          <p:nvPr/>
        </p:nvSpPr>
        <p:spPr bwMode="auto">
          <a:xfrm flipH="1" flipV="1">
            <a:off x="3981450" y="3584575"/>
            <a:ext cx="112713" cy="304800"/>
          </a:xfrm>
          <a:prstGeom prst="line">
            <a:avLst/>
          </a:prstGeom>
          <a:noFill/>
          <a:ln w="31750">
            <a:solidFill>
              <a:srgbClr val="FF0000"/>
            </a:solidFill>
            <a:round/>
            <a:headEnd/>
            <a:tailEnd type="arrow" w="med" len="med"/>
          </a:ln>
        </p:spPr>
        <p:txBody>
          <a:bodyPr/>
          <a:lstStyle/>
          <a:p>
            <a:endParaRPr lang="en-US"/>
          </a:p>
        </p:txBody>
      </p:sp>
      <p:sp>
        <p:nvSpPr>
          <p:cNvPr id="22553" name="Line 29"/>
          <p:cNvSpPr>
            <a:spLocks noChangeShapeType="1"/>
          </p:cNvSpPr>
          <p:nvPr/>
        </p:nvSpPr>
        <p:spPr bwMode="auto">
          <a:xfrm flipH="1" flipV="1">
            <a:off x="5441950" y="3584575"/>
            <a:ext cx="204788" cy="301625"/>
          </a:xfrm>
          <a:prstGeom prst="line">
            <a:avLst/>
          </a:prstGeom>
          <a:noFill/>
          <a:ln w="31750">
            <a:solidFill>
              <a:srgbClr val="FF0000"/>
            </a:solidFill>
            <a:round/>
            <a:headEnd/>
            <a:tailEnd type="arrow" w="med" len="med"/>
          </a:ln>
        </p:spPr>
        <p:txBody>
          <a:bodyPr/>
          <a:lstStyle/>
          <a:p>
            <a:endParaRPr lang="en-US"/>
          </a:p>
        </p:txBody>
      </p:sp>
      <p:sp>
        <p:nvSpPr>
          <p:cNvPr id="22554" name="Line 29"/>
          <p:cNvSpPr>
            <a:spLocks noChangeShapeType="1"/>
          </p:cNvSpPr>
          <p:nvPr/>
        </p:nvSpPr>
        <p:spPr bwMode="auto">
          <a:xfrm>
            <a:off x="2392363" y="2828925"/>
            <a:ext cx="130175" cy="371475"/>
          </a:xfrm>
          <a:prstGeom prst="line">
            <a:avLst/>
          </a:prstGeom>
          <a:noFill/>
          <a:ln w="31750">
            <a:solidFill>
              <a:srgbClr val="FF0000"/>
            </a:solidFill>
            <a:round/>
            <a:headEnd/>
            <a:tailEnd type="arrow" w="med" len="med"/>
          </a:ln>
        </p:spPr>
        <p:txBody>
          <a:bodyPr/>
          <a:lstStyle/>
          <a:p>
            <a:endParaRPr lang="en-US"/>
          </a:p>
        </p:txBody>
      </p:sp>
      <p:sp>
        <p:nvSpPr>
          <p:cNvPr id="22555" name="Line 29"/>
          <p:cNvSpPr>
            <a:spLocks noChangeShapeType="1"/>
          </p:cNvSpPr>
          <p:nvPr/>
        </p:nvSpPr>
        <p:spPr bwMode="auto">
          <a:xfrm>
            <a:off x="3273425" y="2654300"/>
            <a:ext cx="398463" cy="428625"/>
          </a:xfrm>
          <a:prstGeom prst="line">
            <a:avLst/>
          </a:prstGeom>
          <a:noFill/>
          <a:ln w="31750">
            <a:solidFill>
              <a:srgbClr val="FF0000"/>
            </a:solidFill>
            <a:round/>
            <a:headEnd/>
            <a:tailEnd type="arrow" w="med" len="med"/>
          </a:ln>
        </p:spPr>
        <p:txBody>
          <a:bodyPr/>
          <a:lstStyle/>
          <a:p>
            <a:endParaRPr lang="en-US"/>
          </a:p>
        </p:txBody>
      </p:sp>
      <p:sp>
        <p:nvSpPr>
          <p:cNvPr id="22556" name="Line 29"/>
          <p:cNvSpPr>
            <a:spLocks noChangeShapeType="1"/>
          </p:cNvSpPr>
          <p:nvPr/>
        </p:nvSpPr>
        <p:spPr bwMode="auto">
          <a:xfrm>
            <a:off x="4132263" y="2755900"/>
            <a:ext cx="55562" cy="355600"/>
          </a:xfrm>
          <a:prstGeom prst="line">
            <a:avLst/>
          </a:prstGeom>
          <a:noFill/>
          <a:ln w="31750">
            <a:solidFill>
              <a:srgbClr val="FF0000"/>
            </a:solidFill>
            <a:round/>
            <a:headEnd/>
            <a:tailEnd type="arrow" w="med" len="med"/>
          </a:ln>
        </p:spPr>
        <p:txBody>
          <a:bodyPr/>
          <a:lstStyle/>
          <a:p>
            <a:endParaRPr lang="en-US"/>
          </a:p>
        </p:txBody>
      </p:sp>
      <p:sp>
        <p:nvSpPr>
          <p:cNvPr id="22557" name="Line 29"/>
          <p:cNvSpPr>
            <a:spLocks noChangeShapeType="1"/>
          </p:cNvSpPr>
          <p:nvPr/>
        </p:nvSpPr>
        <p:spPr bwMode="auto">
          <a:xfrm>
            <a:off x="6083300" y="2700338"/>
            <a:ext cx="331788" cy="352425"/>
          </a:xfrm>
          <a:prstGeom prst="line">
            <a:avLst/>
          </a:prstGeom>
          <a:noFill/>
          <a:ln w="31750">
            <a:solidFill>
              <a:srgbClr val="FF0000"/>
            </a:solidFill>
            <a:round/>
            <a:headEnd/>
            <a:tailEnd type="arrow" w="med" len="med"/>
          </a:ln>
        </p:spPr>
        <p:txBody>
          <a:bodyPr/>
          <a:lstStyle/>
          <a:p>
            <a:endParaRPr lang="en-US"/>
          </a:p>
        </p:txBody>
      </p:sp>
      <p:sp>
        <p:nvSpPr>
          <p:cNvPr id="22558" name="Line 29"/>
          <p:cNvSpPr>
            <a:spLocks noChangeShapeType="1"/>
          </p:cNvSpPr>
          <p:nvPr/>
        </p:nvSpPr>
        <p:spPr bwMode="auto">
          <a:xfrm>
            <a:off x="5189538" y="2690813"/>
            <a:ext cx="179387" cy="317500"/>
          </a:xfrm>
          <a:prstGeom prst="line">
            <a:avLst/>
          </a:prstGeom>
          <a:noFill/>
          <a:ln w="31750">
            <a:solidFill>
              <a:srgbClr val="FF0000"/>
            </a:solidFill>
            <a:round/>
            <a:headEnd/>
            <a:tailEnd type="arrow" w="med" len="med"/>
          </a:ln>
        </p:spPr>
        <p:txBody>
          <a:bodyPr/>
          <a:lstStyle/>
          <a:p>
            <a:endParaRPr lang="en-US"/>
          </a:p>
        </p:txBody>
      </p:sp>
      <p:sp>
        <p:nvSpPr>
          <p:cNvPr id="22559" name="Line 29"/>
          <p:cNvSpPr>
            <a:spLocks noChangeShapeType="1"/>
          </p:cNvSpPr>
          <p:nvPr/>
        </p:nvSpPr>
        <p:spPr bwMode="auto">
          <a:xfrm>
            <a:off x="7686675" y="2547938"/>
            <a:ext cx="512763" cy="504825"/>
          </a:xfrm>
          <a:prstGeom prst="line">
            <a:avLst/>
          </a:prstGeom>
          <a:noFill/>
          <a:ln w="31750">
            <a:solidFill>
              <a:srgbClr val="FF0000"/>
            </a:solidFill>
            <a:round/>
            <a:headEnd/>
            <a:tailEnd type="arrow" w="med" len="med"/>
          </a:ln>
        </p:spPr>
        <p:txBody>
          <a:bodyPr/>
          <a:lstStyle/>
          <a:p>
            <a:endParaRPr lang="en-US"/>
          </a:p>
        </p:txBody>
      </p:sp>
      <p:sp>
        <p:nvSpPr>
          <p:cNvPr id="22560" name="Line 29"/>
          <p:cNvSpPr>
            <a:spLocks noChangeShapeType="1"/>
          </p:cNvSpPr>
          <p:nvPr/>
        </p:nvSpPr>
        <p:spPr bwMode="auto">
          <a:xfrm flipH="1" flipV="1">
            <a:off x="8391525" y="3348038"/>
            <a:ext cx="169863" cy="193675"/>
          </a:xfrm>
          <a:prstGeom prst="line">
            <a:avLst/>
          </a:prstGeom>
          <a:noFill/>
          <a:ln w="31750">
            <a:solidFill>
              <a:srgbClr val="FF0000"/>
            </a:solidFill>
            <a:round/>
            <a:headEnd/>
            <a:tailEnd type="arrow" w="med" len="med"/>
          </a:ln>
        </p:spPr>
        <p:txBody>
          <a:bodyPr/>
          <a:lstStyle/>
          <a:p>
            <a:endParaRPr lang="en-US"/>
          </a:p>
        </p:txBody>
      </p:sp>
      <p:sp>
        <p:nvSpPr>
          <p:cNvPr id="22561" name="Text Box 12"/>
          <p:cNvSpPr txBox="1">
            <a:spLocks noChangeArrowheads="1"/>
          </p:cNvSpPr>
          <p:nvPr/>
        </p:nvSpPr>
        <p:spPr bwMode="auto">
          <a:xfrm>
            <a:off x="3302000" y="4737100"/>
            <a:ext cx="1704975" cy="366713"/>
          </a:xfrm>
          <a:prstGeom prst="rect">
            <a:avLst/>
          </a:prstGeom>
          <a:noFill/>
          <a:ln w="9525">
            <a:noFill/>
            <a:miter lim="800000"/>
            <a:headEnd/>
            <a:tailEnd/>
          </a:ln>
        </p:spPr>
        <p:txBody>
          <a:bodyPr>
            <a:spAutoFit/>
          </a:bodyPr>
          <a:lstStyle/>
          <a:p>
            <a:pPr>
              <a:spcBef>
                <a:spcPct val="50000"/>
              </a:spcBef>
            </a:pPr>
            <a:r>
              <a:rPr lang="en-US" b="1"/>
              <a:t>Action Release</a:t>
            </a:r>
          </a:p>
        </p:txBody>
      </p:sp>
      <p:sp>
        <p:nvSpPr>
          <p:cNvPr id="22562" name="Line 29"/>
          <p:cNvSpPr>
            <a:spLocks noChangeShapeType="1"/>
          </p:cNvSpPr>
          <p:nvPr/>
        </p:nvSpPr>
        <p:spPr bwMode="auto">
          <a:xfrm flipV="1">
            <a:off x="3711575" y="3554413"/>
            <a:ext cx="142875" cy="1208087"/>
          </a:xfrm>
          <a:prstGeom prst="line">
            <a:avLst/>
          </a:prstGeom>
          <a:noFill/>
          <a:ln w="31750">
            <a:solidFill>
              <a:srgbClr val="FF0000"/>
            </a:solidFill>
            <a:round/>
            <a:headEnd/>
            <a:tailEnd type="arrow" w="med" len="me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Helvetica" pitchFamily="-128" charset="0"/>
              </a:rPr>
              <a:t>Shotgun Parts</a:t>
            </a:r>
            <a:br>
              <a:rPr lang="en-US">
                <a:latin typeface="Helvetica" pitchFamily="-128" charset="0"/>
              </a:rPr>
            </a:br>
            <a:r>
              <a:rPr lang="en-US">
                <a:latin typeface="Helvetica" pitchFamily="-128" charset="0"/>
              </a:rPr>
              <a:t> </a:t>
            </a:r>
            <a:r>
              <a:rPr lang="en-US" i="1">
                <a:latin typeface="Helvetica" pitchFamily="-128" charset="0"/>
              </a:rPr>
              <a:t>Break Action</a:t>
            </a:r>
          </a:p>
        </p:txBody>
      </p:sp>
      <p:pic>
        <p:nvPicPr>
          <p:cNvPr id="23555" name="Content Placeholder 5" descr="4164.jpg"/>
          <p:cNvPicPr>
            <a:picLocks noGrp="1" noChangeAspect="1"/>
          </p:cNvPicPr>
          <p:nvPr>
            <p:ph idx="1"/>
          </p:nvPr>
        </p:nvPicPr>
        <p:blipFill>
          <a:blip r:embed="rId3" cstate="print"/>
          <a:srcRect/>
          <a:stretch>
            <a:fillRect/>
          </a:stretch>
        </p:blipFill>
        <p:spPr>
          <a:xfrm>
            <a:off x="209550" y="2946400"/>
            <a:ext cx="8624888" cy="1463675"/>
          </a:xfrm>
        </p:spPr>
      </p:pic>
      <p:sp>
        <p:nvSpPr>
          <p:cNvPr id="23556" name="Slide Number Placeholder 3"/>
          <p:cNvSpPr>
            <a:spLocks noGrp="1"/>
          </p:cNvSpPr>
          <p:nvPr>
            <p:ph type="sldNum" sz="quarter" idx="11"/>
          </p:nvPr>
        </p:nvSpPr>
        <p:spPr bwMode="auto">
          <a:noFill/>
          <a:ln>
            <a:miter lim="800000"/>
            <a:headEnd/>
            <a:tailEnd/>
          </a:ln>
        </p:spPr>
        <p:txBody>
          <a:bodyPr/>
          <a:lstStyle/>
          <a:p>
            <a:fld id="{2F173CA4-E13B-442F-A204-688BDF006AA1}" type="slidenum">
              <a:rPr lang="en-US" smtClean="0"/>
              <a:pPr/>
              <a:t>6</a:t>
            </a:fld>
            <a:endParaRPr lang="en-US"/>
          </a:p>
        </p:txBody>
      </p:sp>
      <p:sp>
        <p:nvSpPr>
          <p:cNvPr id="23557" name="Text Box 12"/>
          <p:cNvSpPr txBox="1">
            <a:spLocks noChangeArrowheads="1"/>
          </p:cNvSpPr>
          <p:nvPr/>
        </p:nvSpPr>
        <p:spPr bwMode="auto">
          <a:xfrm>
            <a:off x="0" y="4338638"/>
            <a:ext cx="681038" cy="369887"/>
          </a:xfrm>
          <a:prstGeom prst="rect">
            <a:avLst/>
          </a:prstGeom>
          <a:noFill/>
          <a:ln w="9525">
            <a:noFill/>
            <a:miter lim="800000"/>
            <a:headEnd/>
            <a:tailEnd/>
          </a:ln>
        </p:spPr>
        <p:txBody>
          <a:bodyPr>
            <a:spAutoFit/>
          </a:bodyPr>
          <a:lstStyle/>
          <a:p>
            <a:pPr>
              <a:spcBef>
                <a:spcPct val="50000"/>
              </a:spcBef>
            </a:pPr>
            <a:r>
              <a:rPr lang="en-US" b="1"/>
              <a:t>Butt</a:t>
            </a:r>
          </a:p>
        </p:txBody>
      </p:sp>
      <p:sp>
        <p:nvSpPr>
          <p:cNvPr id="23558" name="Text Box 12"/>
          <p:cNvSpPr txBox="1">
            <a:spLocks noChangeArrowheads="1"/>
          </p:cNvSpPr>
          <p:nvPr/>
        </p:nvSpPr>
        <p:spPr bwMode="auto">
          <a:xfrm>
            <a:off x="646113" y="2611438"/>
            <a:ext cx="935037" cy="369887"/>
          </a:xfrm>
          <a:prstGeom prst="rect">
            <a:avLst/>
          </a:prstGeom>
          <a:noFill/>
          <a:ln w="9525">
            <a:noFill/>
            <a:miter lim="800000"/>
            <a:headEnd/>
            <a:tailEnd/>
          </a:ln>
        </p:spPr>
        <p:txBody>
          <a:bodyPr>
            <a:spAutoFit/>
          </a:bodyPr>
          <a:lstStyle/>
          <a:p>
            <a:pPr>
              <a:spcBef>
                <a:spcPct val="50000"/>
              </a:spcBef>
            </a:pPr>
            <a:r>
              <a:rPr lang="en-US" b="1"/>
              <a:t>Comb</a:t>
            </a:r>
          </a:p>
        </p:txBody>
      </p:sp>
      <p:sp>
        <p:nvSpPr>
          <p:cNvPr id="23559" name="Text Box 15"/>
          <p:cNvSpPr txBox="1">
            <a:spLocks noChangeArrowheads="1"/>
          </p:cNvSpPr>
          <p:nvPr/>
        </p:nvSpPr>
        <p:spPr bwMode="auto">
          <a:xfrm>
            <a:off x="1720850" y="2689225"/>
            <a:ext cx="760413" cy="369888"/>
          </a:xfrm>
          <a:prstGeom prst="rect">
            <a:avLst/>
          </a:prstGeom>
          <a:noFill/>
          <a:ln w="9525">
            <a:noFill/>
            <a:miter lim="800000"/>
            <a:headEnd/>
            <a:tailEnd/>
          </a:ln>
        </p:spPr>
        <p:txBody>
          <a:bodyPr>
            <a:spAutoFit/>
          </a:bodyPr>
          <a:lstStyle/>
          <a:p>
            <a:pPr>
              <a:spcBef>
                <a:spcPct val="50000"/>
              </a:spcBef>
            </a:pPr>
            <a:r>
              <a:rPr lang="en-US" b="1"/>
              <a:t>Grip</a:t>
            </a:r>
          </a:p>
        </p:txBody>
      </p:sp>
      <p:sp>
        <p:nvSpPr>
          <p:cNvPr id="23560" name="Text Box 12"/>
          <p:cNvSpPr txBox="1">
            <a:spLocks noChangeArrowheads="1"/>
          </p:cNvSpPr>
          <p:nvPr/>
        </p:nvSpPr>
        <p:spPr bwMode="auto">
          <a:xfrm>
            <a:off x="2925763" y="1692275"/>
            <a:ext cx="1000125" cy="646113"/>
          </a:xfrm>
          <a:prstGeom prst="rect">
            <a:avLst/>
          </a:prstGeom>
          <a:noFill/>
          <a:ln w="9525">
            <a:noFill/>
            <a:miter lim="800000"/>
            <a:headEnd/>
            <a:tailEnd/>
          </a:ln>
        </p:spPr>
        <p:txBody>
          <a:bodyPr>
            <a:spAutoFit/>
          </a:bodyPr>
          <a:lstStyle/>
          <a:p>
            <a:pPr>
              <a:spcBef>
                <a:spcPct val="50000"/>
              </a:spcBef>
            </a:pPr>
            <a:r>
              <a:rPr lang="en-US" b="1"/>
              <a:t>Action Release</a:t>
            </a:r>
          </a:p>
        </p:txBody>
      </p:sp>
      <p:sp>
        <p:nvSpPr>
          <p:cNvPr id="23561" name="Text Box 12"/>
          <p:cNvSpPr txBox="1">
            <a:spLocks noChangeArrowheads="1"/>
          </p:cNvSpPr>
          <p:nvPr/>
        </p:nvSpPr>
        <p:spPr bwMode="auto">
          <a:xfrm>
            <a:off x="3575050" y="2373313"/>
            <a:ext cx="1258888" cy="369887"/>
          </a:xfrm>
          <a:prstGeom prst="rect">
            <a:avLst/>
          </a:prstGeom>
          <a:noFill/>
          <a:ln w="9525">
            <a:noFill/>
            <a:miter lim="800000"/>
            <a:headEnd/>
            <a:tailEnd/>
          </a:ln>
        </p:spPr>
        <p:txBody>
          <a:bodyPr>
            <a:spAutoFit/>
          </a:bodyPr>
          <a:lstStyle/>
          <a:p>
            <a:pPr>
              <a:spcBef>
                <a:spcPct val="50000"/>
              </a:spcBef>
            </a:pPr>
            <a:r>
              <a:rPr lang="en-US" b="1"/>
              <a:t>Chambers</a:t>
            </a:r>
          </a:p>
        </p:txBody>
      </p:sp>
      <p:sp>
        <p:nvSpPr>
          <p:cNvPr id="23562" name="Text Box 12"/>
          <p:cNvSpPr txBox="1">
            <a:spLocks noChangeArrowheads="1"/>
          </p:cNvSpPr>
          <p:nvPr/>
        </p:nvSpPr>
        <p:spPr bwMode="auto">
          <a:xfrm>
            <a:off x="4876800" y="2065338"/>
            <a:ext cx="1144588" cy="646112"/>
          </a:xfrm>
          <a:prstGeom prst="rect">
            <a:avLst/>
          </a:prstGeom>
          <a:noFill/>
          <a:ln w="9525">
            <a:noFill/>
            <a:miter lim="800000"/>
            <a:headEnd/>
            <a:tailEnd/>
          </a:ln>
        </p:spPr>
        <p:txBody>
          <a:bodyPr>
            <a:spAutoFit/>
          </a:bodyPr>
          <a:lstStyle/>
          <a:p>
            <a:pPr>
              <a:spcBef>
                <a:spcPct val="50000"/>
              </a:spcBef>
            </a:pPr>
            <a:r>
              <a:rPr lang="en-US" b="1"/>
              <a:t>Upper Barrel</a:t>
            </a:r>
          </a:p>
        </p:txBody>
      </p:sp>
      <p:sp>
        <p:nvSpPr>
          <p:cNvPr id="23563" name="Text Box 12"/>
          <p:cNvSpPr txBox="1">
            <a:spLocks noChangeArrowheads="1"/>
          </p:cNvSpPr>
          <p:nvPr/>
        </p:nvSpPr>
        <p:spPr bwMode="auto">
          <a:xfrm>
            <a:off x="5957888" y="3775075"/>
            <a:ext cx="1144587" cy="647700"/>
          </a:xfrm>
          <a:prstGeom prst="rect">
            <a:avLst/>
          </a:prstGeom>
          <a:noFill/>
          <a:ln w="9525">
            <a:noFill/>
            <a:miter lim="800000"/>
            <a:headEnd/>
            <a:tailEnd/>
          </a:ln>
        </p:spPr>
        <p:txBody>
          <a:bodyPr>
            <a:spAutoFit/>
          </a:bodyPr>
          <a:lstStyle/>
          <a:p>
            <a:pPr>
              <a:spcBef>
                <a:spcPct val="50000"/>
              </a:spcBef>
            </a:pPr>
            <a:r>
              <a:rPr lang="en-US" b="1"/>
              <a:t>Lower Barrel</a:t>
            </a:r>
          </a:p>
        </p:txBody>
      </p:sp>
      <p:sp>
        <p:nvSpPr>
          <p:cNvPr id="23564" name="Text Box 12"/>
          <p:cNvSpPr txBox="1">
            <a:spLocks noChangeArrowheads="1"/>
          </p:cNvSpPr>
          <p:nvPr/>
        </p:nvSpPr>
        <p:spPr bwMode="auto">
          <a:xfrm>
            <a:off x="6130925" y="2487613"/>
            <a:ext cx="977900" cy="369887"/>
          </a:xfrm>
          <a:prstGeom prst="rect">
            <a:avLst/>
          </a:prstGeom>
          <a:noFill/>
          <a:ln w="9525">
            <a:noFill/>
            <a:miter lim="800000"/>
            <a:headEnd/>
            <a:tailEnd/>
          </a:ln>
        </p:spPr>
        <p:txBody>
          <a:bodyPr>
            <a:spAutoFit/>
          </a:bodyPr>
          <a:lstStyle/>
          <a:p>
            <a:pPr>
              <a:spcBef>
                <a:spcPct val="50000"/>
              </a:spcBef>
            </a:pPr>
            <a:r>
              <a:rPr lang="en-US" b="1"/>
              <a:t>Rib</a:t>
            </a:r>
          </a:p>
        </p:txBody>
      </p:sp>
      <p:sp>
        <p:nvSpPr>
          <p:cNvPr id="23565" name="Text Box 11"/>
          <p:cNvSpPr txBox="1">
            <a:spLocks noChangeArrowheads="1"/>
          </p:cNvSpPr>
          <p:nvPr/>
        </p:nvSpPr>
        <p:spPr bwMode="auto">
          <a:xfrm>
            <a:off x="7300913" y="2206625"/>
            <a:ext cx="1400175" cy="646113"/>
          </a:xfrm>
          <a:prstGeom prst="rect">
            <a:avLst/>
          </a:prstGeom>
          <a:noFill/>
          <a:ln w="9525">
            <a:noFill/>
            <a:miter lim="800000"/>
            <a:headEnd/>
            <a:tailEnd/>
          </a:ln>
        </p:spPr>
        <p:txBody>
          <a:bodyPr>
            <a:spAutoFit/>
          </a:bodyPr>
          <a:lstStyle/>
          <a:p>
            <a:pPr>
              <a:spcBef>
                <a:spcPct val="50000"/>
              </a:spcBef>
            </a:pPr>
            <a:r>
              <a:rPr lang="en-US" b="1"/>
              <a:t>Bead Front Sight</a:t>
            </a:r>
          </a:p>
        </p:txBody>
      </p:sp>
      <p:sp>
        <p:nvSpPr>
          <p:cNvPr id="23566" name="Text Box 16"/>
          <p:cNvSpPr txBox="1">
            <a:spLocks noChangeArrowheads="1"/>
          </p:cNvSpPr>
          <p:nvPr/>
        </p:nvSpPr>
        <p:spPr bwMode="auto">
          <a:xfrm>
            <a:off x="8045450" y="3452813"/>
            <a:ext cx="1098550" cy="366712"/>
          </a:xfrm>
          <a:prstGeom prst="rect">
            <a:avLst/>
          </a:prstGeom>
          <a:noFill/>
          <a:ln w="9525">
            <a:noFill/>
            <a:miter lim="800000"/>
            <a:headEnd/>
            <a:tailEnd/>
          </a:ln>
        </p:spPr>
        <p:txBody>
          <a:bodyPr>
            <a:spAutoFit/>
          </a:bodyPr>
          <a:lstStyle/>
          <a:p>
            <a:pPr>
              <a:spcBef>
                <a:spcPct val="50000"/>
              </a:spcBef>
            </a:pPr>
            <a:r>
              <a:rPr lang="en-US" b="1"/>
              <a:t>Muzzles</a:t>
            </a:r>
          </a:p>
        </p:txBody>
      </p:sp>
      <p:sp>
        <p:nvSpPr>
          <p:cNvPr id="23567" name="Text Box 12"/>
          <p:cNvSpPr txBox="1">
            <a:spLocks noChangeArrowheads="1"/>
          </p:cNvSpPr>
          <p:nvPr/>
        </p:nvSpPr>
        <p:spPr bwMode="auto">
          <a:xfrm>
            <a:off x="4346575" y="3836988"/>
            <a:ext cx="1079500" cy="368300"/>
          </a:xfrm>
          <a:prstGeom prst="rect">
            <a:avLst/>
          </a:prstGeom>
          <a:noFill/>
          <a:ln w="9525">
            <a:noFill/>
            <a:miter lim="800000"/>
            <a:headEnd/>
            <a:tailEnd/>
          </a:ln>
        </p:spPr>
        <p:txBody>
          <a:bodyPr>
            <a:spAutoFit/>
          </a:bodyPr>
          <a:lstStyle/>
          <a:p>
            <a:pPr>
              <a:spcBef>
                <a:spcPct val="50000"/>
              </a:spcBef>
            </a:pPr>
            <a:r>
              <a:rPr lang="en-US" b="1"/>
              <a:t>Forearm</a:t>
            </a:r>
          </a:p>
        </p:txBody>
      </p:sp>
      <p:sp>
        <p:nvSpPr>
          <p:cNvPr id="23568" name="Text Box 12"/>
          <p:cNvSpPr txBox="1">
            <a:spLocks noChangeArrowheads="1"/>
          </p:cNvSpPr>
          <p:nvPr/>
        </p:nvSpPr>
        <p:spPr bwMode="auto">
          <a:xfrm>
            <a:off x="2851150" y="4291013"/>
            <a:ext cx="1704975" cy="366712"/>
          </a:xfrm>
          <a:prstGeom prst="rect">
            <a:avLst/>
          </a:prstGeom>
          <a:noFill/>
          <a:ln w="9525">
            <a:noFill/>
            <a:miter lim="800000"/>
            <a:headEnd/>
            <a:tailEnd/>
          </a:ln>
        </p:spPr>
        <p:txBody>
          <a:bodyPr>
            <a:spAutoFit/>
          </a:bodyPr>
          <a:lstStyle/>
          <a:p>
            <a:pPr>
              <a:spcBef>
                <a:spcPct val="50000"/>
              </a:spcBef>
            </a:pPr>
            <a:r>
              <a:rPr lang="en-US" b="1"/>
              <a:t>Trigger Guard</a:t>
            </a:r>
          </a:p>
        </p:txBody>
      </p:sp>
      <p:sp>
        <p:nvSpPr>
          <p:cNvPr id="23569" name="Text Box 12"/>
          <p:cNvSpPr txBox="1">
            <a:spLocks noChangeArrowheads="1"/>
          </p:cNvSpPr>
          <p:nvPr/>
        </p:nvSpPr>
        <p:spPr bwMode="auto">
          <a:xfrm>
            <a:off x="1960563" y="4122738"/>
            <a:ext cx="1298575" cy="368300"/>
          </a:xfrm>
          <a:prstGeom prst="rect">
            <a:avLst/>
          </a:prstGeom>
          <a:noFill/>
          <a:ln w="9525">
            <a:noFill/>
            <a:miter lim="800000"/>
            <a:headEnd/>
            <a:tailEnd/>
          </a:ln>
        </p:spPr>
        <p:txBody>
          <a:bodyPr>
            <a:spAutoFit/>
          </a:bodyPr>
          <a:lstStyle/>
          <a:p>
            <a:pPr>
              <a:spcBef>
                <a:spcPct val="50000"/>
              </a:spcBef>
            </a:pPr>
            <a:r>
              <a:rPr lang="en-US" b="1"/>
              <a:t>Trigger</a:t>
            </a:r>
          </a:p>
        </p:txBody>
      </p:sp>
      <p:sp>
        <p:nvSpPr>
          <p:cNvPr id="23570" name="Text Box 12"/>
          <p:cNvSpPr txBox="1">
            <a:spLocks noChangeArrowheads="1"/>
          </p:cNvSpPr>
          <p:nvPr/>
        </p:nvSpPr>
        <p:spPr bwMode="auto">
          <a:xfrm>
            <a:off x="2462213" y="2408238"/>
            <a:ext cx="930275" cy="369887"/>
          </a:xfrm>
          <a:prstGeom prst="rect">
            <a:avLst/>
          </a:prstGeom>
          <a:noFill/>
          <a:ln w="9525">
            <a:noFill/>
            <a:miter lim="800000"/>
            <a:headEnd/>
            <a:tailEnd/>
          </a:ln>
        </p:spPr>
        <p:txBody>
          <a:bodyPr>
            <a:spAutoFit/>
          </a:bodyPr>
          <a:lstStyle/>
          <a:p>
            <a:pPr>
              <a:spcBef>
                <a:spcPct val="50000"/>
              </a:spcBef>
            </a:pPr>
            <a:r>
              <a:rPr lang="en-US" b="1"/>
              <a:t>Safety</a:t>
            </a:r>
          </a:p>
        </p:txBody>
      </p:sp>
      <p:sp>
        <p:nvSpPr>
          <p:cNvPr id="23571" name="Line 29"/>
          <p:cNvSpPr>
            <a:spLocks noChangeShapeType="1"/>
          </p:cNvSpPr>
          <p:nvPr/>
        </p:nvSpPr>
        <p:spPr bwMode="auto">
          <a:xfrm flipV="1">
            <a:off x="323850" y="3981450"/>
            <a:ext cx="206375" cy="309563"/>
          </a:xfrm>
          <a:prstGeom prst="line">
            <a:avLst/>
          </a:prstGeom>
          <a:noFill/>
          <a:ln w="31750">
            <a:solidFill>
              <a:srgbClr val="FF0000"/>
            </a:solidFill>
            <a:round/>
            <a:headEnd/>
            <a:tailEnd type="arrow" w="med" len="med"/>
          </a:ln>
        </p:spPr>
        <p:txBody>
          <a:bodyPr/>
          <a:lstStyle/>
          <a:p>
            <a:endParaRPr lang="en-US"/>
          </a:p>
        </p:txBody>
      </p:sp>
      <p:sp>
        <p:nvSpPr>
          <p:cNvPr id="23572" name="Line 29"/>
          <p:cNvSpPr>
            <a:spLocks noChangeShapeType="1"/>
          </p:cNvSpPr>
          <p:nvPr/>
        </p:nvSpPr>
        <p:spPr bwMode="auto">
          <a:xfrm>
            <a:off x="1081088" y="2851150"/>
            <a:ext cx="363537" cy="466725"/>
          </a:xfrm>
          <a:prstGeom prst="line">
            <a:avLst/>
          </a:prstGeom>
          <a:noFill/>
          <a:ln w="31750">
            <a:solidFill>
              <a:srgbClr val="FF0000"/>
            </a:solidFill>
            <a:round/>
            <a:headEnd/>
            <a:tailEnd type="arrow" w="med" len="med"/>
          </a:ln>
        </p:spPr>
        <p:txBody>
          <a:bodyPr/>
          <a:lstStyle/>
          <a:p>
            <a:endParaRPr lang="en-US"/>
          </a:p>
        </p:txBody>
      </p:sp>
      <p:sp>
        <p:nvSpPr>
          <p:cNvPr id="23573" name="Line 29"/>
          <p:cNvSpPr>
            <a:spLocks noChangeShapeType="1"/>
          </p:cNvSpPr>
          <p:nvPr/>
        </p:nvSpPr>
        <p:spPr bwMode="auto">
          <a:xfrm>
            <a:off x="2773363" y="2728913"/>
            <a:ext cx="14287" cy="515937"/>
          </a:xfrm>
          <a:prstGeom prst="line">
            <a:avLst/>
          </a:prstGeom>
          <a:noFill/>
          <a:ln w="31750">
            <a:solidFill>
              <a:srgbClr val="FF0000"/>
            </a:solidFill>
            <a:round/>
            <a:headEnd/>
            <a:tailEnd type="arrow" w="med" len="med"/>
          </a:ln>
        </p:spPr>
        <p:txBody>
          <a:bodyPr/>
          <a:lstStyle/>
          <a:p>
            <a:endParaRPr lang="en-US"/>
          </a:p>
        </p:txBody>
      </p:sp>
      <p:sp>
        <p:nvSpPr>
          <p:cNvPr id="23574" name="Line 29"/>
          <p:cNvSpPr>
            <a:spLocks noChangeShapeType="1"/>
          </p:cNvSpPr>
          <p:nvPr/>
        </p:nvSpPr>
        <p:spPr bwMode="auto">
          <a:xfrm>
            <a:off x="2286000" y="3052763"/>
            <a:ext cx="220663" cy="220662"/>
          </a:xfrm>
          <a:prstGeom prst="line">
            <a:avLst/>
          </a:prstGeom>
          <a:noFill/>
          <a:ln w="31750">
            <a:solidFill>
              <a:srgbClr val="FF0000"/>
            </a:solidFill>
            <a:round/>
            <a:headEnd/>
            <a:tailEnd type="arrow" w="med" len="med"/>
          </a:ln>
        </p:spPr>
        <p:txBody>
          <a:bodyPr/>
          <a:lstStyle/>
          <a:p>
            <a:endParaRPr lang="en-US"/>
          </a:p>
        </p:txBody>
      </p:sp>
      <p:sp>
        <p:nvSpPr>
          <p:cNvPr id="23575" name="Line 29"/>
          <p:cNvSpPr>
            <a:spLocks noChangeShapeType="1"/>
          </p:cNvSpPr>
          <p:nvPr/>
        </p:nvSpPr>
        <p:spPr bwMode="auto">
          <a:xfrm flipH="1">
            <a:off x="3173413" y="2387600"/>
            <a:ext cx="157162" cy="663575"/>
          </a:xfrm>
          <a:prstGeom prst="line">
            <a:avLst/>
          </a:prstGeom>
          <a:noFill/>
          <a:ln w="31750">
            <a:solidFill>
              <a:srgbClr val="FF0000"/>
            </a:solidFill>
            <a:round/>
            <a:headEnd/>
            <a:tailEnd type="arrow" w="med" len="med"/>
          </a:ln>
        </p:spPr>
        <p:txBody>
          <a:bodyPr/>
          <a:lstStyle/>
          <a:p>
            <a:endParaRPr lang="en-US"/>
          </a:p>
        </p:txBody>
      </p:sp>
      <p:sp>
        <p:nvSpPr>
          <p:cNvPr id="23576" name="Line 29"/>
          <p:cNvSpPr>
            <a:spLocks noChangeShapeType="1"/>
          </p:cNvSpPr>
          <p:nvPr/>
        </p:nvSpPr>
        <p:spPr bwMode="auto">
          <a:xfrm flipH="1">
            <a:off x="3652838" y="2713038"/>
            <a:ext cx="241300" cy="365125"/>
          </a:xfrm>
          <a:prstGeom prst="line">
            <a:avLst/>
          </a:prstGeom>
          <a:noFill/>
          <a:ln w="31750">
            <a:solidFill>
              <a:srgbClr val="FF0000"/>
            </a:solidFill>
            <a:round/>
            <a:headEnd/>
            <a:tailEnd type="arrow" w="med" len="med"/>
          </a:ln>
        </p:spPr>
        <p:txBody>
          <a:bodyPr/>
          <a:lstStyle/>
          <a:p>
            <a:endParaRPr lang="en-US"/>
          </a:p>
        </p:txBody>
      </p:sp>
      <p:sp>
        <p:nvSpPr>
          <p:cNvPr id="23577" name="Line 29"/>
          <p:cNvSpPr>
            <a:spLocks noChangeShapeType="1"/>
          </p:cNvSpPr>
          <p:nvPr/>
        </p:nvSpPr>
        <p:spPr bwMode="auto">
          <a:xfrm>
            <a:off x="5146675" y="2698750"/>
            <a:ext cx="236538" cy="339725"/>
          </a:xfrm>
          <a:prstGeom prst="line">
            <a:avLst/>
          </a:prstGeom>
          <a:noFill/>
          <a:ln w="31750">
            <a:solidFill>
              <a:srgbClr val="FF0000"/>
            </a:solidFill>
            <a:round/>
            <a:headEnd/>
            <a:tailEnd type="arrow" w="med" len="med"/>
          </a:ln>
        </p:spPr>
        <p:txBody>
          <a:bodyPr/>
          <a:lstStyle/>
          <a:p>
            <a:endParaRPr lang="en-US"/>
          </a:p>
        </p:txBody>
      </p:sp>
      <p:sp>
        <p:nvSpPr>
          <p:cNvPr id="23578" name="Line 29"/>
          <p:cNvSpPr>
            <a:spLocks noChangeShapeType="1"/>
          </p:cNvSpPr>
          <p:nvPr/>
        </p:nvSpPr>
        <p:spPr bwMode="auto">
          <a:xfrm>
            <a:off x="6450013" y="2762250"/>
            <a:ext cx="84137" cy="261938"/>
          </a:xfrm>
          <a:prstGeom prst="line">
            <a:avLst/>
          </a:prstGeom>
          <a:noFill/>
          <a:ln w="31750">
            <a:solidFill>
              <a:srgbClr val="FF0000"/>
            </a:solidFill>
            <a:round/>
            <a:headEnd/>
            <a:tailEnd type="arrow" w="med" len="med"/>
          </a:ln>
        </p:spPr>
        <p:txBody>
          <a:bodyPr/>
          <a:lstStyle/>
          <a:p>
            <a:endParaRPr lang="en-US"/>
          </a:p>
        </p:txBody>
      </p:sp>
      <p:sp>
        <p:nvSpPr>
          <p:cNvPr id="23579" name="Line 29"/>
          <p:cNvSpPr>
            <a:spLocks noChangeShapeType="1"/>
          </p:cNvSpPr>
          <p:nvPr/>
        </p:nvSpPr>
        <p:spPr bwMode="auto">
          <a:xfrm>
            <a:off x="7723188" y="2590800"/>
            <a:ext cx="34925" cy="433388"/>
          </a:xfrm>
          <a:prstGeom prst="line">
            <a:avLst/>
          </a:prstGeom>
          <a:noFill/>
          <a:ln w="31750">
            <a:solidFill>
              <a:srgbClr val="FF0000"/>
            </a:solidFill>
            <a:round/>
            <a:headEnd/>
            <a:tailEnd type="arrow" w="med" len="med"/>
          </a:ln>
        </p:spPr>
        <p:txBody>
          <a:bodyPr/>
          <a:lstStyle/>
          <a:p>
            <a:endParaRPr lang="en-US"/>
          </a:p>
        </p:txBody>
      </p:sp>
      <p:sp>
        <p:nvSpPr>
          <p:cNvPr id="23580" name="Line 29"/>
          <p:cNvSpPr>
            <a:spLocks noChangeShapeType="1"/>
          </p:cNvSpPr>
          <p:nvPr/>
        </p:nvSpPr>
        <p:spPr bwMode="auto">
          <a:xfrm flipV="1">
            <a:off x="2389188" y="3716338"/>
            <a:ext cx="560387" cy="384175"/>
          </a:xfrm>
          <a:prstGeom prst="line">
            <a:avLst/>
          </a:prstGeom>
          <a:noFill/>
          <a:ln w="31750">
            <a:solidFill>
              <a:srgbClr val="FF0000"/>
            </a:solidFill>
            <a:round/>
            <a:headEnd/>
            <a:tailEnd type="arrow" w="med" len="med"/>
          </a:ln>
        </p:spPr>
        <p:txBody>
          <a:bodyPr/>
          <a:lstStyle/>
          <a:p>
            <a:endParaRPr lang="en-US"/>
          </a:p>
        </p:txBody>
      </p:sp>
      <p:sp>
        <p:nvSpPr>
          <p:cNvPr id="23581" name="Line 29"/>
          <p:cNvSpPr>
            <a:spLocks noChangeShapeType="1"/>
          </p:cNvSpPr>
          <p:nvPr/>
        </p:nvSpPr>
        <p:spPr bwMode="auto">
          <a:xfrm flipH="1" flipV="1">
            <a:off x="3219450" y="3751263"/>
            <a:ext cx="98425" cy="496887"/>
          </a:xfrm>
          <a:prstGeom prst="line">
            <a:avLst/>
          </a:prstGeom>
          <a:noFill/>
          <a:ln w="31750">
            <a:solidFill>
              <a:srgbClr val="FF0000"/>
            </a:solidFill>
            <a:round/>
            <a:headEnd/>
            <a:tailEnd type="arrow" w="med" len="med"/>
          </a:ln>
        </p:spPr>
        <p:txBody>
          <a:bodyPr/>
          <a:lstStyle/>
          <a:p>
            <a:endParaRPr lang="en-US"/>
          </a:p>
        </p:txBody>
      </p:sp>
      <p:sp>
        <p:nvSpPr>
          <p:cNvPr id="23582" name="Line 29"/>
          <p:cNvSpPr>
            <a:spLocks noChangeShapeType="1"/>
          </p:cNvSpPr>
          <p:nvPr/>
        </p:nvSpPr>
        <p:spPr bwMode="auto">
          <a:xfrm flipH="1" flipV="1">
            <a:off x="7934325" y="3348038"/>
            <a:ext cx="187325" cy="304800"/>
          </a:xfrm>
          <a:prstGeom prst="line">
            <a:avLst/>
          </a:prstGeom>
          <a:noFill/>
          <a:ln w="31750">
            <a:solidFill>
              <a:srgbClr val="FF0000"/>
            </a:solidFill>
            <a:round/>
            <a:headEnd/>
            <a:tailEnd type="arrow" w="med" len="med"/>
          </a:ln>
        </p:spPr>
        <p:txBody>
          <a:bodyPr/>
          <a:lstStyle/>
          <a:p>
            <a:endParaRPr lang="en-US"/>
          </a:p>
        </p:txBody>
      </p:sp>
      <p:sp>
        <p:nvSpPr>
          <p:cNvPr id="23583" name="Line 29"/>
          <p:cNvSpPr>
            <a:spLocks noChangeShapeType="1"/>
          </p:cNvSpPr>
          <p:nvPr/>
        </p:nvSpPr>
        <p:spPr bwMode="auto">
          <a:xfrm flipH="1" flipV="1">
            <a:off x="5073650" y="3554413"/>
            <a:ext cx="28575" cy="384175"/>
          </a:xfrm>
          <a:prstGeom prst="line">
            <a:avLst/>
          </a:prstGeom>
          <a:noFill/>
          <a:ln w="31750">
            <a:solidFill>
              <a:srgbClr val="FF0000"/>
            </a:solidFill>
            <a:round/>
            <a:headEnd/>
            <a:tailEnd type="arrow" w="med" len="med"/>
          </a:ln>
        </p:spPr>
        <p:txBody>
          <a:bodyPr/>
          <a:lstStyle/>
          <a:p>
            <a:endParaRPr lang="en-US"/>
          </a:p>
        </p:txBody>
      </p:sp>
      <p:sp>
        <p:nvSpPr>
          <p:cNvPr id="23584" name="Line 29"/>
          <p:cNvSpPr>
            <a:spLocks noChangeShapeType="1"/>
          </p:cNvSpPr>
          <p:nvPr/>
        </p:nvSpPr>
        <p:spPr bwMode="auto">
          <a:xfrm flipH="1" flipV="1">
            <a:off x="6332538" y="3486150"/>
            <a:ext cx="28575" cy="382588"/>
          </a:xfrm>
          <a:prstGeom prst="line">
            <a:avLst/>
          </a:prstGeom>
          <a:noFill/>
          <a:ln w="31750">
            <a:solidFill>
              <a:srgbClr val="FF0000"/>
            </a:solidFill>
            <a:round/>
            <a:headEnd/>
            <a:tailEnd type="arrow" w="med" len="med"/>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0" y="304800"/>
            <a:ext cx="6940550" cy="1139825"/>
          </a:xfrm>
        </p:spPr>
        <p:txBody>
          <a:bodyPr/>
          <a:lstStyle/>
          <a:p>
            <a:r>
              <a:rPr lang="en-US">
                <a:latin typeface="Helvetica" pitchFamily="-128" charset="0"/>
              </a:rPr>
              <a:t>Demonstrate Shotgun Operation</a:t>
            </a:r>
          </a:p>
        </p:txBody>
      </p:sp>
      <p:sp>
        <p:nvSpPr>
          <p:cNvPr id="97283" name="Rectangle 3"/>
          <p:cNvSpPr>
            <a:spLocks noGrp="1" noChangeArrowheads="1"/>
          </p:cNvSpPr>
          <p:nvPr>
            <p:ph idx="1"/>
          </p:nvPr>
        </p:nvSpPr>
        <p:spPr>
          <a:xfrm>
            <a:off x="758825" y="1612900"/>
            <a:ext cx="7624763" cy="4733925"/>
          </a:xfrm>
        </p:spPr>
        <p:txBody>
          <a:bodyPr/>
          <a:lstStyle/>
          <a:p>
            <a:pPr marL="0" indent="0">
              <a:buFont typeface="Wingdings" pitchFamily="2" charset="2"/>
              <a:buNone/>
            </a:pPr>
            <a:r>
              <a:rPr lang="en-US" sz="3200">
                <a:latin typeface="Helvetica" pitchFamily="-128" charset="0"/>
              </a:rPr>
              <a:t>Instructor demonstration only</a:t>
            </a:r>
          </a:p>
          <a:p>
            <a:pPr marL="796925" lvl="1" indent="-457200" eaLnBrk="1" hangingPunct="1">
              <a:spcBef>
                <a:spcPct val="50000"/>
              </a:spcBef>
              <a:buFont typeface="Wingdings" pitchFamily="2" charset="2"/>
              <a:buChar char="Ø"/>
            </a:pPr>
            <a:r>
              <a:rPr lang="en-US" sz="2800" b="1">
                <a:latin typeface="Helvetica" pitchFamily="-128" charset="0"/>
              </a:rPr>
              <a:t>Loading with Dummy Ammo </a:t>
            </a:r>
          </a:p>
          <a:p>
            <a:pPr marL="796925" lvl="1" indent="-457200" eaLnBrk="1" hangingPunct="1">
              <a:spcBef>
                <a:spcPct val="50000"/>
              </a:spcBef>
              <a:buFont typeface="Wingdings" pitchFamily="2" charset="2"/>
              <a:buChar char="Ø"/>
            </a:pPr>
            <a:r>
              <a:rPr lang="en-US" sz="2800" b="1">
                <a:latin typeface="Helvetica" pitchFamily="-128" charset="0"/>
              </a:rPr>
              <a:t>Cocking</a:t>
            </a:r>
          </a:p>
          <a:p>
            <a:pPr marL="796925" lvl="1" indent="-457200" eaLnBrk="1" hangingPunct="1">
              <a:spcBef>
                <a:spcPct val="50000"/>
              </a:spcBef>
              <a:buFont typeface="Wingdings" pitchFamily="2" charset="2"/>
              <a:buChar char="Ø"/>
            </a:pPr>
            <a:r>
              <a:rPr lang="en-US" sz="2800" b="1">
                <a:latin typeface="Helvetica" pitchFamily="-128" charset="0"/>
              </a:rPr>
              <a:t>Firing “Dry-fire only” with Dummy Ammo</a:t>
            </a:r>
          </a:p>
          <a:p>
            <a:pPr marL="796925" lvl="1" indent="-457200" eaLnBrk="1" hangingPunct="1">
              <a:spcBef>
                <a:spcPct val="50000"/>
              </a:spcBef>
              <a:buFont typeface="Wingdings" pitchFamily="2" charset="2"/>
              <a:buChar char="Ø"/>
            </a:pPr>
            <a:r>
              <a:rPr lang="en-US" sz="2800" b="1">
                <a:latin typeface="Helvetica" pitchFamily="-128" charset="0"/>
              </a:rPr>
              <a:t>Unloading</a:t>
            </a:r>
          </a:p>
          <a:p>
            <a:pPr marL="0" indent="0" algn="ctr" eaLnBrk="1" hangingPunct="1">
              <a:buFont typeface="Wingdings" pitchFamily="2" charset="2"/>
              <a:buNone/>
            </a:pPr>
            <a:endParaRPr lang="en-US">
              <a:latin typeface="Helvetica" pitchFamily="-128" charset="0"/>
            </a:endParaRPr>
          </a:p>
          <a:p>
            <a:pPr marL="0" indent="0" algn="ctr" eaLnBrk="1" hangingPunct="1">
              <a:buFont typeface="Wingdings" pitchFamily="2" charset="2"/>
              <a:buNone/>
            </a:pPr>
            <a:r>
              <a:rPr lang="en-US">
                <a:latin typeface="Helvetica" pitchFamily="-128" charset="0"/>
              </a:rPr>
              <a:t>During Live-fire on the range, your instructor </a:t>
            </a:r>
            <a:br>
              <a:rPr lang="en-US">
                <a:latin typeface="Helvetica" pitchFamily="-128" charset="0"/>
              </a:rPr>
            </a:br>
            <a:r>
              <a:rPr lang="en-US">
                <a:latin typeface="Helvetica" pitchFamily="-128" charset="0"/>
              </a:rPr>
              <a:t>will load and unload the Shotgun for you.</a:t>
            </a:r>
            <a:endParaRPr lang="en-US" sz="3200">
              <a:latin typeface="Helvetica" pitchFamily="-128" charset="0"/>
            </a:endParaRPr>
          </a:p>
        </p:txBody>
      </p:sp>
      <p:sp>
        <p:nvSpPr>
          <p:cNvPr id="24580"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8C1B35F8-F8AA-48D3-A5B1-B514A1DBC07F}" type="slidenum">
              <a:rPr lang="en-US" sz="1000">
                <a:latin typeface="Verdana" pitchFamily="34" charset="0"/>
              </a:rPr>
              <a:pPr algn="r"/>
              <a:t>7</a:t>
            </a:fld>
            <a:endParaRPr lang="en-US" sz="100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728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9728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9728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7283">
                                            <p:txEl>
                                              <p:pRg st="4" end="4"/>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a:lstStyle/>
          <a:p>
            <a:fld id="{C3656E04-E987-4D86-BCEF-12EA448B5B6E}" type="slidenum">
              <a:rPr lang="en-US" smtClean="0"/>
              <a:pPr/>
              <a:t>8</a:t>
            </a:fld>
            <a:endParaRPr lang="en-US"/>
          </a:p>
        </p:txBody>
      </p:sp>
      <p:sp>
        <p:nvSpPr>
          <p:cNvPr id="12" name="TextBox 11"/>
          <p:cNvSpPr txBox="1">
            <a:spLocks noChangeArrowheads="1"/>
          </p:cNvSpPr>
          <p:nvPr/>
        </p:nvSpPr>
        <p:spPr bwMode="auto">
          <a:xfrm>
            <a:off x="568325" y="4724400"/>
            <a:ext cx="8020050" cy="1616075"/>
          </a:xfrm>
          <a:prstGeom prst="rect">
            <a:avLst/>
          </a:prstGeom>
          <a:noFill/>
          <a:ln w="9525">
            <a:noFill/>
            <a:miter lim="800000"/>
            <a:headEnd/>
            <a:tailEnd/>
          </a:ln>
        </p:spPr>
        <p:txBody>
          <a:bodyPr>
            <a:spAutoFit/>
          </a:bodyPr>
          <a:lstStyle/>
          <a:p>
            <a:pPr marL="339725" indent="-339725">
              <a:spcAft>
                <a:spcPct val="50000"/>
              </a:spcAft>
              <a:buClr>
                <a:srgbClr val="000099"/>
              </a:buClr>
              <a:buFont typeface="Wingdings" pitchFamily="2" charset="2"/>
              <a:buChar char="Ø"/>
            </a:pPr>
            <a:r>
              <a:rPr lang="en-US" sz="2000" b="1">
                <a:cs typeface="Arial" charset="0"/>
              </a:rPr>
              <a:t> Extend arms forward and form opening between the hands</a:t>
            </a:r>
          </a:p>
          <a:p>
            <a:pPr marL="339725" indent="-339725">
              <a:spcAft>
                <a:spcPct val="50000"/>
              </a:spcAft>
              <a:buClr>
                <a:srgbClr val="000099"/>
              </a:buClr>
              <a:buFont typeface="Wingdings" pitchFamily="2" charset="2"/>
              <a:buChar char="Ø"/>
            </a:pPr>
            <a:r>
              <a:rPr lang="en-US" sz="2000" b="1">
                <a:cs typeface="Arial" charset="0"/>
              </a:rPr>
              <a:t>With both eyes open, look at a distant object through opening</a:t>
            </a:r>
          </a:p>
          <a:p>
            <a:pPr marL="339725" indent="-339725">
              <a:spcAft>
                <a:spcPct val="50000"/>
              </a:spcAft>
              <a:buClr>
                <a:srgbClr val="000099"/>
              </a:buClr>
              <a:buFont typeface="Wingdings" pitchFamily="2" charset="2"/>
              <a:buChar char="Ø"/>
            </a:pPr>
            <a:r>
              <a:rPr lang="en-US" sz="2000" b="1">
                <a:cs typeface="Arial" charset="0"/>
              </a:rPr>
              <a:t>Bring hands to face while looking at object – Opening will be aligned with the dominant eye</a:t>
            </a:r>
          </a:p>
        </p:txBody>
      </p:sp>
      <p:pic>
        <p:nvPicPr>
          <p:cNvPr id="11" name="Picture 10" descr="10-69c2mod.tif"/>
          <p:cNvPicPr>
            <a:picLocks noChangeAspect="1"/>
          </p:cNvPicPr>
          <p:nvPr/>
        </p:nvPicPr>
        <p:blipFill>
          <a:blip r:embed="rId3" cstate="print"/>
          <a:srcRect/>
          <a:stretch>
            <a:fillRect/>
          </a:stretch>
        </p:blipFill>
        <p:spPr bwMode="auto">
          <a:xfrm>
            <a:off x="4640263" y="1971675"/>
            <a:ext cx="3578225" cy="2384425"/>
          </a:xfrm>
          <a:prstGeom prst="rect">
            <a:avLst/>
          </a:prstGeom>
          <a:noFill/>
          <a:ln w="12700">
            <a:solidFill>
              <a:schemeClr val="tx1"/>
            </a:solidFill>
            <a:miter lim="800000"/>
            <a:headEnd/>
            <a:tailEnd/>
          </a:ln>
        </p:spPr>
      </p:pic>
      <p:pic>
        <p:nvPicPr>
          <p:cNvPr id="13" name="Picture 12" descr="10-69b2mod.tif"/>
          <p:cNvPicPr>
            <a:picLocks noChangeAspect="1"/>
          </p:cNvPicPr>
          <p:nvPr/>
        </p:nvPicPr>
        <p:blipFill>
          <a:blip r:embed="rId4" cstate="print"/>
          <a:srcRect/>
          <a:stretch>
            <a:fillRect/>
          </a:stretch>
        </p:blipFill>
        <p:spPr bwMode="auto">
          <a:xfrm>
            <a:off x="590550" y="1971675"/>
            <a:ext cx="3544888" cy="2363788"/>
          </a:xfrm>
          <a:prstGeom prst="rect">
            <a:avLst/>
          </a:prstGeom>
          <a:noFill/>
          <a:ln w="12700">
            <a:solidFill>
              <a:schemeClr val="tx1"/>
            </a:solidFill>
            <a:miter lim="800000"/>
            <a:headEnd/>
            <a:tailEnd/>
          </a:ln>
        </p:spPr>
      </p:pic>
      <p:sp>
        <p:nvSpPr>
          <p:cNvPr id="25606" name="Rectangle 8"/>
          <p:cNvSpPr>
            <a:spLocks noChangeArrowheads="1"/>
          </p:cNvSpPr>
          <p:nvPr/>
        </p:nvSpPr>
        <p:spPr bwMode="auto">
          <a:xfrm>
            <a:off x="1905000" y="304800"/>
            <a:ext cx="6940550" cy="1139825"/>
          </a:xfrm>
          <a:prstGeom prst="rect">
            <a:avLst/>
          </a:prstGeom>
          <a:noFill/>
          <a:ln w="9525">
            <a:noFill/>
            <a:miter lim="800000"/>
            <a:headEnd/>
            <a:tailEnd/>
          </a:ln>
        </p:spPr>
        <p:txBody>
          <a:bodyPr anchor="b"/>
          <a:lstStyle/>
          <a:p>
            <a:pPr eaLnBrk="0" hangingPunct="0"/>
            <a:r>
              <a:rPr lang="en-US" sz="4400" b="1">
                <a:solidFill>
                  <a:srgbClr val="000099"/>
                </a:solidFill>
              </a:rPr>
              <a:t>Shooting Fundamentals</a:t>
            </a:r>
            <a:br>
              <a:rPr lang="en-US" sz="4400" b="1">
                <a:solidFill>
                  <a:srgbClr val="000099"/>
                </a:solidFill>
              </a:rPr>
            </a:br>
            <a:r>
              <a:rPr lang="en-US" sz="2400" b="1">
                <a:solidFill>
                  <a:srgbClr val="000099"/>
                </a:solidFill>
              </a:rPr>
              <a:t>Determining the Dominant Eye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14475" y="304800"/>
            <a:ext cx="7477125" cy="1139825"/>
          </a:xfrm>
        </p:spPr>
        <p:txBody>
          <a:bodyPr/>
          <a:lstStyle/>
          <a:p>
            <a:pPr eaLnBrk="1" hangingPunct="1"/>
            <a:r>
              <a:rPr lang="en-US">
                <a:latin typeface="Helvetica" pitchFamily="-128" charset="0"/>
              </a:rPr>
              <a:t>Shotgun Shooting Fundamentals</a:t>
            </a:r>
            <a:endParaRPr lang="en-US" sz="2400">
              <a:latin typeface="Helvetica" pitchFamily="-128" charset="0"/>
            </a:endParaRPr>
          </a:p>
        </p:txBody>
      </p:sp>
      <p:sp>
        <p:nvSpPr>
          <p:cNvPr id="76803" name="Rectangle 3"/>
          <p:cNvSpPr>
            <a:spLocks noGrp="1" noChangeArrowheads="1"/>
          </p:cNvSpPr>
          <p:nvPr>
            <p:ph type="body" sz="half" idx="1"/>
          </p:nvPr>
        </p:nvSpPr>
        <p:spPr>
          <a:xfrm>
            <a:off x="606425" y="1773238"/>
            <a:ext cx="7966075" cy="4114800"/>
          </a:xfrm>
        </p:spPr>
        <p:txBody>
          <a:bodyPr/>
          <a:lstStyle/>
          <a:p>
            <a:pPr marL="457200" indent="-457200" eaLnBrk="1" hangingPunct="1">
              <a:spcBef>
                <a:spcPct val="0"/>
              </a:spcBef>
              <a:spcAft>
                <a:spcPts val="600"/>
              </a:spcAft>
              <a:buClr>
                <a:schemeClr val="tx1"/>
              </a:buClr>
              <a:buFont typeface="Monotype Sorts" pitchFamily="2" charset="2"/>
              <a:buNone/>
              <a:tabLst>
                <a:tab pos="914400" algn="l"/>
                <a:tab pos="1371600" algn="l"/>
                <a:tab pos="1828800" algn="l"/>
              </a:tabLst>
            </a:pPr>
            <a:r>
              <a:rPr lang="en-US">
                <a:latin typeface="Helvetica" pitchFamily="-128" charset="0"/>
              </a:rPr>
              <a:t>1. Stance</a:t>
            </a:r>
          </a:p>
          <a:p>
            <a:pPr marL="457200" indent="-457200" eaLnBrk="1" hangingPunct="1">
              <a:spcBef>
                <a:spcPct val="0"/>
              </a:spcBef>
              <a:spcAft>
                <a:spcPts val="600"/>
              </a:spcAft>
              <a:buClr>
                <a:schemeClr val="tx1"/>
              </a:buClr>
              <a:buFont typeface="Monotype Sorts" pitchFamily="2" charset="2"/>
              <a:buNone/>
              <a:tabLst>
                <a:tab pos="914400" algn="l"/>
                <a:tab pos="1371600" algn="l"/>
                <a:tab pos="1828800" algn="l"/>
              </a:tabLst>
            </a:pPr>
            <a:r>
              <a:rPr lang="en-US">
                <a:latin typeface="Helvetica" pitchFamily="-128" charset="0"/>
              </a:rPr>
              <a:t>	2.  Hold Point</a:t>
            </a:r>
          </a:p>
          <a:p>
            <a:pPr marL="457200" indent="-457200" eaLnBrk="1" hangingPunct="1">
              <a:spcBef>
                <a:spcPct val="0"/>
              </a:spcBef>
              <a:spcAft>
                <a:spcPts val="600"/>
              </a:spcAft>
              <a:buClr>
                <a:schemeClr val="tx1"/>
              </a:buClr>
              <a:buFont typeface="Wingdings" pitchFamily="2" charset="2"/>
              <a:buNone/>
              <a:tabLst>
                <a:tab pos="914400" algn="l"/>
                <a:tab pos="1371600" algn="l"/>
                <a:tab pos="1828800" algn="l"/>
              </a:tabLst>
            </a:pPr>
            <a:r>
              <a:rPr lang="en-US">
                <a:latin typeface="Helvetica" pitchFamily="-128" charset="0"/>
              </a:rPr>
              <a:t>		3.  Mount</a:t>
            </a:r>
          </a:p>
          <a:p>
            <a:pPr marL="457200" indent="-457200" eaLnBrk="1" hangingPunct="1">
              <a:spcBef>
                <a:spcPct val="0"/>
              </a:spcBef>
              <a:spcAft>
                <a:spcPts val="600"/>
              </a:spcAft>
              <a:buClr>
                <a:schemeClr val="tx1"/>
              </a:buClr>
              <a:buFont typeface="Wingdings" pitchFamily="2" charset="2"/>
              <a:buNone/>
              <a:tabLst>
                <a:tab pos="914400" algn="l"/>
                <a:tab pos="1371600" algn="l"/>
                <a:tab pos="1828800" algn="l"/>
              </a:tabLst>
            </a:pPr>
            <a:r>
              <a:rPr lang="en-US">
                <a:latin typeface="Helvetica" pitchFamily="-128" charset="0"/>
              </a:rPr>
              <a:t>			4. See the Target</a:t>
            </a:r>
          </a:p>
          <a:p>
            <a:pPr marL="457200" indent="-457200" eaLnBrk="1" hangingPunct="1">
              <a:spcBef>
                <a:spcPct val="0"/>
              </a:spcBef>
              <a:spcAft>
                <a:spcPts val="600"/>
              </a:spcAft>
              <a:buClr>
                <a:schemeClr val="tx1"/>
              </a:buClr>
              <a:buFont typeface="Wingdings" pitchFamily="2" charset="2"/>
              <a:buNone/>
              <a:tabLst>
                <a:tab pos="914400" algn="l"/>
                <a:tab pos="1371600" algn="l"/>
                <a:tab pos="1828800" algn="l"/>
              </a:tabLst>
            </a:pPr>
            <a:r>
              <a:rPr lang="en-US">
                <a:latin typeface="Helvetica" pitchFamily="-128" charset="0"/>
              </a:rPr>
              <a:t>				5. Swing </a:t>
            </a:r>
          </a:p>
          <a:p>
            <a:pPr marL="457200" indent="-457200" eaLnBrk="1" hangingPunct="1">
              <a:spcBef>
                <a:spcPct val="0"/>
              </a:spcBef>
              <a:spcAft>
                <a:spcPts val="600"/>
              </a:spcAft>
              <a:buClr>
                <a:schemeClr val="tx1"/>
              </a:buClr>
              <a:buFont typeface="Wingdings" pitchFamily="2" charset="2"/>
              <a:buNone/>
              <a:tabLst>
                <a:tab pos="914400" algn="l"/>
                <a:tab pos="1371600" algn="l"/>
                <a:tab pos="1828800" algn="l"/>
              </a:tabLst>
            </a:pPr>
            <a:r>
              <a:rPr lang="en-US">
                <a:latin typeface="Helvetica" pitchFamily="-128" charset="0"/>
              </a:rPr>
              <a:t>					6.  Pull the Trigger</a:t>
            </a:r>
          </a:p>
          <a:p>
            <a:pPr marL="457200" indent="-457200" eaLnBrk="1" hangingPunct="1">
              <a:spcBef>
                <a:spcPct val="0"/>
              </a:spcBef>
              <a:spcAft>
                <a:spcPts val="600"/>
              </a:spcAft>
              <a:buClr>
                <a:schemeClr val="tx1"/>
              </a:buClr>
              <a:buFont typeface="Wingdings" pitchFamily="2" charset="2"/>
              <a:buNone/>
              <a:tabLst>
                <a:tab pos="914400" algn="l"/>
                <a:tab pos="1371600" algn="l"/>
                <a:tab pos="1828800" algn="l"/>
              </a:tabLst>
            </a:pPr>
            <a:r>
              <a:rPr lang="en-US" sz="3200">
                <a:latin typeface="Helvetica" pitchFamily="-128" charset="0"/>
              </a:rPr>
              <a:t>						</a:t>
            </a:r>
            <a:r>
              <a:rPr lang="en-US">
                <a:latin typeface="Helvetica" pitchFamily="-128" charset="0"/>
              </a:rPr>
              <a:t>7.  Follow Through</a:t>
            </a:r>
          </a:p>
          <a:p>
            <a:pPr marL="457200" indent="-457200" eaLnBrk="1" hangingPunct="1">
              <a:spcBef>
                <a:spcPct val="0"/>
              </a:spcBef>
              <a:spcAft>
                <a:spcPts val="600"/>
              </a:spcAft>
              <a:buClr>
                <a:schemeClr val="tx1"/>
              </a:buClr>
              <a:buFont typeface="Wingdings" pitchFamily="2" charset="2"/>
              <a:buNone/>
              <a:tabLst>
                <a:tab pos="914400" algn="l"/>
                <a:tab pos="1371600" algn="l"/>
                <a:tab pos="1828800" algn="l"/>
              </a:tabLst>
            </a:pPr>
            <a:r>
              <a:rPr lang="en-US" sz="3200">
                <a:latin typeface="Helvetica" pitchFamily="-128" charset="0"/>
              </a:rPr>
              <a:t>Scouts will be shooting straight away targets</a:t>
            </a:r>
          </a:p>
        </p:txBody>
      </p:sp>
      <p:sp>
        <p:nvSpPr>
          <p:cNvPr id="26628" name="Slide Number Placeholder 6"/>
          <p:cNvSpPr>
            <a:spLocks noGrp="1"/>
          </p:cNvSpPr>
          <p:nvPr>
            <p:ph type="sldNum" sz="quarter" idx="12"/>
          </p:nvPr>
        </p:nvSpPr>
        <p:spPr bwMode="auto">
          <a:noFill/>
          <a:ln>
            <a:miter lim="800000"/>
            <a:headEnd/>
            <a:tailEnd/>
          </a:ln>
        </p:spPr>
        <p:txBody>
          <a:bodyPr/>
          <a:lstStyle/>
          <a:p>
            <a:fld id="{96C27E1F-6480-4FC4-B353-A8F4A50CFBE8}" type="slidenum">
              <a:rPr lang="en-US" smtClean="0"/>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anim calcmode="lin" valueType="num">
                                      <p:cBhvr>
                                        <p:cTn id="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Effect transition="in" filter="fade">
                                      <p:cBhvr>
                                        <p:cTn id="14" dur="1000"/>
                                        <p:tgtEl>
                                          <p:spTgt spid="76803">
                                            <p:txEl>
                                              <p:pRg st="1" end="1"/>
                                            </p:txEl>
                                          </p:spTgt>
                                        </p:tgtEl>
                                      </p:cBhvr>
                                    </p:animEffect>
                                    <p:anim calcmode="lin" valueType="num">
                                      <p:cBhvr>
                                        <p:cTn id="15"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Effect transition="in" filter="fade">
                                      <p:cBhvr>
                                        <p:cTn id="21" dur="1000"/>
                                        <p:tgtEl>
                                          <p:spTgt spid="76803">
                                            <p:txEl>
                                              <p:pRg st="2" end="2"/>
                                            </p:txEl>
                                          </p:spTgt>
                                        </p:tgtEl>
                                      </p:cBhvr>
                                    </p:animEffect>
                                    <p:anim calcmode="lin" valueType="num">
                                      <p:cBhvr>
                                        <p:cTn id="2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fade">
                                      <p:cBhvr>
                                        <p:cTn id="28" dur="1000"/>
                                        <p:tgtEl>
                                          <p:spTgt spid="76803">
                                            <p:txEl>
                                              <p:pRg st="3" end="3"/>
                                            </p:txEl>
                                          </p:spTgt>
                                        </p:tgtEl>
                                      </p:cBhvr>
                                    </p:animEffect>
                                    <p:anim calcmode="lin" valueType="num">
                                      <p:cBhvr>
                                        <p:cTn id="29"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6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6803">
                                            <p:txEl>
                                              <p:pRg st="4" end="4"/>
                                            </p:txEl>
                                          </p:spTgt>
                                        </p:tgtEl>
                                        <p:attrNameLst>
                                          <p:attrName>style.visibility</p:attrName>
                                        </p:attrNameLst>
                                      </p:cBhvr>
                                      <p:to>
                                        <p:strVal val="visible"/>
                                      </p:to>
                                    </p:set>
                                    <p:animEffect transition="in" filter="fade">
                                      <p:cBhvr>
                                        <p:cTn id="35" dur="1000"/>
                                        <p:tgtEl>
                                          <p:spTgt spid="76803">
                                            <p:txEl>
                                              <p:pRg st="4" end="4"/>
                                            </p:txEl>
                                          </p:spTgt>
                                        </p:tgtEl>
                                      </p:cBhvr>
                                    </p:animEffect>
                                    <p:anim calcmode="lin" valueType="num">
                                      <p:cBhvr>
                                        <p:cTn id="3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68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6803">
                                            <p:txEl>
                                              <p:pRg st="5" end="5"/>
                                            </p:txEl>
                                          </p:spTgt>
                                        </p:tgtEl>
                                        <p:attrNameLst>
                                          <p:attrName>style.visibility</p:attrName>
                                        </p:attrNameLst>
                                      </p:cBhvr>
                                      <p:to>
                                        <p:strVal val="visible"/>
                                      </p:to>
                                    </p:set>
                                    <p:animEffect transition="in" filter="fade">
                                      <p:cBhvr>
                                        <p:cTn id="42" dur="1000"/>
                                        <p:tgtEl>
                                          <p:spTgt spid="76803">
                                            <p:txEl>
                                              <p:pRg st="5" end="5"/>
                                            </p:txEl>
                                          </p:spTgt>
                                        </p:tgtEl>
                                      </p:cBhvr>
                                    </p:animEffect>
                                    <p:anim calcmode="lin" valueType="num">
                                      <p:cBhvr>
                                        <p:cTn id="43"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68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6803">
                                            <p:txEl>
                                              <p:pRg st="6" end="6"/>
                                            </p:txEl>
                                          </p:spTgt>
                                        </p:tgtEl>
                                        <p:attrNameLst>
                                          <p:attrName>style.visibility</p:attrName>
                                        </p:attrNameLst>
                                      </p:cBhvr>
                                      <p:to>
                                        <p:strVal val="visible"/>
                                      </p:to>
                                    </p:set>
                                    <p:animEffect transition="in" filter="fade">
                                      <p:cBhvr>
                                        <p:cTn id="49" dur="1000"/>
                                        <p:tgtEl>
                                          <p:spTgt spid="76803">
                                            <p:txEl>
                                              <p:pRg st="6" end="6"/>
                                            </p:txEl>
                                          </p:spTgt>
                                        </p:tgtEl>
                                      </p:cBhvr>
                                    </p:animEffect>
                                    <p:anim calcmode="lin" valueType="num">
                                      <p:cBhvr>
                                        <p:cTn id="50"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68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76803">
                                            <p:txEl>
                                              <p:pRg st="7" end="7"/>
                                            </p:txEl>
                                          </p:spTgt>
                                        </p:tgtEl>
                                        <p:attrNameLst>
                                          <p:attrName>style.visibility</p:attrName>
                                        </p:attrNameLst>
                                      </p:cBhvr>
                                      <p:to>
                                        <p:strVal val="visible"/>
                                      </p:to>
                                    </p:set>
                                    <p:animEffect transition="in" filter="fade">
                                      <p:cBhvr>
                                        <p:cTn id="56" dur="1000"/>
                                        <p:tgtEl>
                                          <p:spTgt spid="76803">
                                            <p:txEl>
                                              <p:pRg st="7" end="7"/>
                                            </p:txEl>
                                          </p:spTgt>
                                        </p:tgtEl>
                                      </p:cBhvr>
                                    </p:animEffect>
                                    <p:anim calcmode="lin" valueType="num">
                                      <p:cBhvr>
                                        <p:cTn id="57" dur="10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680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5"/>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5165</TotalTime>
  <Words>1066</Words>
  <Application>Microsoft Macintosh PowerPoint</Application>
  <PresentationFormat>On-screen Show (4:3)</PresentationFormat>
  <Paragraphs>201</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Georgia</vt:lpstr>
      <vt:lpstr>Helvetica</vt:lpstr>
      <vt:lpstr>Monotype Sorts</vt:lpstr>
      <vt:lpstr>Times New Roman</vt:lpstr>
      <vt:lpstr>Verdana</vt:lpstr>
      <vt:lpstr>Wingdings</vt:lpstr>
      <vt:lpstr>1_Office Theme</vt:lpstr>
      <vt:lpstr>BSA Shotgun Range Safety Briefing</vt:lpstr>
      <vt:lpstr>Orientation Goal</vt:lpstr>
      <vt:lpstr>NRA Gun Safety Rules</vt:lpstr>
      <vt:lpstr>Shotgun Parts Pump</vt:lpstr>
      <vt:lpstr>Shotgun Parts Semi-automtic</vt:lpstr>
      <vt:lpstr>Shotgun Parts  Break Action</vt:lpstr>
      <vt:lpstr>Demonstrate Shotgun Operation</vt:lpstr>
      <vt:lpstr>PowerPoint Presentation</vt:lpstr>
      <vt:lpstr>Shotgun Shooting Fundamentals</vt:lpstr>
      <vt:lpstr>PowerPoint Presentation</vt:lpstr>
      <vt:lpstr>PowerPoint Presentation</vt:lpstr>
      <vt:lpstr>PowerPoint Presentation</vt:lpstr>
      <vt:lpstr>PowerPoint Presentation</vt:lpstr>
      <vt:lpstr>PowerPoint Presentation</vt:lpstr>
      <vt:lpstr>Shotgun Shooting Fundamentals   Trigger Pull</vt:lpstr>
      <vt:lpstr>  Shotgun Shooting Fundamentals   Follow Through</vt:lpstr>
      <vt:lpstr>Most Important Fundamentals!</vt:lpstr>
      <vt:lpstr>Range Safety Briefing</vt:lpstr>
      <vt:lpstr>Range Safety Briefing</vt:lpstr>
      <vt:lpstr>Range Safety Briefing</vt:lpstr>
      <vt:lpstr>At The Shooting Station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Pistol Marksmanship</dc:title>
  <dc:creator>Warren Wagner</dc:creator>
  <cp:lastModifiedBy>Eric Falkman</cp:lastModifiedBy>
  <cp:revision>212</cp:revision>
  <dcterms:created xsi:type="dcterms:W3CDTF">1999-05-25T02:04:36Z</dcterms:created>
  <dcterms:modified xsi:type="dcterms:W3CDTF">2023-01-27T22:32:40Z</dcterms:modified>
</cp:coreProperties>
</file>