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046" r:id="rId1"/>
  </p:sldMasterIdLst>
  <p:notesMasterIdLst>
    <p:notesMasterId r:id="rId27"/>
  </p:notesMasterIdLst>
  <p:handoutMasterIdLst>
    <p:handoutMasterId r:id="rId28"/>
  </p:handoutMasterIdLst>
  <p:sldIdLst>
    <p:sldId id="256" r:id="rId2"/>
    <p:sldId id="325" r:id="rId3"/>
    <p:sldId id="322" r:id="rId4"/>
    <p:sldId id="261" r:id="rId5"/>
    <p:sldId id="353" r:id="rId6"/>
    <p:sldId id="354" r:id="rId7"/>
    <p:sldId id="343" r:id="rId8"/>
    <p:sldId id="291" r:id="rId9"/>
    <p:sldId id="350" r:id="rId10"/>
    <p:sldId id="344" r:id="rId11"/>
    <p:sldId id="360" r:id="rId12"/>
    <p:sldId id="367" r:id="rId13"/>
    <p:sldId id="369" r:id="rId14"/>
    <p:sldId id="370" r:id="rId15"/>
    <p:sldId id="314" r:id="rId16"/>
    <p:sldId id="300" r:id="rId17"/>
    <p:sldId id="295" r:id="rId18"/>
    <p:sldId id="352" r:id="rId19"/>
    <p:sldId id="301" r:id="rId20"/>
    <p:sldId id="321" r:id="rId21"/>
    <p:sldId id="351" r:id="rId22"/>
    <p:sldId id="327" r:id="rId23"/>
    <p:sldId id="328" r:id="rId24"/>
    <p:sldId id="278" r:id="rId25"/>
    <p:sldId id="315" r:id="rId26"/>
  </p:sldIdLst>
  <p:sldSz cx="9144000" cy="6858000" type="screen4x3"/>
  <p:notesSz cx="6934200" cy="92329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AA3"/>
    <a:srgbClr val="000099"/>
    <a:srgbClr val="0033CC"/>
    <a:srgbClr val="E62C00"/>
    <a:srgbClr val="CC3300"/>
    <a:srgbClr val="FF0000"/>
    <a:srgbClr val="FFFFFF"/>
    <a:srgbClr val="DA2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autoAdjust="0"/>
    <p:restoredTop sz="90275" autoAdjust="0"/>
  </p:normalViewPr>
  <p:slideViewPr>
    <p:cSldViewPr snapToGrid="0">
      <p:cViewPr varScale="1">
        <p:scale>
          <a:sx n="79" d="100"/>
          <a:sy n="79" d="100"/>
        </p:scale>
        <p:origin x="1968" y="192"/>
      </p:cViewPr>
      <p:guideLst>
        <p:guide orient="horz" pos="2161"/>
        <p:guide pos="2880"/>
      </p:guideLst>
    </p:cSldViewPr>
  </p:slideViewPr>
  <p:outlineViewPr>
    <p:cViewPr>
      <p:scale>
        <a:sx n="33" d="100"/>
        <a:sy n="33" d="100"/>
      </p:scale>
      <p:origin x="0" y="954"/>
    </p:cViewPr>
    <p:sldLst>
      <p:sld r:id="rId1" collapse="1"/>
      <p:sld r:id="rId2" collapse="1"/>
    </p:sldLst>
  </p:outlineViewPr>
  <p:notesTextViewPr>
    <p:cViewPr>
      <p:scale>
        <a:sx n="100" d="100"/>
        <a:sy n="100" d="100"/>
      </p:scale>
      <p:origin x="0" y="0"/>
    </p:cViewPr>
  </p:notesTextViewPr>
  <p:sorterViewPr>
    <p:cViewPr>
      <p:scale>
        <a:sx n="66" d="100"/>
        <a:sy n="66"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slide" Target="slides/slide1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80899" name="Rectangle 3"/>
          <p:cNvSpPr>
            <a:spLocks noGrp="1" noChangeArrowheads="1"/>
          </p:cNvSpPr>
          <p:nvPr>
            <p:ph type="dt" sz="quarter" idx="1"/>
          </p:nvPr>
        </p:nvSpPr>
        <p:spPr bwMode="auto">
          <a:xfrm>
            <a:off x="3929063" y="0"/>
            <a:ext cx="3005137"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US"/>
          </a:p>
        </p:txBody>
      </p:sp>
      <p:sp>
        <p:nvSpPr>
          <p:cNvPr id="80900" name="Rectangle 4"/>
          <p:cNvSpPr>
            <a:spLocks noGrp="1" noChangeArrowheads="1"/>
          </p:cNvSpPr>
          <p:nvPr>
            <p:ph type="ftr" sz="quarter" idx="2"/>
          </p:nvPr>
        </p:nvSpPr>
        <p:spPr bwMode="auto">
          <a:xfrm>
            <a:off x="0" y="8770938"/>
            <a:ext cx="3005138" cy="4619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80901" name="Rectangle 5"/>
          <p:cNvSpPr>
            <a:spLocks noGrp="1" noChangeArrowheads="1"/>
          </p:cNvSpPr>
          <p:nvPr>
            <p:ph type="sldNum" sz="quarter" idx="3"/>
          </p:nvPr>
        </p:nvSpPr>
        <p:spPr bwMode="auto">
          <a:xfrm>
            <a:off x="3929063" y="8770938"/>
            <a:ext cx="3005137" cy="4619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20F345D9-33AE-4B19-BA4D-F2B34B4CD47E}"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1122" name="Rectangle 2"/>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261123" name="Rectangle 3"/>
          <p:cNvSpPr>
            <a:spLocks noGrp="1" noChangeArrowheads="1"/>
          </p:cNvSpPr>
          <p:nvPr>
            <p:ph type="dt" idx="1"/>
          </p:nvPr>
        </p:nvSpPr>
        <p:spPr bwMode="auto">
          <a:xfrm>
            <a:off x="3927475" y="0"/>
            <a:ext cx="300513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US"/>
          </a:p>
        </p:txBody>
      </p:sp>
      <p:sp>
        <p:nvSpPr>
          <p:cNvPr id="44036" name="Rectangle 4"/>
          <p:cNvSpPr>
            <a:spLocks noGrp="1" noRot="1" noChangeAspect="1" noChangeArrowheads="1" noTextEdit="1"/>
          </p:cNvSpPr>
          <p:nvPr>
            <p:ph type="sldImg" idx="2"/>
          </p:nvPr>
        </p:nvSpPr>
        <p:spPr bwMode="auto">
          <a:xfrm>
            <a:off x="1158875" y="692150"/>
            <a:ext cx="4616450" cy="3462338"/>
          </a:xfrm>
          <a:prstGeom prst="rect">
            <a:avLst/>
          </a:prstGeom>
          <a:noFill/>
          <a:ln w="9525">
            <a:solidFill>
              <a:srgbClr val="000000"/>
            </a:solidFill>
            <a:miter lim="800000"/>
            <a:headEnd/>
            <a:tailEnd/>
          </a:ln>
        </p:spPr>
      </p:sp>
      <p:sp>
        <p:nvSpPr>
          <p:cNvPr id="261125" name="Rectangle 5"/>
          <p:cNvSpPr>
            <a:spLocks noGrp="1" noChangeArrowheads="1"/>
          </p:cNvSpPr>
          <p:nvPr>
            <p:ph type="body" sz="quarter" idx="3"/>
          </p:nvPr>
        </p:nvSpPr>
        <p:spPr bwMode="auto">
          <a:xfrm>
            <a:off x="693738" y="4386263"/>
            <a:ext cx="5546725" cy="41544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61126" name="Rectangle 6"/>
          <p:cNvSpPr>
            <a:spLocks noGrp="1" noChangeArrowheads="1"/>
          </p:cNvSpPr>
          <p:nvPr>
            <p:ph type="ftr" sz="quarter" idx="4"/>
          </p:nvPr>
        </p:nvSpPr>
        <p:spPr bwMode="auto">
          <a:xfrm>
            <a:off x="0" y="8769350"/>
            <a:ext cx="300513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US"/>
          </a:p>
        </p:txBody>
      </p:sp>
      <p:sp>
        <p:nvSpPr>
          <p:cNvPr id="261127" name="Rectangle 7"/>
          <p:cNvSpPr>
            <a:spLocks noGrp="1" noChangeArrowheads="1"/>
          </p:cNvSpPr>
          <p:nvPr>
            <p:ph type="sldNum" sz="quarter" idx="5"/>
          </p:nvPr>
        </p:nvSpPr>
        <p:spPr bwMode="auto">
          <a:xfrm>
            <a:off x="3927475" y="8769350"/>
            <a:ext cx="300513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pPr>
              <a:defRPr/>
            </a:pPr>
            <a:fld id="{26237CA2-D7E0-47DE-B290-31FACD90C6B9}"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a:p>
        </p:txBody>
      </p:sp>
      <p:sp>
        <p:nvSpPr>
          <p:cNvPr id="45060" name="Slide Number Placeholder 3"/>
          <p:cNvSpPr>
            <a:spLocks noGrp="1"/>
          </p:cNvSpPr>
          <p:nvPr>
            <p:ph type="sldNum" sz="quarter" idx="5"/>
          </p:nvPr>
        </p:nvSpPr>
        <p:spPr>
          <a:noFill/>
        </p:spPr>
        <p:txBody>
          <a:bodyPr/>
          <a:lstStyle/>
          <a:p>
            <a:fld id="{EF4EE0AB-1CD4-4941-979F-28C1C4AAD98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A94F44E7-4A7F-4C1E-A052-DFAE95DC2F9E}" type="slidenum">
              <a:rPr lang="en-US" smtClean="0"/>
              <a:pPr/>
              <a:t>10</a:t>
            </a:fld>
            <a:endParaRPr lang="en-US"/>
          </a:p>
        </p:txBody>
      </p:sp>
      <p:sp>
        <p:nvSpPr>
          <p:cNvPr id="53251" name="Slide Image Placeholder 1"/>
          <p:cNvSpPr>
            <a:spLocks noGrp="1" noRot="1" noChangeAspect="1" noTextEdit="1"/>
          </p:cNvSpPr>
          <p:nvPr>
            <p:ph type="sldImg"/>
          </p:nvPr>
        </p:nvSpPr>
        <p:spPr>
          <a:ln/>
        </p:spPr>
      </p:sp>
      <p:sp>
        <p:nvSpPr>
          <p:cNvPr id="53252" name="Notes Placeholder 2"/>
          <p:cNvSpPr>
            <a:spLocks noGrp="1"/>
          </p:cNvSpPr>
          <p:nvPr>
            <p:ph type="body" idx="1"/>
          </p:nvPr>
        </p:nvSpPr>
        <p:spPr>
          <a:noFill/>
          <a:ln/>
        </p:spPr>
        <p:txBody>
          <a:bodyPr/>
          <a:lstStyle/>
          <a:p>
            <a:endParaRPr lang="en-US"/>
          </a:p>
        </p:txBody>
      </p:sp>
      <p:sp>
        <p:nvSpPr>
          <p:cNvPr id="4" name="Slide Number Placeholder 3"/>
          <p:cNvSpPr txBox="1">
            <a:spLocks noGrp="1"/>
          </p:cNvSpPr>
          <p:nvPr/>
        </p:nvSpPr>
        <p:spPr>
          <a:xfrm>
            <a:off x="3929063" y="8769350"/>
            <a:ext cx="3003550" cy="461963"/>
          </a:xfrm>
          <a:prstGeom prst="rect">
            <a:avLst/>
          </a:prstGeom>
          <a:noFill/>
        </p:spPr>
        <p:txBody>
          <a:bodyPr anchor="b"/>
          <a:lstStyle/>
          <a:p>
            <a:pPr algn="r" fontAlgn="auto">
              <a:spcBef>
                <a:spcPts val="0"/>
              </a:spcBef>
              <a:spcAft>
                <a:spcPts val="0"/>
              </a:spcAft>
              <a:defRPr/>
            </a:pPr>
            <a:fld id="{E4FA56EA-F2A7-47B8-9B3E-FC329C5F0326}" type="slidenum">
              <a:rPr lang="en-US" sz="1200">
                <a:latin typeface="+mn-lt"/>
              </a:rPr>
              <a:pPr algn="r" fontAlgn="auto">
                <a:spcBef>
                  <a:spcPts val="0"/>
                </a:spcBef>
                <a:spcAft>
                  <a:spcPts val="0"/>
                </a:spcAft>
                <a:defRPr/>
              </a:pPr>
              <a:t>10</a:t>
            </a:fld>
            <a:endParaRPr lang="en-US" sz="1200" dirty="0">
              <a:latin typeface="+mn-lt"/>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4275" name="Rectangle 3"/>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4276" name="Rectangle 4"/>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4277" name="Rectangle 5"/>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4278" name="Rectangle 6"/>
          <p:cNvSpPr>
            <a:spLocks noChangeArrowheads="1"/>
          </p:cNvSpPr>
          <p:nvPr/>
        </p:nvSpPr>
        <p:spPr bwMode="auto">
          <a:xfrm>
            <a:off x="3929063" y="8770938"/>
            <a:ext cx="3005137" cy="461962"/>
          </a:xfrm>
          <a:prstGeom prst="rect">
            <a:avLst/>
          </a:prstGeom>
          <a:noFill/>
          <a:ln w="12700">
            <a:noFill/>
            <a:miter lim="800000"/>
            <a:headEnd/>
            <a:tailEnd/>
          </a:ln>
        </p:spPr>
        <p:txBody>
          <a:bodyPr wrap="none" lIns="92172" tIns="46086" rIns="92172" bIns="46086" anchor="ctr"/>
          <a:lstStyle/>
          <a:p>
            <a:endParaRPr lang="en-US"/>
          </a:p>
        </p:txBody>
      </p:sp>
      <p:sp>
        <p:nvSpPr>
          <p:cNvPr id="54279" name="Rectangle 7"/>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4280" name="Rectangle 8"/>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4281" name="Rectangle 9"/>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4282" name="Rectangle 10"/>
          <p:cNvSpPr>
            <a:spLocks noChangeArrowheads="1"/>
          </p:cNvSpPr>
          <p:nvPr/>
        </p:nvSpPr>
        <p:spPr bwMode="auto">
          <a:xfrm>
            <a:off x="3929063" y="8770938"/>
            <a:ext cx="3005137" cy="461962"/>
          </a:xfrm>
          <a:prstGeom prst="rect">
            <a:avLst/>
          </a:prstGeom>
          <a:noFill/>
          <a:ln w="12700">
            <a:noFill/>
            <a:miter lim="800000"/>
            <a:headEnd/>
            <a:tailEnd/>
          </a:ln>
        </p:spPr>
        <p:txBody>
          <a:bodyPr wrap="none" lIns="92172" tIns="46086" rIns="92172" bIns="46086" anchor="ctr"/>
          <a:lstStyle/>
          <a:p>
            <a:endParaRPr lang="en-US"/>
          </a:p>
        </p:txBody>
      </p:sp>
      <p:sp>
        <p:nvSpPr>
          <p:cNvPr id="54283" name="Rectangle 11"/>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4284" name="Rectangle 12"/>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4285" name="Rectangle 13"/>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4286" name="Rectangle 14"/>
          <p:cNvSpPr>
            <a:spLocks noChangeArrowheads="1"/>
          </p:cNvSpPr>
          <p:nvPr/>
        </p:nvSpPr>
        <p:spPr bwMode="auto">
          <a:xfrm>
            <a:off x="3929063" y="8770938"/>
            <a:ext cx="3005137" cy="461962"/>
          </a:xfrm>
          <a:prstGeom prst="rect">
            <a:avLst/>
          </a:prstGeom>
          <a:noFill/>
          <a:ln w="12700">
            <a:noFill/>
            <a:miter lim="800000"/>
            <a:headEnd/>
            <a:tailEnd/>
          </a:ln>
        </p:spPr>
        <p:txBody>
          <a:bodyPr wrap="none" lIns="92172" tIns="46086" rIns="92172" bIns="46086" anchor="ctr"/>
          <a:lstStyle/>
          <a:p>
            <a:endParaRPr lang="en-US"/>
          </a:p>
        </p:txBody>
      </p:sp>
      <p:sp>
        <p:nvSpPr>
          <p:cNvPr id="54287" name="Rectangle 15"/>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4288" name="Rectangle 16"/>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4289" name="Rectangle 17"/>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4290" name="Rectangle 18"/>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4291" name="Rectangle 19"/>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4292" name="Rectangle 20"/>
          <p:cNvSpPr>
            <a:spLocks noChangeArrowheads="1"/>
          </p:cNvSpPr>
          <p:nvPr/>
        </p:nvSpPr>
        <p:spPr bwMode="auto">
          <a:xfrm>
            <a:off x="3929063" y="0"/>
            <a:ext cx="3005137" cy="460375"/>
          </a:xfrm>
          <a:prstGeom prst="rect">
            <a:avLst/>
          </a:prstGeom>
          <a:noFill/>
          <a:ln w="12700">
            <a:noFill/>
            <a:miter lim="800000"/>
            <a:headEnd/>
            <a:tailEnd/>
          </a:ln>
        </p:spPr>
        <p:txBody>
          <a:bodyPr wrap="none" lIns="92172" tIns="46086" rIns="92172" bIns="46086" anchor="ctr"/>
          <a:lstStyle/>
          <a:p>
            <a:endParaRPr lang="en-US"/>
          </a:p>
        </p:txBody>
      </p:sp>
      <p:sp>
        <p:nvSpPr>
          <p:cNvPr id="54293" name="Rectangle 21"/>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4294" name="Rectangle 22"/>
          <p:cNvSpPr>
            <a:spLocks noChangeArrowheads="1"/>
          </p:cNvSpPr>
          <p:nvPr/>
        </p:nvSpPr>
        <p:spPr bwMode="auto">
          <a:xfrm>
            <a:off x="0" y="0"/>
            <a:ext cx="3005138" cy="460375"/>
          </a:xfrm>
          <a:prstGeom prst="rect">
            <a:avLst/>
          </a:prstGeom>
          <a:noFill/>
          <a:ln w="12700">
            <a:noFill/>
            <a:miter lim="800000"/>
            <a:headEnd/>
            <a:tailEnd/>
          </a:ln>
        </p:spPr>
        <p:txBody>
          <a:bodyPr wrap="none" lIns="92172" tIns="46086" rIns="92172" bIns="46086" anchor="ctr"/>
          <a:lstStyle/>
          <a:p>
            <a:endParaRPr lang="en-US"/>
          </a:p>
        </p:txBody>
      </p:sp>
      <p:sp>
        <p:nvSpPr>
          <p:cNvPr id="54295" name="Rectangle 23"/>
          <p:cNvSpPr>
            <a:spLocks noGrp="1" noChangeArrowheads="1"/>
          </p:cNvSpPr>
          <p:nvPr>
            <p:ph type="body" idx="1"/>
          </p:nvPr>
        </p:nvSpPr>
        <p:spPr>
          <a:noFill/>
          <a:ln/>
        </p:spPr>
        <p:txBody>
          <a:bodyPr/>
          <a:lstStyle/>
          <a:p>
            <a:r>
              <a:rPr lang="en-US" b="1">
                <a:latin typeface="Arial" charset="0"/>
              </a:rPr>
              <a:t>3 </a:t>
            </a:r>
            <a:r>
              <a:rPr lang="en-US" sz="1000" b="1">
                <a:latin typeface="Arial" charset="0"/>
              </a:rPr>
              <a:t> </a:t>
            </a:r>
            <a:r>
              <a:rPr lang="en-US" b="1">
                <a:latin typeface="Arial" charset="0"/>
              </a:rPr>
              <a:t>Min.                                                             Cumulative Time: 8 Min.</a:t>
            </a:r>
          </a:p>
          <a:p>
            <a:r>
              <a:rPr lang="en-US" b="1">
                <a:latin typeface="Arial" charset="0"/>
              </a:rPr>
              <a:t> Instructor Notes: (Review Part I in Handbook)</a:t>
            </a:r>
          </a:p>
          <a:p>
            <a:r>
              <a:rPr lang="en-US" sz="1000" b="1">
                <a:latin typeface="Arial" charset="0"/>
              </a:rPr>
              <a:t>NEW information: The bullseye has replaced the blank target and 6 O’clock hold on bullseye.</a:t>
            </a:r>
          </a:p>
          <a:p>
            <a:r>
              <a:rPr lang="en-US" sz="1000" b="1">
                <a:latin typeface="Arial" charset="0"/>
              </a:rPr>
              <a:t>Ask</a:t>
            </a:r>
            <a:r>
              <a:rPr lang="en-US" sz="1000">
                <a:latin typeface="Arial" charset="0"/>
              </a:rPr>
              <a:t> What is a fundamental?</a:t>
            </a:r>
          </a:p>
          <a:p>
            <a:pPr lvl="1">
              <a:buFontTx/>
              <a:buChar char="•"/>
            </a:pPr>
            <a:r>
              <a:rPr lang="en-US" sz="1000">
                <a:latin typeface="Arial" charset="0"/>
              </a:rPr>
              <a:t>  Fundamentals are basic building blocks on which we can develop and expand. </a:t>
            </a:r>
            <a:endParaRPr lang="en-US" sz="1000" b="1">
              <a:latin typeface="Arial" charset="0"/>
            </a:endParaRPr>
          </a:p>
          <a:p>
            <a:r>
              <a:rPr lang="en-US" sz="1000" b="1">
                <a:latin typeface="Arial" charset="0"/>
              </a:rPr>
              <a:t>Ask</a:t>
            </a:r>
            <a:r>
              <a:rPr lang="en-US" sz="1000">
                <a:latin typeface="Arial" charset="0"/>
              </a:rPr>
              <a:t> what is  "Aiming?" </a:t>
            </a:r>
          </a:p>
          <a:p>
            <a:pPr lvl="1">
              <a:buFontTx/>
              <a:buChar char="•"/>
            </a:pPr>
            <a:r>
              <a:rPr lang="en-US" sz="1000">
                <a:latin typeface="Arial" charset="0"/>
              </a:rPr>
              <a:t>Aiming is the process of positioning the rifle so that the bullet will hit the target. </a:t>
            </a:r>
          </a:p>
          <a:p>
            <a:pPr lvl="1">
              <a:buFontTx/>
              <a:buChar char="•"/>
            </a:pPr>
            <a:r>
              <a:rPr lang="en-US" sz="1000">
                <a:latin typeface="Arial" charset="0"/>
              </a:rPr>
              <a:t>The process first involves sight alignment and then sight picture.</a:t>
            </a:r>
          </a:p>
          <a:p>
            <a:r>
              <a:rPr lang="en-US" sz="1000" b="1">
                <a:latin typeface="Arial" charset="0"/>
              </a:rPr>
              <a:t>Ask</a:t>
            </a:r>
            <a:r>
              <a:rPr lang="en-US" sz="1000">
                <a:latin typeface="Arial" charset="0"/>
              </a:rPr>
              <a:t> What makes up sight alignment?</a:t>
            </a:r>
          </a:p>
          <a:p>
            <a:pPr lvl="1">
              <a:buFontTx/>
              <a:buChar char="•"/>
            </a:pPr>
            <a:r>
              <a:rPr lang="en-US" sz="1000">
                <a:latin typeface="Arial" charset="0"/>
              </a:rPr>
              <a:t>The proper positioning of the shooting eye, rear sight and front sight.</a:t>
            </a:r>
          </a:p>
          <a:p>
            <a:r>
              <a:rPr lang="en-US" sz="1000" b="1">
                <a:latin typeface="Arial" charset="0"/>
              </a:rPr>
              <a:t>Ask</a:t>
            </a:r>
            <a:r>
              <a:rPr lang="en-US" sz="1000">
                <a:latin typeface="Arial" charset="0"/>
              </a:rPr>
              <a:t> What makes up sight picture?</a:t>
            </a:r>
          </a:p>
          <a:p>
            <a:pPr lvl="1">
              <a:buFontTx/>
              <a:buChar char="•"/>
            </a:pPr>
            <a:r>
              <a:rPr lang="en-US" sz="1000">
                <a:latin typeface="Arial" charset="0"/>
              </a:rPr>
              <a:t>The alignment of the shooting eye, rear sight, front sight and target or adding the target to aligned sights.</a:t>
            </a:r>
          </a:p>
          <a:p>
            <a:pPr lvl="1">
              <a:buFontTx/>
              <a:buChar char="•"/>
            </a:pPr>
            <a:r>
              <a:rPr lang="en-US" sz="1000">
                <a:latin typeface="Arial" charset="0"/>
              </a:rPr>
              <a:t> The sight picture varies with the type of sights you are using, but the basic rule is to focus on the front sight (the rear sight and target will be slightly out of focus).</a:t>
            </a:r>
            <a:endParaRPr lang="en-US" sz="1000" b="1">
              <a:latin typeface="Arial" charset="0"/>
            </a:endParaRPr>
          </a:p>
          <a:p>
            <a:r>
              <a:rPr lang="en-US" sz="1000" b="1">
                <a:latin typeface="Arial" charset="0"/>
              </a:rPr>
              <a:t>Explain  </a:t>
            </a:r>
            <a:r>
              <a:rPr lang="en-US" sz="1000">
                <a:latin typeface="Arial" charset="0"/>
              </a:rPr>
              <a:t>6 O’clock hold on the bullseye.</a:t>
            </a:r>
          </a:p>
          <a:p>
            <a:pPr lvl="1">
              <a:buFontTx/>
              <a:buChar char="•"/>
            </a:pPr>
            <a:r>
              <a:rPr lang="en-US" sz="1000">
                <a:latin typeface="Arial" charset="0"/>
              </a:rPr>
              <a:t>Ball on a fence post. The ball is the bullseye and the post is the front sight.</a:t>
            </a:r>
          </a:p>
          <a:p>
            <a:endParaRPr lang="en-US" sz="1000">
              <a:latin typeface="Arial" charset="0"/>
            </a:endParaRPr>
          </a:p>
        </p:txBody>
      </p:sp>
      <p:sp>
        <p:nvSpPr>
          <p:cNvPr id="54296" name="Rectangle 24"/>
          <p:cNvSpPr>
            <a:spLocks noGrp="1" noRot="1" noChangeAspect="1" noChangeArrowheads="1" noTextEdit="1"/>
          </p:cNvSpPr>
          <p:nvPr>
            <p:ph type="sldImg"/>
          </p:nvPr>
        </p:nvSpPr>
        <p:spPr>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5299" name="Rectangle 3"/>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5300" name="Rectangle 4"/>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5301" name="Rectangle 5"/>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5302" name="Rectangle 6"/>
          <p:cNvSpPr>
            <a:spLocks noChangeArrowheads="1"/>
          </p:cNvSpPr>
          <p:nvPr/>
        </p:nvSpPr>
        <p:spPr bwMode="auto">
          <a:xfrm>
            <a:off x="3929063" y="8770938"/>
            <a:ext cx="3005137" cy="461962"/>
          </a:xfrm>
          <a:prstGeom prst="rect">
            <a:avLst/>
          </a:prstGeom>
          <a:noFill/>
          <a:ln w="12700">
            <a:noFill/>
            <a:miter lim="800000"/>
            <a:headEnd/>
            <a:tailEnd/>
          </a:ln>
        </p:spPr>
        <p:txBody>
          <a:bodyPr wrap="none" lIns="92172" tIns="46086" rIns="92172" bIns="46086" anchor="ctr"/>
          <a:lstStyle/>
          <a:p>
            <a:endParaRPr lang="en-US"/>
          </a:p>
        </p:txBody>
      </p:sp>
      <p:sp>
        <p:nvSpPr>
          <p:cNvPr id="55303" name="Rectangle 7"/>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5304" name="Rectangle 8"/>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5305" name="Rectangle 9"/>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5306" name="Rectangle 10"/>
          <p:cNvSpPr>
            <a:spLocks noChangeArrowheads="1"/>
          </p:cNvSpPr>
          <p:nvPr/>
        </p:nvSpPr>
        <p:spPr bwMode="auto">
          <a:xfrm>
            <a:off x="3929063" y="8770938"/>
            <a:ext cx="3005137" cy="461962"/>
          </a:xfrm>
          <a:prstGeom prst="rect">
            <a:avLst/>
          </a:prstGeom>
          <a:noFill/>
          <a:ln w="12700">
            <a:noFill/>
            <a:miter lim="800000"/>
            <a:headEnd/>
            <a:tailEnd/>
          </a:ln>
        </p:spPr>
        <p:txBody>
          <a:bodyPr wrap="none" lIns="92172" tIns="46086" rIns="92172" bIns="46086" anchor="ctr"/>
          <a:lstStyle/>
          <a:p>
            <a:endParaRPr lang="en-US"/>
          </a:p>
        </p:txBody>
      </p:sp>
      <p:sp>
        <p:nvSpPr>
          <p:cNvPr id="55307" name="Rectangle 11"/>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5308" name="Rectangle 12"/>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5309" name="Rectangle 13"/>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5310" name="Rectangle 14"/>
          <p:cNvSpPr>
            <a:spLocks noChangeArrowheads="1"/>
          </p:cNvSpPr>
          <p:nvPr/>
        </p:nvSpPr>
        <p:spPr bwMode="auto">
          <a:xfrm>
            <a:off x="3929063" y="8770938"/>
            <a:ext cx="3005137" cy="461962"/>
          </a:xfrm>
          <a:prstGeom prst="rect">
            <a:avLst/>
          </a:prstGeom>
          <a:noFill/>
          <a:ln w="12700">
            <a:noFill/>
            <a:miter lim="800000"/>
            <a:headEnd/>
            <a:tailEnd/>
          </a:ln>
        </p:spPr>
        <p:txBody>
          <a:bodyPr wrap="none" lIns="92172" tIns="46086" rIns="92172" bIns="46086" anchor="ctr"/>
          <a:lstStyle/>
          <a:p>
            <a:endParaRPr lang="en-US"/>
          </a:p>
        </p:txBody>
      </p:sp>
      <p:sp>
        <p:nvSpPr>
          <p:cNvPr id="55311" name="Rectangle 15"/>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5312" name="Rectangle 16"/>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5313" name="Rectangle 17"/>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5314" name="Rectangle 18"/>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5315" name="Rectangle 19"/>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5316" name="Rectangle 20"/>
          <p:cNvSpPr>
            <a:spLocks noChangeArrowheads="1"/>
          </p:cNvSpPr>
          <p:nvPr/>
        </p:nvSpPr>
        <p:spPr bwMode="auto">
          <a:xfrm>
            <a:off x="3929063" y="0"/>
            <a:ext cx="3005137" cy="460375"/>
          </a:xfrm>
          <a:prstGeom prst="rect">
            <a:avLst/>
          </a:prstGeom>
          <a:noFill/>
          <a:ln w="12700">
            <a:noFill/>
            <a:miter lim="800000"/>
            <a:headEnd/>
            <a:tailEnd/>
          </a:ln>
        </p:spPr>
        <p:txBody>
          <a:bodyPr wrap="none" lIns="92172" tIns="46086" rIns="92172" bIns="46086" anchor="ctr"/>
          <a:lstStyle/>
          <a:p>
            <a:endParaRPr lang="en-US"/>
          </a:p>
        </p:txBody>
      </p:sp>
      <p:sp>
        <p:nvSpPr>
          <p:cNvPr id="55317" name="Rectangle 21"/>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5318" name="Rectangle 22"/>
          <p:cNvSpPr>
            <a:spLocks noChangeArrowheads="1"/>
          </p:cNvSpPr>
          <p:nvPr/>
        </p:nvSpPr>
        <p:spPr bwMode="auto">
          <a:xfrm>
            <a:off x="0" y="0"/>
            <a:ext cx="3005138" cy="460375"/>
          </a:xfrm>
          <a:prstGeom prst="rect">
            <a:avLst/>
          </a:prstGeom>
          <a:noFill/>
          <a:ln w="12700">
            <a:noFill/>
            <a:miter lim="800000"/>
            <a:headEnd/>
            <a:tailEnd/>
          </a:ln>
        </p:spPr>
        <p:txBody>
          <a:bodyPr wrap="none" lIns="92172" tIns="46086" rIns="92172" bIns="46086" anchor="ctr"/>
          <a:lstStyle/>
          <a:p>
            <a:endParaRPr lang="en-US"/>
          </a:p>
        </p:txBody>
      </p:sp>
      <p:sp>
        <p:nvSpPr>
          <p:cNvPr id="55319" name="Rectangle 23"/>
          <p:cNvSpPr>
            <a:spLocks noGrp="1" noChangeArrowheads="1"/>
          </p:cNvSpPr>
          <p:nvPr>
            <p:ph type="body" idx="1"/>
          </p:nvPr>
        </p:nvSpPr>
        <p:spPr>
          <a:noFill/>
          <a:ln/>
        </p:spPr>
        <p:txBody>
          <a:bodyPr/>
          <a:lstStyle/>
          <a:p>
            <a:r>
              <a:rPr lang="en-US" b="1">
                <a:latin typeface="Arial" charset="0"/>
              </a:rPr>
              <a:t>3 </a:t>
            </a:r>
            <a:r>
              <a:rPr lang="en-US" sz="1000" b="1">
                <a:latin typeface="Arial" charset="0"/>
              </a:rPr>
              <a:t> </a:t>
            </a:r>
            <a:r>
              <a:rPr lang="en-US" b="1">
                <a:latin typeface="Arial" charset="0"/>
              </a:rPr>
              <a:t>Min.                                                             Cumulative Time: 8 Min.</a:t>
            </a:r>
          </a:p>
          <a:p>
            <a:r>
              <a:rPr lang="en-US" b="1">
                <a:latin typeface="Arial" charset="0"/>
              </a:rPr>
              <a:t> Instructor Notes: (Review Part I in Handbook)</a:t>
            </a:r>
          </a:p>
          <a:p>
            <a:r>
              <a:rPr lang="en-US" sz="1000" b="1">
                <a:latin typeface="Arial" charset="0"/>
              </a:rPr>
              <a:t>NEW information: The bullseye has replaced the blank target and 6 O’clock hold on bullseye.</a:t>
            </a:r>
          </a:p>
          <a:p>
            <a:r>
              <a:rPr lang="en-US" sz="1000" b="1">
                <a:latin typeface="Arial" charset="0"/>
              </a:rPr>
              <a:t>Ask</a:t>
            </a:r>
            <a:r>
              <a:rPr lang="en-US" sz="1000">
                <a:latin typeface="Arial" charset="0"/>
              </a:rPr>
              <a:t> What is a fundamental?</a:t>
            </a:r>
          </a:p>
          <a:p>
            <a:pPr lvl="1">
              <a:buFontTx/>
              <a:buChar char="•"/>
            </a:pPr>
            <a:r>
              <a:rPr lang="en-US" sz="1000">
                <a:latin typeface="Arial" charset="0"/>
              </a:rPr>
              <a:t>  Fundamentals are basic building blocks on which we can develop and expand. </a:t>
            </a:r>
            <a:endParaRPr lang="en-US" sz="1000" b="1">
              <a:latin typeface="Arial" charset="0"/>
            </a:endParaRPr>
          </a:p>
          <a:p>
            <a:r>
              <a:rPr lang="en-US" sz="1000" b="1">
                <a:latin typeface="Arial" charset="0"/>
              </a:rPr>
              <a:t>Ask</a:t>
            </a:r>
            <a:r>
              <a:rPr lang="en-US" sz="1000">
                <a:latin typeface="Arial" charset="0"/>
              </a:rPr>
              <a:t> what is  "Aiming?" </a:t>
            </a:r>
          </a:p>
          <a:p>
            <a:pPr lvl="1">
              <a:buFontTx/>
              <a:buChar char="•"/>
            </a:pPr>
            <a:r>
              <a:rPr lang="en-US" sz="1000">
                <a:latin typeface="Arial" charset="0"/>
              </a:rPr>
              <a:t>Aiming is the process of positioning the rifle so that the bullet will hit the target. </a:t>
            </a:r>
          </a:p>
          <a:p>
            <a:pPr lvl="1">
              <a:buFontTx/>
              <a:buChar char="•"/>
            </a:pPr>
            <a:r>
              <a:rPr lang="en-US" sz="1000">
                <a:latin typeface="Arial" charset="0"/>
              </a:rPr>
              <a:t>The process first involves sight alignment and then sight picture.</a:t>
            </a:r>
          </a:p>
          <a:p>
            <a:r>
              <a:rPr lang="en-US" sz="1000" b="1">
                <a:latin typeface="Arial" charset="0"/>
              </a:rPr>
              <a:t>Ask</a:t>
            </a:r>
            <a:r>
              <a:rPr lang="en-US" sz="1000">
                <a:latin typeface="Arial" charset="0"/>
              </a:rPr>
              <a:t> What makes up sight alignment?</a:t>
            </a:r>
          </a:p>
          <a:p>
            <a:pPr lvl="1">
              <a:buFontTx/>
              <a:buChar char="•"/>
            </a:pPr>
            <a:r>
              <a:rPr lang="en-US" sz="1000">
                <a:latin typeface="Arial" charset="0"/>
              </a:rPr>
              <a:t>The proper positioning of the shooting eye, rear sight and front sight.</a:t>
            </a:r>
          </a:p>
          <a:p>
            <a:r>
              <a:rPr lang="en-US" sz="1000" b="1">
                <a:latin typeface="Arial" charset="0"/>
              </a:rPr>
              <a:t>Ask</a:t>
            </a:r>
            <a:r>
              <a:rPr lang="en-US" sz="1000">
                <a:latin typeface="Arial" charset="0"/>
              </a:rPr>
              <a:t> What makes up sight picture?</a:t>
            </a:r>
          </a:p>
          <a:p>
            <a:pPr lvl="1">
              <a:buFontTx/>
              <a:buChar char="•"/>
            </a:pPr>
            <a:r>
              <a:rPr lang="en-US" sz="1000">
                <a:latin typeface="Arial" charset="0"/>
              </a:rPr>
              <a:t>The alignment of the shooting eye, rear sight, front sight and target or adding the target to aligned sights.</a:t>
            </a:r>
          </a:p>
          <a:p>
            <a:pPr lvl="1">
              <a:buFontTx/>
              <a:buChar char="•"/>
            </a:pPr>
            <a:r>
              <a:rPr lang="en-US" sz="1000">
                <a:latin typeface="Arial" charset="0"/>
              </a:rPr>
              <a:t> The sight picture varies with the type of sights you are using, but the basic rule is to focus on the front sight (the rear sight and target will be slightly out of focus).</a:t>
            </a:r>
            <a:endParaRPr lang="en-US" sz="1000" b="1">
              <a:latin typeface="Arial" charset="0"/>
            </a:endParaRPr>
          </a:p>
          <a:p>
            <a:r>
              <a:rPr lang="en-US" sz="1000" b="1">
                <a:latin typeface="Arial" charset="0"/>
              </a:rPr>
              <a:t>Explain  </a:t>
            </a:r>
            <a:r>
              <a:rPr lang="en-US" sz="1000">
                <a:latin typeface="Arial" charset="0"/>
              </a:rPr>
              <a:t>6 O’clock hold on the bullseye.</a:t>
            </a:r>
          </a:p>
          <a:p>
            <a:pPr lvl="1">
              <a:buFontTx/>
              <a:buChar char="•"/>
            </a:pPr>
            <a:r>
              <a:rPr lang="en-US" sz="1000">
                <a:latin typeface="Arial" charset="0"/>
              </a:rPr>
              <a:t>Ball on a fence post. The ball is the bullseye and the post is the front sight.</a:t>
            </a:r>
          </a:p>
          <a:p>
            <a:endParaRPr lang="en-US" sz="1000">
              <a:latin typeface="Arial" charset="0"/>
            </a:endParaRPr>
          </a:p>
        </p:txBody>
      </p:sp>
      <p:sp>
        <p:nvSpPr>
          <p:cNvPr id="55320" name="Rectangle 24"/>
          <p:cNvSpPr>
            <a:spLocks noGrp="1" noRot="1" noChangeAspect="1" noChangeArrowheads="1" noTextEdit="1"/>
          </p:cNvSpPr>
          <p:nvPr>
            <p:ph type="sldImg"/>
          </p:nvPr>
        </p:nvSpPr>
        <p:spPr>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6323" name="Rectangle 3"/>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6324" name="Rectangle 4"/>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6325" name="Rectangle 5"/>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6326" name="Rectangle 6"/>
          <p:cNvSpPr>
            <a:spLocks noChangeArrowheads="1"/>
          </p:cNvSpPr>
          <p:nvPr/>
        </p:nvSpPr>
        <p:spPr bwMode="auto">
          <a:xfrm>
            <a:off x="3929063" y="8770938"/>
            <a:ext cx="3005137" cy="461962"/>
          </a:xfrm>
          <a:prstGeom prst="rect">
            <a:avLst/>
          </a:prstGeom>
          <a:noFill/>
          <a:ln w="12700">
            <a:noFill/>
            <a:miter lim="800000"/>
            <a:headEnd/>
            <a:tailEnd/>
          </a:ln>
        </p:spPr>
        <p:txBody>
          <a:bodyPr wrap="none" lIns="92172" tIns="46086" rIns="92172" bIns="46086" anchor="ctr"/>
          <a:lstStyle/>
          <a:p>
            <a:endParaRPr lang="en-US"/>
          </a:p>
        </p:txBody>
      </p:sp>
      <p:sp>
        <p:nvSpPr>
          <p:cNvPr id="56327" name="Rectangle 7"/>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6328" name="Rectangle 8"/>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6329" name="Rectangle 9"/>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6330" name="Rectangle 10"/>
          <p:cNvSpPr>
            <a:spLocks noChangeArrowheads="1"/>
          </p:cNvSpPr>
          <p:nvPr/>
        </p:nvSpPr>
        <p:spPr bwMode="auto">
          <a:xfrm>
            <a:off x="3929063" y="8770938"/>
            <a:ext cx="3005137" cy="461962"/>
          </a:xfrm>
          <a:prstGeom prst="rect">
            <a:avLst/>
          </a:prstGeom>
          <a:noFill/>
          <a:ln w="12700">
            <a:noFill/>
            <a:miter lim="800000"/>
            <a:headEnd/>
            <a:tailEnd/>
          </a:ln>
        </p:spPr>
        <p:txBody>
          <a:bodyPr wrap="none" lIns="92172" tIns="46086" rIns="92172" bIns="46086" anchor="ctr"/>
          <a:lstStyle/>
          <a:p>
            <a:endParaRPr lang="en-US"/>
          </a:p>
        </p:txBody>
      </p:sp>
      <p:sp>
        <p:nvSpPr>
          <p:cNvPr id="56331" name="Rectangle 11"/>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6332" name="Rectangle 12"/>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6333" name="Rectangle 13"/>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6334" name="Rectangle 14"/>
          <p:cNvSpPr>
            <a:spLocks noChangeArrowheads="1"/>
          </p:cNvSpPr>
          <p:nvPr/>
        </p:nvSpPr>
        <p:spPr bwMode="auto">
          <a:xfrm>
            <a:off x="3929063" y="8770938"/>
            <a:ext cx="3005137" cy="461962"/>
          </a:xfrm>
          <a:prstGeom prst="rect">
            <a:avLst/>
          </a:prstGeom>
          <a:noFill/>
          <a:ln w="12700">
            <a:noFill/>
            <a:miter lim="800000"/>
            <a:headEnd/>
            <a:tailEnd/>
          </a:ln>
        </p:spPr>
        <p:txBody>
          <a:bodyPr wrap="none" lIns="92172" tIns="46086" rIns="92172" bIns="46086" anchor="ctr"/>
          <a:lstStyle/>
          <a:p>
            <a:endParaRPr lang="en-US"/>
          </a:p>
        </p:txBody>
      </p:sp>
      <p:sp>
        <p:nvSpPr>
          <p:cNvPr id="56335" name="Rectangle 15"/>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6336" name="Rectangle 16"/>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6337" name="Rectangle 17"/>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6338" name="Rectangle 18"/>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6339" name="Rectangle 19"/>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6340" name="Rectangle 20"/>
          <p:cNvSpPr>
            <a:spLocks noChangeArrowheads="1"/>
          </p:cNvSpPr>
          <p:nvPr/>
        </p:nvSpPr>
        <p:spPr bwMode="auto">
          <a:xfrm>
            <a:off x="3929063" y="0"/>
            <a:ext cx="3005137" cy="460375"/>
          </a:xfrm>
          <a:prstGeom prst="rect">
            <a:avLst/>
          </a:prstGeom>
          <a:noFill/>
          <a:ln w="12700">
            <a:noFill/>
            <a:miter lim="800000"/>
            <a:headEnd/>
            <a:tailEnd/>
          </a:ln>
        </p:spPr>
        <p:txBody>
          <a:bodyPr wrap="none" lIns="92172" tIns="46086" rIns="92172" bIns="46086" anchor="ctr"/>
          <a:lstStyle/>
          <a:p>
            <a:endParaRPr lang="en-US"/>
          </a:p>
        </p:txBody>
      </p:sp>
      <p:sp>
        <p:nvSpPr>
          <p:cNvPr id="56341" name="Rectangle 21"/>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6342" name="Rectangle 22"/>
          <p:cNvSpPr>
            <a:spLocks noChangeArrowheads="1"/>
          </p:cNvSpPr>
          <p:nvPr/>
        </p:nvSpPr>
        <p:spPr bwMode="auto">
          <a:xfrm>
            <a:off x="0" y="0"/>
            <a:ext cx="3005138" cy="460375"/>
          </a:xfrm>
          <a:prstGeom prst="rect">
            <a:avLst/>
          </a:prstGeom>
          <a:noFill/>
          <a:ln w="12700">
            <a:noFill/>
            <a:miter lim="800000"/>
            <a:headEnd/>
            <a:tailEnd/>
          </a:ln>
        </p:spPr>
        <p:txBody>
          <a:bodyPr wrap="none" lIns="92172" tIns="46086" rIns="92172" bIns="46086" anchor="ctr"/>
          <a:lstStyle/>
          <a:p>
            <a:endParaRPr lang="en-US"/>
          </a:p>
        </p:txBody>
      </p:sp>
      <p:sp>
        <p:nvSpPr>
          <p:cNvPr id="56343" name="Rectangle 23"/>
          <p:cNvSpPr>
            <a:spLocks noGrp="1" noChangeArrowheads="1"/>
          </p:cNvSpPr>
          <p:nvPr>
            <p:ph type="body" idx="1"/>
          </p:nvPr>
        </p:nvSpPr>
        <p:spPr>
          <a:noFill/>
          <a:ln/>
        </p:spPr>
        <p:txBody>
          <a:bodyPr/>
          <a:lstStyle/>
          <a:p>
            <a:r>
              <a:rPr lang="en-US" b="1">
                <a:latin typeface="Arial" charset="0"/>
              </a:rPr>
              <a:t>3 </a:t>
            </a:r>
            <a:r>
              <a:rPr lang="en-US" sz="1000" b="1">
                <a:latin typeface="Arial" charset="0"/>
              </a:rPr>
              <a:t> </a:t>
            </a:r>
            <a:r>
              <a:rPr lang="en-US" b="1">
                <a:latin typeface="Arial" charset="0"/>
              </a:rPr>
              <a:t>Min.                                                             Cumulative Time: 8 Min.</a:t>
            </a:r>
          </a:p>
          <a:p>
            <a:r>
              <a:rPr lang="en-US" b="1">
                <a:latin typeface="Arial" charset="0"/>
              </a:rPr>
              <a:t> Instructor Notes: (Review Part I in Handbook)</a:t>
            </a:r>
          </a:p>
          <a:p>
            <a:r>
              <a:rPr lang="en-US" sz="1000" b="1">
                <a:latin typeface="Arial" charset="0"/>
              </a:rPr>
              <a:t>NEW information: The bullseye has replaced the blank target and 6 O’clock hold on bullseye.</a:t>
            </a:r>
          </a:p>
          <a:p>
            <a:r>
              <a:rPr lang="en-US" sz="1000" b="1">
                <a:latin typeface="Arial" charset="0"/>
              </a:rPr>
              <a:t>Ask</a:t>
            </a:r>
            <a:r>
              <a:rPr lang="en-US" sz="1000">
                <a:latin typeface="Arial" charset="0"/>
              </a:rPr>
              <a:t> What is a fundamental?</a:t>
            </a:r>
          </a:p>
          <a:p>
            <a:pPr lvl="1">
              <a:buFontTx/>
              <a:buChar char="•"/>
            </a:pPr>
            <a:r>
              <a:rPr lang="en-US" sz="1000">
                <a:latin typeface="Arial" charset="0"/>
              </a:rPr>
              <a:t>  Fundamentals are basic building blocks on which we can develop and expand. </a:t>
            </a:r>
            <a:endParaRPr lang="en-US" sz="1000" b="1">
              <a:latin typeface="Arial" charset="0"/>
            </a:endParaRPr>
          </a:p>
          <a:p>
            <a:r>
              <a:rPr lang="en-US" sz="1000" b="1">
                <a:latin typeface="Arial" charset="0"/>
              </a:rPr>
              <a:t>Ask</a:t>
            </a:r>
            <a:r>
              <a:rPr lang="en-US" sz="1000">
                <a:latin typeface="Arial" charset="0"/>
              </a:rPr>
              <a:t> what is  "Aiming?" </a:t>
            </a:r>
          </a:p>
          <a:p>
            <a:pPr lvl="1">
              <a:buFontTx/>
              <a:buChar char="•"/>
            </a:pPr>
            <a:r>
              <a:rPr lang="en-US" sz="1000">
                <a:latin typeface="Arial" charset="0"/>
              </a:rPr>
              <a:t>Aiming is the process of positioning the rifle so that the bullet will hit the target. </a:t>
            </a:r>
          </a:p>
          <a:p>
            <a:pPr lvl="1">
              <a:buFontTx/>
              <a:buChar char="•"/>
            </a:pPr>
            <a:r>
              <a:rPr lang="en-US" sz="1000">
                <a:latin typeface="Arial" charset="0"/>
              </a:rPr>
              <a:t>The process first involves sight alignment and then sight picture.</a:t>
            </a:r>
          </a:p>
          <a:p>
            <a:r>
              <a:rPr lang="en-US" sz="1000" b="1">
                <a:latin typeface="Arial" charset="0"/>
              </a:rPr>
              <a:t>Ask</a:t>
            </a:r>
            <a:r>
              <a:rPr lang="en-US" sz="1000">
                <a:latin typeface="Arial" charset="0"/>
              </a:rPr>
              <a:t> What makes up sight alignment?</a:t>
            </a:r>
          </a:p>
          <a:p>
            <a:pPr lvl="1">
              <a:buFontTx/>
              <a:buChar char="•"/>
            </a:pPr>
            <a:r>
              <a:rPr lang="en-US" sz="1000">
                <a:latin typeface="Arial" charset="0"/>
              </a:rPr>
              <a:t>The proper positioning of the shooting eye, rear sight and front sight.</a:t>
            </a:r>
          </a:p>
          <a:p>
            <a:r>
              <a:rPr lang="en-US" sz="1000" b="1">
                <a:latin typeface="Arial" charset="0"/>
              </a:rPr>
              <a:t>Ask</a:t>
            </a:r>
            <a:r>
              <a:rPr lang="en-US" sz="1000">
                <a:latin typeface="Arial" charset="0"/>
              </a:rPr>
              <a:t> What makes up sight picture?</a:t>
            </a:r>
          </a:p>
          <a:p>
            <a:pPr lvl="1">
              <a:buFontTx/>
              <a:buChar char="•"/>
            </a:pPr>
            <a:r>
              <a:rPr lang="en-US" sz="1000">
                <a:latin typeface="Arial" charset="0"/>
              </a:rPr>
              <a:t>The alignment of the shooting eye, rear sight, front sight and target or adding the target to aligned sights.</a:t>
            </a:r>
          </a:p>
          <a:p>
            <a:pPr lvl="1">
              <a:buFontTx/>
              <a:buChar char="•"/>
            </a:pPr>
            <a:r>
              <a:rPr lang="en-US" sz="1000">
                <a:latin typeface="Arial" charset="0"/>
              </a:rPr>
              <a:t> The sight picture varies with the type of sights you are using, but the basic rule is to focus on the front sight (the rear sight and target will be slightly out of focus).</a:t>
            </a:r>
            <a:endParaRPr lang="en-US" sz="1000" b="1">
              <a:latin typeface="Arial" charset="0"/>
            </a:endParaRPr>
          </a:p>
          <a:p>
            <a:r>
              <a:rPr lang="en-US" sz="1000" b="1">
                <a:latin typeface="Arial" charset="0"/>
              </a:rPr>
              <a:t>Explain  </a:t>
            </a:r>
            <a:r>
              <a:rPr lang="en-US" sz="1000">
                <a:latin typeface="Arial" charset="0"/>
              </a:rPr>
              <a:t>6 O’clock hold on the bullseye.</a:t>
            </a:r>
          </a:p>
          <a:p>
            <a:pPr lvl="1">
              <a:buFontTx/>
              <a:buChar char="•"/>
            </a:pPr>
            <a:r>
              <a:rPr lang="en-US" sz="1000">
                <a:latin typeface="Arial" charset="0"/>
              </a:rPr>
              <a:t>Ball on a fence post. The ball is the bullseye and the post is the front sight.</a:t>
            </a:r>
          </a:p>
          <a:p>
            <a:endParaRPr lang="en-US" sz="1000">
              <a:latin typeface="Arial" charset="0"/>
            </a:endParaRPr>
          </a:p>
        </p:txBody>
      </p:sp>
      <p:sp>
        <p:nvSpPr>
          <p:cNvPr id="56344" name="Rectangle 24"/>
          <p:cNvSpPr>
            <a:spLocks noGrp="1" noRot="1" noChangeAspect="1" noChangeArrowheads="1" noTextEdit="1"/>
          </p:cNvSpPr>
          <p:nvPr>
            <p:ph type="sldImg"/>
          </p:nvPr>
        </p:nvSpPr>
        <p:spPr>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7347" name="Rectangle 3"/>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7348" name="Rectangle 4"/>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7349" name="Rectangle 5"/>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7350" name="Rectangle 6"/>
          <p:cNvSpPr>
            <a:spLocks noChangeArrowheads="1"/>
          </p:cNvSpPr>
          <p:nvPr/>
        </p:nvSpPr>
        <p:spPr bwMode="auto">
          <a:xfrm>
            <a:off x="3929063" y="8770938"/>
            <a:ext cx="3005137" cy="461962"/>
          </a:xfrm>
          <a:prstGeom prst="rect">
            <a:avLst/>
          </a:prstGeom>
          <a:noFill/>
          <a:ln w="12700">
            <a:noFill/>
            <a:miter lim="800000"/>
            <a:headEnd/>
            <a:tailEnd/>
          </a:ln>
        </p:spPr>
        <p:txBody>
          <a:bodyPr wrap="none" lIns="92172" tIns="46086" rIns="92172" bIns="46086" anchor="ctr"/>
          <a:lstStyle/>
          <a:p>
            <a:endParaRPr lang="en-US"/>
          </a:p>
        </p:txBody>
      </p:sp>
      <p:sp>
        <p:nvSpPr>
          <p:cNvPr id="57351" name="Rectangle 7"/>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7352" name="Rectangle 8"/>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7353" name="Rectangle 9"/>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7354" name="Rectangle 10"/>
          <p:cNvSpPr>
            <a:spLocks noChangeArrowheads="1"/>
          </p:cNvSpPr>
          <p:nvPr/>
        </p:nvSpPr>
        <p:spPr bwMode="auto">
          <a:xfrm>
            <a:off x="3929063" y="8770938"/>
            <a:ext cx="3005137" cy="461962"/>
          </a:xfrm>
          <a:prstGeom prst="rect">
            <a:avLst/>
          </a:prstGeom>
          <a:noFill/>
          <a:ln w="12700">
            <a:noFill/>
            <a:miter lim="800000"/>
            <a:headEnd/>
            <a:tailEnd/>
          </a:ln>
        </p:spPr>
        <p:txBody>
          <a:bodyPr wrap="none" lIns="92172" tIns="46086" rIns="92172" bIns="46086" anchor="ctr"/>
          <a:lstStyle/>
          <a:p>
            <a:endParaRPr lang="en-US"/>
          </a:p>
        </p:txBody>
      </p:sp>
      <p:sp>
        <p:nvSpPr>
          <p:cNvPr id="57355" name="Rectangle 11"/>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7356" name="Rectangle 12"/>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7357" name="Rectangle 13"/>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7358" name="Rectangle 14"/>
          <p:cNvSpPr>
            <a:spLocks noChangeArrowheads="1"/>
          </p:cNvSpPr>
          <p:nvPr/>
        </p:nvSpPr>
        <p:spPr bwMode="auto">
          <a:xfrm>
            <a:off x="3929063" y="8770938"/>
            <a:ext cx="3005137" cy="461962"/>
          </a:xfrm>
          <a:prstGeom prst="rect">
            <a:avLst/>
          </a:prstGeom>
          <a:noFill/>
          <a:ln w="12700">
            <a:noFill/>
            <a:miter lim="800000"/>
            <a:headEnd/>
            <a:tailEnd/>
          </a:ln>
        </p:spPr>
        <p:txBody>
          <a:bodyPr wrap="none" lIns="92172" tIns="46086" rIns="92172" bIns="46086" anchor="ctr"/>
          <a:lstStyle/>
          <a:p>
            <a:endParaRPr lang="en-US"/>
          </a:p>
        </p:txBody>
      </p:sp>
      <p:sp>
        <p:nvSpPr>
          <p:cNvPr id="57359" name="Rectangle 15"/>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7360" name="Rectangle 16"/>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7361" name="Rectangle 17"/>
          <p:cNvSpPr>
            <a:spLocks noChangeArrowheads="1"/>
          </p:cNvSpPr>
          <p:nvPr/>
        </p:nvSpPr>
        <p:spPr bwMode="auto">
          <a:xfrm>
            <a:off x="3929063" y="0"/>
            <a:ext cx="3005137" cy="461963"/>
          </a:xfrm>
          <a:prstGeom prst="rect">
            <a:avLst/>
          </a:prstGeom>
          <a:noFill/>
          <a:ln w="12700">
            <a:noFill/>
            <a:miter lim="800000"/>
            <a:headEnd/>
            <a:tailEnd/>
          </a:ln>
        </p:spPr>
        <p:txBody>
          <a:bodyPr wrap="none" lIns="92172" tIns="46086" rIns="92172" bIns="46086" anchor="ctr"/>
          <a:lstStyle/>
          <a:p>
            <a:endParaRPr lang="en-US"/>
          </a:p>
        </p:txBody>
      </p:sp>
      <p:sp>
        <p:nvSpPr>
          <p:cNvPr id="57362" name="Rectangle 18"/>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7363" name="Rectangle 19"/>
          <p:cNvSpPr>
            <a:spLocks noChangeArrowheads="1"/>
          </p:cNvSpPr>
          <p:nvPr/>
        </p:nvSpPr>
        <p:spPr bwMode="auto">
          <a:xfrm>
            <a:off x="0" y="0"/>
            <a:ext cx="3005138" cy="461963"/>
          </a:xfrm>
          <a:prstGeom prst="rect">
            <a:avLst/>
          </a:prstGeom>
          <a:noFill/>
          <a:ln w="12700">
            <a:noFill/>
            <a:miter lim="800000"/>
            <a:headEnd/>
            <a:tailEnd/>
          </a:ln>
        </p:spPr>
        <p:txBody>
          <a:bodyPr wrap="none" lIns="92172" tIns="46086" rIns="92172" bIns="46086" anchor="ctr"/>
          <a:lstStyle/>
          <a:p>
            <a:endParaRPr lang="en-US"/>
          </a:p>
        </p:txBody>
      </p:sp>
      <p:sp>
        <p:nvSpPr>
          <p:cNvPr id="57364" name="Rectangle 20"/>
          <p:cNvSpPr>
            <a:spLocks noChangeArrowheads="1"/>
          </p:cNvSpPr>
          <p:nvPr/>
        </p:nvSpPr>
        <p:spPr bwMode="auto">
          <a:xfrm>
            <a:off x="3929063" y="0"/>
            <a:ext cx="3005137" cy="460375"/>
          </a:xfrm>
          <a:prstGeom prst="rect">
            <a:avLst/>
          </a:prstGeom>
          <a:noFill/>
          <a:ln w="12700">
            <a:noFill/>
            <a:miter lim="800000"/>
            <a:headEnd/>
            <a:tailEnd/>
          </a:ln>
        </p:spPr>
        <p:txBody>
          <a:bodyPr wrap="none" lIns="92172" tIns="46086" rIns="92172" bIns="46086" anchor="ctr"/>
          <a:lstStyle/>
          <a:p>
            <a:endParaRPr lang="en-US"/>
          </a:p>
        </p:txBody>
      </p:sp>
      <p:sp>
        <p:nvSpPr>
          <p:cNvPr id="57365" name="Rectangle 21"/>
          <p:cNvSpPr>
            <a:spLocks noChangeArrowheads="1"/>
          </p:cNvSpPr>
          <p:nvPr/>
        </p:nvSpPr>
        <p:spPr bwMode="auto">
          <a:xfrm>
            <a:off x="0" y="8770938"/>
            <a:ext cx="3005138" cy="461962"/>
          </a:xfrm>
          <a:prstGeom prst="rect">
            <a:avLst/>
          </a:prstGeom>
          <a:noFill/>
          <a:ln w="12700">
            <a:noFill/>
            <a:miter lim="800000"/>
            <a:headEnd/>
            <a:tailEnd/>
          </a:ln>
        </p:spPr>
        <p:txBody>
          <a:bodyPr wrap="none" lIns="92172" tIns="46086" rIns="92172" bIns="46086" anchor="ctr"/>
          <a:lstStyle/>
          <a:p>
            <a:endParaRPr lang="en-US"/>
          </a:p>
        </p:txBody>
      </p:sp>
      <p:sp>
        <p:nvSpPr>
          <p:cNvPr id="57366" name="Rectangle 22"/>
          <p:cNvSpPr>
            <a:spLocks noChangeArrowheads="1"/>
          </p:cNvSpPr>
          <p:nvPr/>
        </p:nvSpPr>
        <p:spPr bwMode="auto">
          <a:xfrm>
            <a:off x="0" y="0"/>
            <a:ext cx="3005138" cy="460375"/>
          </a:xfrm>
          <a:prstGeom prst="rect">
            <a:avLst/>
          </a:prstGeom>
          <a:noFill/>
          <a:ln w="12700">
            <a:noFill/>
            <a:miter lim="800000"/>
            <a:headEnd/>
            <a:tailEnd/>
          </a:ln>
        </p:spPr>
        <p:txBody>
          <a:bodyPr wrap="none" lIns="92172" tIns="46086" rIns="92172" bIns="46086" anchor="ctr"/>
          <a:lstStyle/>
          <a:p>
            <a:endParaRPr lang="en-US"/>
          </a:p>
        </p:txBody>
      </p:sp>
      <p:sp>
        <p:nvSpPr>
          <p:cNvPr id="57367" name="Rectangle 23"/>
          <p:cNvSpPr>
            <a:spLocks noGrp="1" noChangeArrowheads="1"/>
          </p:cNvSpPr>
          <p:nvPr>
            <p:ph type="body" idx="1"/>
          </p:nvPr>
        </p:nvSpPr>
        <p:spPr>
          <a:noFill/>
          <a:ln/>
        </p:spPr>
        <p:txBody>
          <a:bodyPr/>
          <a:lstStyle/>
          <a:p>
            <a:r>
              <a:rPr lang="en-US" b="1">
                <a:latin typeface="Arial" charset="0"/>
              </a:rPr>
              <a:t>3 </a:t>
            </a:r>
            <a:r>
              <a:rPr lang="en-US" sz="1000" b="1">
                <a:latin typeface="Arial" charset="0"/>
              </a:rPr>
              <a:t> </a:t>
            </a:r>
            <a:r>
              <a:rPr lang="en-US" b="1">
                <a:latin typeface="Arial" charset="0"/>
              </a:rPr>
              <a:t>Min.                                                             Cumulative Time: 8 Min.</a:t>
            </a:r>
          </a:p>
          <a:p>
            <a:r>
              <a:rPr lang="en-US" b="1">
                <a:latin typeface="Arial" charset="0"/>
              </a:rPr>
              <a:t> Instructor Notes: (Review Part I in Handbook)</a:t>
            </a:r>
          </a:p>
          <a:p>
            <a:r>
              <a:rPr lang="en-US" sz="1000" b="1">
                <a:latin typeface="Arial" charset="0"/>
              </a:rPr>
              <a:t>NEW information: The bullseye has replaced the blank target and 6 O’clock hold on bullseye.</a:t>
            </a:r>
          </a:p>
          <a:p>
            <a:r>
              <a:rPr lang="en-US" sz="1000" b="1">
                <a:latin typeface="Arial" charset="0"/>
              </a:rPr>
              <a:t>Ask</a:t>
            </a:r>
            <a:r>
              <a:rPr lang="en-US" sz="1000">
                <a:latin typeface="Arial" charset="0"/>
              </a:rPr>
              <a:t> What is a fundamental?</a:t>
            </a:r>
          </a:p>
          <a:p>
            <a:pPr lvl="1">
              <a:buFontTx/>
              <a:buChar char="•"/>
            </a:pPr>
            <a:r>
              <a:rPr lang="en-US" sz="1000">
                <a:latin typeface="Arial" charset="0"/>
              </a:rPr>
              <a:t>  Fundamentals are basic building blocks on which we can develop and expand. </a:t>
            </a:r>
            <a:endParaRPr lang="en-US" sz="1000" b="1">
              <a:latin typeface="Arial" charset="0"/>
            </a:endParaRPr>
          </a:p>
          <a:p>
            <a:r>
              <a:rPr lang="en-US" sz="1000" b="1">
                <a:latin typeface="Arial" charset="0"/>
              </a:rPr>
              <a:t>Ask</a:t>
            </a:r>
            <a:r>
              <a:rPr lang="en-US" sz="1000">
                <a:latin typeface="Arial" charset="0"/>
              </a:rPr>
              <a:t> what is  "Aiming?" </a:t>
            </a:r>
          </a:p>
          <a:p>
            <a:pPr lvl="1">
              <a:buFontTx/>
              <a:buChar char="•"/>
            </a:pPr>
            <a:r>
              <a:rPr lang="en-US" sz="1000">
                <a:latin typeface="Arial" charset="0"/>
              </a:rPr>
              <a:t>Aiming is the process of positioning the rifle so that the bullet will hit the target. </a:t>
            </a:r>
          </a:p>
          <a:p>
            <a:pPr lvl="1">
              <a:buFontTx/>
              <a:buChar char="•"/>
            </a:pPr>
            <a:r>
              <a:rPr lang="en-US" sz="1000">
                <a:latin typeface="Arial" charset="0"/>
              </a:rPr>
              <a:t>The process first involves sight alignment and then sight picture.</a:t>
            </a:r>
          </a:p>
          <a:p>
            <a:r>
              <a:rPr lang="en-US" sz="1000" b="1">
                <a:latin typeface="Arial" charset="0"/>
              </a:rPr>
              <a:t>Ask</a:t>
            </a:r>
            <a:r>
              <a:rPr lang="en-US" sz="1000">
                <a:latin typeface="Arial" charset="0"/>
              </a:rPr>
              <a:t> What makes up sight alignment?</a:t>
            </a:r>
          </a:p>
          <a:p>
            <a:pPr lvl="1">
              <a:buFontTx/>
              <a:buChar char="•"/>
            </a:pPr>
            <a:r>
              <a:rPr lang="en-US" sz="1000">
                <a:latin typeface="Arial" charset="0"/>
              </a:rPr>
              <a:t>The proper positioning of the shooting eye, rear sight and front sight.</a:t>
            </a:r>
          </a:p>
          <a:p>
            <a:r>
              <a:rPr lang="en-US" sz="1000" b="1">
                <a:latin typeface="Arial" charset="0"/>
              </a:rPr>
              <a:t>Ask</a:t>
            </a:r>
            <a:r>
              <a:rPr lang="en-US" sz="1000">
                <a:latin typeface="Arial" charset="0"/>
              </a:rPr>
              <a:t> What makes up sight picture?</a:t>
            </a:r>
          </a:p>
          <a:p>
            <a:pPr lvl="1">
              <a:buFontTx/>
              <a:buChar char="•"/>
            </a:pPr>
            <a:r>
              <a:rPr lang="en-US" sz="1000">
                <a:latin typeface="Arial" charset="0"/>
              </a:rPr>
              <a:t>The alignment of the shooting eye, rear sight, front sight and target or adding the target to aligned sights.</a:t>
            </a:r>
          </a:p>
          <a:p>
            <a:pPr lvl="1">
              <a:buFontTx/>
              <a:buChar char="•"/>
            </a:pPr>
            <a:r>
              <a:rPr lang="en-US" sz="1000">
                <a:latin typeface="Arial" charset="0"/>
              </a:rPr>
              <a:t> The sight picture varies with the type of sights you are using, but the basic rule is to focus on the front sight (the rear sight and target will be slightly out of focus).</a:t>
            </a:r>
            <a:endParaRPr lang="en-US" sz="1000" b="1">
              <a:latin typeface="Arial" charset="0"/>
            </a:endParaRPr>
          </a:p>
          <a:p>
            <a:r>
              <a:rPr lang="en-US" sz="1000" b="1">
                <a:latin typeface="Arial" charset="0"/>
              </a:rPr>
              <a:t>Explain  </a:t>
            </a:r>
            <a:r>
              <a:rPr lang="en-US" sz="1000">
                <a:latin typeface="Arial" charset="0"/>
              </a:rPr>
              <a:t>6 O’clock hold on the bullseye.</a:t>
            </a:r>
          </a:p>
          <a:p>
            <a:pPr lvl="1">
              <a:buFontTx/>
              <a:buChar char="•"/>
            </a:pPr>
            <a:r>
              <a:rPr lang="en-US" sz="1000">
                <a:latin typeface="Arial" charset="0"/>
              </a:rPr>
              <a:t>Ball on a fence post. The ball is the bullseye and the post is the front sight.</a:t>
            </a:r>
          </a:p>
          <a:p>
            <a:endParaRPr lang="en-US" sz="1000">
              <a:latin typeface="Arial" charset="0"/>
            </a:endParaRPr>
          </a:p>
        </p:txBody>
      </p:sp>
      <p:sp>
        <p:nvSpPr>
          <p:cNvPr id="57368" name="Rectangle 24"/>
          <p:cNvSpPr>
            <a:spLocks noGrp="1" noRot="1" noChangeAspect="1" noChangeArrowheads="1" noTextEdit="1"/>
          </p:cNvSpPr>
          <p:nvPr>
            <p:ph type="sldImg"/>
          </p:nvPr>
        </p:nvSpPr>
        <p:spPr>
          <a:ln cap="flat"/>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a:p>
        </p:txBody>
      </p:sp>
      <p:sp>
        <p:nvSpPr>
          <p:cNvPr id="58372" name="Slide Number Placeholder 3"/>
          <p:cNvSpPr>
            <a:spLocks noGrp="1"/>
          </p:cNvSpPr>
          <p:nvPr>
            <p:ph type="sldNum" sz="quarter" idx="5"/>
          </p:nvPr>
        </p:nvSpPr>
        <p:spPr>
          <a:noFill/>
        </p:spPr>
        <p:txBody>
          <a:bodyPr/>
          <a:lstStyle/>
          <a:p>
            <a:fld id="{676B89C9-2DD2-4E0F-8315-8EB65E9845E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fld id="{DE7677DE-72C7-4C5F-B71B-2E832B730CC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A83E4E25-A64B-47BC-AD36-877F8C14D455}"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6237CA2-D7E0-47DE-B290-31FACD90C6B9}"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3BC7162D-32AD-4067-A1B9-81E20BAE6912}"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a:p>
        </p:txBody>
      </p:sp>
      <p:sp>
        <p:nvSpPr>
          <p:cNvPr id="46084" name="Slide Number Placeholder 3"/>
          <p:cNvSpPr>
            <a:spLocks noGrp="1"/>
          </p:cNvSpPr>
          <p:nvPr>
            <p:ph type="sldNum" sz="quarter" idx="5"/>
          </p:nvPr>
        </p:nvSpPr>
        <p:spPr>
          <a:noFill/>
        </p:spPr>
        <p:txBody>
          <a:bodyPr/>
          <a:lstStyle/>
          <a:p>
            <a:fld id="{7606DB7C-2D82-4A3D-B304-183A1D80031B}"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p>
        </p:txBody>
      </p:sp>
      <p:sp>
        <p:nvSpPr>
          <p:cNvPr id="62468" name="Slide Number Placeholder 3"/>
          <p:cNvSpPr>
            <a:spLocks noGrp="1"/>
          </p:cNvSpPr>
          <p:nvPr>
            <p:ph type="sldNum" sz="quarter" idx="5"/>
          </p:nvPr>
        </p:nvSpPr>
        <p:spPr>
          <a:noFill/>
        </p:spPr>
        <p:txBody>
          <a:bodyPr/>
          <a:lstStyle/>
          <a:p>
            <a:fld id="{ACA21A59-BA63-4BA1-B440-81EA9FC798F3}"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a:p>
        </p:txBody>
      </p:sp>
      <p:sp>
        <p:nvSpPr>
          <p:cNvPr id="63492" name="Slide Number Placeholder 3"/>
          <p:cNvSpPr>
            <a:spLocks noGrp="1"/>
          </p:cNvSpPr>
          <p:nvPr>
            <p:ph type="sldNum" sz="quarter" idx="5"/>
          </p:nvPr>
        </p:nvSpPr>
        <p:spPr>
          <a:noFill/>
        </p:spPr>
        <p:txBody>
          <a:bodyPr/>
          <a:lstStyle/>
          <a:p>
            <a:fld id="{83990253-1149-4DE5-94F1-3FD2E135CBC5}"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a:p>
        </p:txBody>
      </p:sp>
      <p:sp>
        <p:nvSpPr>
          <p:cNvPr id="64516" name="Slide Number Placeholder 3"/>
          <p:cNvSpPr>
            <a:spLocks noGrp="1"/>
          </p:cNvSpPr>
          <p:nvPr>
            <p:ph type="sldNum" sz="quarter" idx="5"/>
          </p:nvPr>
        </p:nvSpPr>
        <p:spPr>
          <a:noFill/>
        </p:spPr>
        <p:txBody>
          <a:bodyPr/>
          <a:lstStyle/>
          <a:p>
            <a:fld id="{6215F3C8-2607-400A-B90D-F4B1088DD05E}"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E7E4FFFC-EAE5-4F77-ABCA-7583CA0CAECB}"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a:p>
        </p:txBody>
      </p:sp>
      <p:sp>
        <p:nvSpPr>
          <p:cNvPr id="66564" name="Slide Number Placeholder 3"/>
          <p:cNvSpPr>
            <a:spLocks noGrp="1"/>
          </p:cNvSpPr>
          <p:nvPr>
            <p:ph type="sldNum" sz="quarter" idx="5"/>
          </p:nvPr>
        </p:nvSpPr>
        <p:spPr>
          <a:noFill/>
        </p:spPr>
        <p:txBody>
          <a:bodyPr/>
          <a:lstStyle/>
          <a:p>
            <a:fld id="{6B2D3844-97D7-4C6A-93C9-12B5E6E17A55}"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a:p>
        </p:txBody>
      </p:sp>
      <p:sp>
        <p:nvSpPr>
          <p:cNvPr id="67588" name="Slide Number Placeholder 3"/>
          <p:cNvSpPr>
            <a:spLocks noGrp="1"/>
          </p:cNvSpPr>
          <p:nvPr>
            <p:ph type="sldNum" sz="quarter" idx="5"/>
          </p:nvPr>
        </p:nvSpPr>
        <p:spPr>
          <a:noFill/>
        </p:spPr>
        <p:txBody>
          <a:bodyPr/>
          <a:lstStyle/>
          <a:p>
            <a:fld id="{4C72ABC3-E6A4-4A67-8742-1350EBB333BB}" type="slidenum">
              <a:rPr lang="en-US" smtClean="0"/>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a:p>
        </p:txBody>
      </p:sp>
      <p:sp>
        <p:nvSpPr>
          <p:cNvPr id="47108" name="Slide Number Placeholder 3"/>
          <p:cNvSpPr>
            <a:spLocks noGrp="1"/>
          </p:cNvSpPr>
          <p:nvPr>
            <p:ph type="sldNum" sz="quarter" idx="5"/>
          </p:nvPr>
        </p:nvSpPr>
        <p:spPr>
          <a:noFill/>
        </p:spPr>
        <p:txBody>
          <a:bodyPr/>
          <a:lstStyle/>
          <a:p>
            <a:fld id="{F290B298-8615-494C-8134-157AF5F4FDC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a:p>
        </p:txBody>
      </p:sp>
      <p:sp>
        <p:nvSpPr>
          <p:cNvPr id="48132" name="Slide Number Placeholder 3"/>
          <p:cNvSpPr>
            <a:spLocks noGrp="1"/>
          </p:cNvSpPr>
          <p:nvPr>
            <p:ph type="sldNum" sz="quarter" idx="5"/>
          </p:nvPr>
        </p:nvSpPr>
        <p:spPr>
          <a:noFill/>
        </p:spPr>
        <p:txBody>
          <a:bodyPr/>
          <a:lstStyle/>
          <a:p>
            <a:fld id="{A8A01FED-D9A7-4BC2-B2CB-87216C1B840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a:p>
        </p:txBody>
      </p:sp>
      <p:sp>
        <p:nvSpPr>
          <p:cNvPr id="49156" name="Slide Number Placeholder 3"/>
          <p:cNvSpPr txBox="1">
            <a:spLocks noGrp="1"/>
          </p:cNvSpPr>
          <p:nvPr/>
        </p:nvSpPr>
        <p:spPr bwMode="auto">
          <a:xfrm>
            <a:off x="3927475" y="8769350"/>
            <a:ext cx="3005138" cy="461963"/>
          </a:xfrm>
          <a:prstGeom prst="rect">
            <a:avLst/>
          </a:prstGeom>
          <a:noFill/>
          <a:ln w="9525">
            <a:noFill/>
            <a:miter lim="800000"/>
            <a:headEnd/>
            <a:tailEnd/>
          </a:ln>
        </p:spPr>
        <p:txBody>
          <a:bodyPr anchor="b"/>
          <a:lstStyle/>
          <a:p>
            <a:pPr algn="r" eaLnBrk="0" hangingPunct="0"/>
            <a:fld id="{3DB98F4E-9394-40B9-B64E-AA7381D3416B}" type="slidenum">
              <a:rPr lang="en-US" sz="1200"/>
              <a:pPr algn="r" eaLnBrk="0" hangingPunct="0"/>
              <a:t>5</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6237CA2-D7E0-47DE-B290-31FACD90C6B9}"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B336FB18-3C18-49BF-B5F5-2A1311D14665}" type="slidenum">
              <a:rPr lang="en-US" smtClean="0"/>
              <a:pPr/>
              <a:t>7</a:t>
            </a:fld>
            <a:endParaRPr lang="en-US"/>
          </a:p>
        </p:txBody>
      </p:sp>
      <p:sp>
        <p:nvSpPr>
          <p:cNvPr id="50179" name="Slide Image Placeholder 1"/>
          <p:cNvSpPr>
            <a:spLocks noGrp="1" noRot="1" noChangeAspect="1" noTextEdit="1"/>
          </p:cNvSpPr>
          <p:nvPr>
            <p:ph type="sldImg"/>
          </p:nvPr>
        </p:nvSpPr>
        <p:spPr>
          <a:ln/>
        </p:spPr>
      </p:sp>
      <p:sp>
        <p:nvSpPr>
          <p:cNvPr id="50180" name="Notes Placeholder 2"/>
          <p:cNvSpPr>
            <a:spLocks noGrp="1"/>
          </p:cNvSpPr>
          <p:nvPr>
            <p:ph type="body" idx="1"/>
          </p:nvPr>
        </p:nvSpPr>
        <p:spPr>
          <a:noFill/>
          <a:ln/>
        </p:spPr>
        <p:txBody>
          <a:bodyPr/>
          <a:lstStyle/>
          <a:p>
            <a:endParaRPr lang="en-US"/>
          </a:p>
        </p:txBody>
      </p:sp>
      <p:sp>
        <p:nvSpPr>
          <p:cNvPr id="4" name="Slide Number Placeholder 3"/>
          <p:cNvSpPr txBox="1">
            <a:spLocks noGrp="1"/>
          </p:cNvSpPr>
          <p:nvPr/>
        </p:nvSpPr>
        <p:spPr>
          <a:xfrm>
            <a:off x="3929063" y="8769350"/>
            <a:ext cx="3003550" cy="461963"/>
          </a:xfrm>
          <a:prstGeom prst="rect">
            <a:avLst/>
          </a:prstGeom>
          <a:noFill/>
        </p:spPr>
        <p:txBody>
          <a:bodyPr anchor="b"/>
          <a:lstStyle/>
          <a:p>
            <a:pPr algn="r" fontAlgn="auto">
              <a:spcBef>
                <a:spcPts val="0"/>
              </a:spcBef>
              <a:spcAft>
                <a:spcPts val="0"/>
              </a:spcAft>
              <a:defRPr/>
            </a:pPr>
            <a:fld id="{113A2AB2-455D-488C-8AF6-E79050FA9898}" type="slidenum">
              <a:rPr lang="en-US" sz="1200">
                <a:latin typeface="+mn-lt"/>
              </a:rPr>
              <a:pPr algn="r" fontAlgn="auto">
                <a:spcBef>
                  <a:spcPts val="0"/>
                </a:spcBef>
                <a:spcAft>
                  <a:spcPts val="0"/>
                </a:spcAft>
                <a:defRPr/>
              </a:pPr>
              <a:t>7</a:t>
            </a:fld>
            <a:endParaRPr lang="en-US" sz="1200" dirty="0">
              <a:latin typeface="+mn-l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a:p>
        </p:txBody>
      </p:sp>
      <p:sp>
        <p:nvSpPr>
          <p:cNvPr id="51204" name="Slide Number Placeholder 3"/>
          <p:cNvSpPr>
            <a:spLocks noGrp="1"/>
          </p:cNvSpPr>
          <p:nvPr>
            <p:ph type="sldNum" sz="quarter" idx="5"/>
          </p:nvPr>
        </p:nvSpPr>
        <p:spPr>
          <a:noFill/>
        </p:spPr>
        <p:txBody>
          <a:bodyPr/>
          <a:lstStyle/>
          <a:p>
            <a:fld id="{74EC5AD4-B32D-4CD7-88CF-5669FCCC27E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A2E370B9-70BD-43EA-8929-4085B3776CEA}" type="slidenum">
              <a:rPr lang="en-US" smtClean="0"/>
              <a:pPr/>
              <a:t>9</a:t>
            </a:fld>
            <a:endParaRPr lang="en-US"/>
          </a:p>
        </p:txBody>
      </p:sp>
      <p:sp>
        <p:nvSpPr>
          <p:cNvPr id="52227" name="Slide Image Placeholder 1"/>
          <p:cNvSpPr>
            <a:spLocks noGrp="1" noRot="1" noChangeAspect="1" noTextEdit="1"/>
          </p:cNvSpPr>
          <p:nvPr>
            <p:ph type="sldImg"/>
          </p:nvPr>
        </p:nvSpPr>
        <p:spPr>
          <a:ln/>
        </p:spPr>
      </p:sp>
      <p:sp>
        <p:nvSpPr>
          <p:cNvPr id="52228" name="Notes Placeholder 2"/>
          <p:cNvSpPr>
            <a:spLocks noGrp="1"/>
          </p:cNvSpPr>
          <p:nvPr>
            <p:ph type="body" idx="1"/>
          </p:nvPr>
        </p:nvSpPr>
        <p:spPr>
          <a:noFill/>
          <a:ln/>
        </p:spPr>
        <p:txBody>
          <a:bodyPr/>
          <a:lstStyle/>
          <a:p>
            <a:endParaRPr lang="en-US"/>
          </a:p>
        </p:txBody>
      </p:sp>
      <p:sp>
        <p:nvSpPr>
          <p:cNvPr id="4" name="Slide Number Placeholder 3"/>
          <p:cNvSpPr txBox="1">
            <a:spLocks noGrp="1"/>
          </p:cNvSpPr>
          <p:nvPr/>
        </p:nvSpPr>
        <p:spPr>
          <a:xfrm>
            <a:off x="3929063" y="8769350"/>
            <a:ext cx="3003550" cy="461963"/>
          </a:xfrm>
          <a:prstGeom prst="rect">
            <a:avLst/>
          </a:prstGeom>
          <a:noFill/>
        </p:spPr>
        <p:txBody>
          <a:bodyPr anchor="b"/>
          <a:lstStyle/>
          <a:p>
            <a:pPr algn="r" fontAlgn="auto">
              <a:spcBef>
                <a:spcPts val="0"/>
              </a:spcBef>
              <a:spcAft>
                <a:spcPts val="0"/>
              </a:spcAft>
              <a:defRPr/>
            </a:pPr>
            <a:fld id="{C800BE08-E284-495B-A9A7-9A59CECF810F}" type="slidenum">
              <a:rPr lang="en-US" sz="1200">
                <a:latin typeface="+mn-lt"/>
              </a:rPr>
              <a:pPr algn="r" fontAlgn="auto">
                <a:spcBef>
                  <a:spcPts val="0"/>
                </a:spcBef>
                <a:spcAft>
                  <a:spcPts val="0"/>
                </a:spcAft>
                <a:defRPr/>
              </a:pPr>
              <a:t>9</a:t>
            </a:fld>
            <a:endParaRPr lang="en-US" sz="1200" dirty="0">
              <a:latin typeface="+mn-lt"/>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8" descr="FDL_4K.png"/>
          <p:cNvPicPr>
            <a:picLocks noChangeAspect="1"/>
          </p:cNvPicPr>
          <p:nvPr userDrawn="1"/>
        </p:nvPicPr>
        <p:blipFill>
          <a:blip r:embed="rId2" cstate="print"/>
          <a:srcRect/>
          <a:stretch>
            <a:fillRect/>
          </a:stretch>
        </p:blipFill>
        <p:spPr bwMode="auto">
          <a:xfrm>
            <a:off x="1482725" y="2138363"/>
            <a:ext cx="1147763" cy="1185862"/>
          </a:xfrm>
          <a:prstGeom prst="rect">
            <a:avLst/>
          </a:prstGeom>
          <a:noFill/>
          <a:ln w="9525">
            <a:noFill/>
            <a:miter lim="800000"/>
            <a:headEnd/>
            <a:tailEnd/>
          </a:ln>
        </p:spPr>
      </p:pic>
      <p:sp>
        <p:nvSpPr>
          <p:cNvPr id="7" name="Title Placeholder 1"/>
          <p:cNvSpPr>
            <a:spLocks noGrp="1"/>
          </p:cNvSpPr>
          <p:nvPr>
            <p:ph type="title"/>
          </p:nvPr>
        </p:nvSpPr>
        <p:spPr>
          <a:xfrm>
            <a:off x="2742599" y="1650331"/>
            <a:ext cx="4755880" cy="2110257"/>
          </a:xfrm>
          <a:prstGeom prst="rect">
            <a:avLst/>
          </a:prstGeom>
        </p:spPr>
        <p:txBody>
          <a:bodyPr rtlCol="0">
            <a:noAutofit/>
          </a:bodyPr>
          <a:lstStyle>
            <a:lvl1pPr>
              <a:defRPr sz="4000"/>
            </a:lvl1pPr>
          </a:lstStyle>
          <a:p>
            <a:r>
              <a:rPr lang="en-US" dirty="0"/>
              <a:t>Click to edit Master title style</a:t>
            </a:r>
          </a:p>
        </p:txBody>
      </p:sp>
      <p:sp>
        <p:nvSpPr>
          <p:cNvPr id="4" name="Footer Placeholder 4"/>
          <p:cNvSpPr>
            <a:spLocks noGrp="1"/>
          </p:cNvSpPr>
          <p:nvPr>
            <p:ph type="ftr" sz="quarter" idx="10"/>
          </p:nvPr>
        </p:nvSpPr>
        <p:spPr/>
        <p:txBody>
          <a:bodyPr/>
          <a:lstStyle>
            <a:lvl1pPr>
              <a:defRPr/>
            </a:lvl1pPr>
          </a:lstStyle>
          <a:p>
            <a:pPr>
              <a:defRPr/>
            </a:pPr>
            <a:r>
              <a:rPr lang="en-US"/>
              <a:t>BOY SCOUTS OF AMERICA</a:t>
            </a:r>
          </a:p>
        </p:txBody>
      </p:sp>
      <p:sp>
        <p:nvSpPr>
          <p:cNvPr id="5" name="Slide Number Placeholder 5"/>
          <p:cNvSpPr>
            <a:spLocks noGrp="1"/>
          </p:cNvSpPr>
          <p:nvPr>
            <p:ph type="sldNum" sz="quarter" idx="11"/>
          </p:nvPr>
        </p:nvSpPr>
        <p:spPr/>
        <p:txBody>
          <a:bodyPr/>
          <a:lstStyle>
            <a:lvl1pPr>
              <a:defRPr/>
            </a:lvl1pPr>
          </a:lstStyle>
          <a:p>
            <a:pPr>
              <a:defRPr/>
            </a:pPr>
            <a:fld id="{46A83D4C-3D60-443E-8379-8C992E9EAF0E}" type="slidenum">
              <a:rPr lang="en-US"/>
              <a:pPr>
                <a:defRPr/>
              </a:pPr>
              <a:t>‹#›</a:t>
            </a:fld>
            <a:endParaRPr lang="en-US"/>
          </a:p>
        </p:txBody>
      </p:sp>
      <p:sp>
        <p:nvSpPr>
          <p:cNvPr id="6" name="Date Placeholder 6"/>
          <p:cNvSpPr>
            <a:spLocks noGrp="1"/>
          </p:cNvSpPr>
          <p:nvPr>
            <p:ph type="dt" sz="half" idx="12"/>
          </p:nvPr>
        </p:nvSpPr>
        <p:spPr>
          <a:xfrm>
            <a:off x="3816350" y="6508750"/>
            <a:ext cx="2133600" cy="365125"/>
          </a:xfrm>
          <a:prstGeom prst="rect">
            <a:avLst/>
          </a:prstGeom>
        </p:spPr>
        <p:txBody>
          <a:bodyPr/>
          <a:lstStyle>
            <a:lvl1pPr>
              <a:defRPr/>
            </a:lvl1pPr>
          </a:lstStyle>
          <a:p>
            <a:pPr>
              <a:defRPr/>
            </a:pPr>
            <a:fld id="{83DCD634-3794-4605-B30D-1361A0838D10}" type="datetime1">
              <a:rPr lang="en-US"/>
              <a:pPr>
                <a:defRPr/>
              </a:pPr>
              <a:t>1/27/23</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pic>
        <p:nvPicPr>
          <p:cNvPr id="4" name="Picture 10" descr="OutdoorAdventures.jpg"/>
          <p:cNvPicPr>
            <a:picLocks noChangeAspect="1"/>
          </p:cNvPicPr>
          <p:nvPr userDrawn="1"/>
        </p:nvPicPr>
        <p:blipFill>
          <a:blip r:embed="rId2" cstate="print"/>
          <a:srcRect/>
          <a:stretch>
            <a:fillRect/>
          </a:stretch>
        </p:blipFill>
        <p:spPr bwMode="auto">
          <a:xfrm>
            <a:off x="2209800" y="381000"/>
            <a:ext cx="4452938" cy="742950"/>
          </a:xfrm>
          <a:prstGeom prst="rect">
            <a:avLst/>
          </a:prstGeom>
          <a:noFill/>
          <a:ln w="9525">
            <a:noFill/>
            <a:miter lim="800000"/>
            <a:headEnd/>
            <a:tailEnd/>
          </a:ln>
        </p:spPr>
      </p:pic>
      <p:cxnSp>
        <p:nvCxnSpPr>
          <p:cNvPr id="5" name="AutoShape 7"/>
          <p:cNvCxnSpPr>
            <a:cxnSpLocks noChangeShapeType="1"/>
          </p:cNvCxnSpPr>
          <p:nvPr userDrawn="1"/>
        </p:nvCxnSpPr>
        <p:spPr bwMode="auto">
          <a:xfrm>
            <a:off x="381000" y="1598613"/>
            <a:ext cx="8382000" cy="1587"/>
          </a:xfrm>
          <a:prstGeom prst="straightConnector1">
            <a:avLst/>
          </a:prstGeom>
          <a:noFill/>
          <a:ln w="44450">
            <a:solidFill>
              <a:schemeClr val="tx1"/>
            </a:solidFill>
            <a:round/>
            <a:headEnd/>
            <a:tailEnd/>
          </a:ln>
        </p:spPr>
      </p:cxn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a:spLocks noGrp="1"/>
          </p:cNvSpPr>
          <p:nvPr>
            <p:ph type="dt" sz="half" idx="10"/>
          </p:nvPr>
        </p:nvSpPr>
        <p:spPr/>
        <p:txBody>
          <a:bodyPr/>
          <a:lstStyle>
            <a:lvl1pPr>
              <a:defRPr/>
            </a:lvl1pPr>
          </a:lstStyle>
          <a:p>
            <a:pPr>
              <a:defRPr/>
            </a:pPr>
            <a:fld id="{86054DF1-8018-4C9D-A9DF-B6E7A9976DF3}" type="datetimeFigureOut">
              <a:rPr lang="en-US"/>
              <a:pPr>
                <a:defRPr/>
              </a:pPr>
              <a:t>1/27/23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F094B910-06A1-4636-83D6-755449CA5B5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4" name="Picture 10" descr="OutdoorAdventures.jpg"/>
          <p:cNvPicPr>
            <a:picLocks noChangeAspect="1"/>
          </p:cNvPicPr>
          <p:nvPr userDrawn="1"/>
        </p:nvPicPr>
        <p:blipFill>
          <a:blip r:embed="rId2" cstate="print"/>
          <a:srcRect/>
          <a:stretch>
            <a:fillRect/>
          </a:stretch>
        </p:blipFill>
        <p:spPr bwMode="auto">
          <a:xfrm>
            <a:off x="2209800" y="381000"/>
            <a:ext cx="4452938" cy="742950"/>
          </a:xfrm>
          <a:prstGeom prst="rect">
            <a:avLst/>
          </a:prstGeom>
          <a:noFill/>
          <a:ln w="9525">
            <a:noFill/>
            <a:miter lim="800000"/>
            <a:headEnd/>
            <a:tailEnd/>
          </a:ln>
        </p:spPr>
      </p:pic>
      <p:cxnSp>
        <p:nvCxnSpPr>
          <p:cNvPr id="5" name="AutoShape 7"/>
          <p:cNvCxnSpPr>
            <a:cxnSpLocks noChangeShapeType="1"/>
          </p:cNvCxnSpPr>
          <p:nvPr userDrawn="1"/>
        </p:nvCxnSpPr>
        <p:spPr bwMode="auto">
          <a:xfrm>
            <a:off x="381000" y="1598613"/>
            <a:ext cx="8382000" cy="1587"/>
          </a:xfrm>
          <a:prstGeom prst="straightConnector1">
            <a:avLst/>
          </a:prstGeom>
          <a:noFill/>
          <a:ln w="44450">
            <a:solidFill>
              <a:schemeClr val="tx1"/>
            </a:solidFill>
            <a:round/>
            <a:headEnd/>
            <a:tailEnd/>
          </a:ln>
        </p:spPr>
      </p:cxn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a:spLocks noGrp="1"/>
          </p:cNvSpPr>
          <p:nvPr>
            <p:ph type="dt" sz="half" idx="10"/>
          </p:nvPr>
        </p:nvSpPr>
        <p:spPr/>
        <p:txBody>
          <a:bodyPr/>
          <a:lstStyle>
            <a:lvl1pPr>
              <a:defRPr/>
            </a:lvl1pPr>
          </a:lstStyle>
          <a:p>
            <a:pPr>
              <a:defRPr/>
            </a:pPr>
            <a:fld id="{86054DF1-8018-4C9D-A9DF-B6E7A9976DF3}" type="datetimeFigureOut">
              <a:rPr lang="en-US"/>
              <a:pPr>
                <a:defRPr/>
              </a:pPr>
              <a:t>1/27/23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31C5C4E3-72C2-4E23-80D3-B392D97B14C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pic>
        <p:nvPicPr>
          <p:cNvPr id="4" name="Picture 10" descr="OutdoorAdventures.jpg"/>
          <p:cNvPicPr>
            <a:picLocks noChangeAspect="1"/>
          </p:cNvPicPr>
          <p:nvPr userDrawn="1"/>
        </p:nvPicPr>
        <p:blipFill>
          <a:blip r:embed="rId2" cstate="print"/>
          <a:srcRect/>
          <a:stretch>
            <a:fillRect/>
          </a:stretch>
        </p:blipFill>
        <p:spPr bwMode="auto">
          <a:xfrm>
            <a:off x="2209800" y="381000"/>
            <a:ext cx="4452938" cy="742950"/>
          </a:xfrm>
          <a:prstGeom prst="rect">
            <a:avLst/>
          </a:prstGeom>
          <a:noFill/>
          <a:ln w="9525">
            <a:noFill/>
            <a:miter lim="800000"/>
            <a:headEnd/>
            <a:tailEnd/>
          </a:ln>
        </p:spPr>
      </p:pic>
      <p:cxnSp>
        <p:nvCxnSpPr>
          <p:cNvPr id="5" name="AutoShape 7"/>
          <p:cNvCxnSpPr>
            <a:cxnSpLocks noChangeShapeType="1"/>
          </p:cNvCxnSpPr>
          <p:nvPr userDrawn="1"/>
        </p:nvCxnSpPr>
        <p:spPr bwMode="auto">
          <a:xfrm>
            <a:off x="381000" y="1598613"/>
            <a:ext cx="8382000" cy="1587"/>
          </a:xfrm>
          <a:prstGeom prst="straightConnector1">
            <a:avLst/>
          </a:prstGeom>
          <a:noFill/>
          <a:ln w="44450">
            <a:solidFill>
              <a:schemeClr val="tx1"/>
            </a:solidFill>
            <a:round/>
            <a:headEnd/>
            <a:tailEnd/>
          </a:ln>
        </p:spPr>
      </p:cxn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a:spLocks noGrp="1"/>
          </p:cNvSpPr>
          <p:nvPr>
            <p:ph type="dt" sz="half" idx="10"/>
          </p:nvPr>
        </p:nvSpPr>
        <p:spPr/>
        <p:txBody>
          <a:bodyPr/>
          <a:lstStyle>
            <a:lvl1pPr>
              <a:defRPr/>
            </a:lvl1pPr>
          </a:lstStyle>
          <a:p>
            <a:pPr>
              <a:defRPr/>
            </a:pPr>
            <a:fld id="{86054DF1-8018-4C9D-A9DF-B6E7A9976DF3}" type="datetimeFigureOut">
              <a:rPr lang="en-US"/>
              <a:pPr>
                <a:defRPr/>
              </a:pPr>
              <a:t>1/27/23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3EA785C8-B0FC-43EC-9F11-A123918ED79D}"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3" name="Picture 8" descr="FDL_4K.png"/>
          <p:cNvPicPr>
            <a:picLocks noChangeAspect="1"/>
          </p:cNvPicPr>
          <p:nvPr userDrawn="1"/>
        </p:nvPicPr>
        <p:blipFill>
          <a:blip r:embed="rId2" cstate="print"/>
          <a:srcRect/>
          <a:stretch>
            <a:fillRect/>
          </a:stretch>
        </p:blipFill>
        <p:spPr bwMode="auto">
          <a:xfrm>
            <a:off x="1482725" y="2138363"/>
            <a:ext cx="1147763" cy="1185862"/>
          </a:xfrm>
          <a:prstGeom prst="rect">
            <a:avLst/>
          </a:prstGeom>
          <a:noFill/>
          <a:ln w="9525">
            <a:noFill/>
            <a:miter lim="800000"/>
            <a:headEnd/>
            <a:tailEnd/>
          </a:ln>
        </p:spPr>
      </p:pic>
      <p:sp>
        <p:nvSpPr>
          <p:cNvPr id="7" name="Title Placeholder 1"/>
          <p:cNvSpPr>
            <a:spLocks noGrp="1"/>
          </p:cNvSpPr>
          <p:nvPr>
            <p:ph type="title"/>
          </p:nvPr>
        </p:nvSpPr>
        <p:spPr>
          <a:xfrm>
            <a:off x="2742599" y="1650331"/>
            <a:ext cx="4755880" cy="2110257"/>
          </a:xfrm>
          <a:prstGeom prst="rect">
            <a:avLst/>
          </a:prstGeom>
        </p:spPr>
        <p:txBody>
          <a:bodyPr rtlCol="0">
            <a:noAutofit/>
          </a:bodyPr>
          <a:lstStyle>
            <a:lvl1pPr>
              <a:defRPr sz="4000"/>
            </a:lvl1pPr>
          </a:lstStyle>
          <a:p>
            <a:r>
              <a:rPr lang="en-US" dirty="0"/>
              <a:t>Click to edit Master title style</a:t>
            </a:r>
          </a:p>
        </p:txBody>
      </p:sp>
      <p:sp>
        <p:nvSpPr>
          <p:cNvPr id="4" name="Footer Placeholder 4"/>
          <p:cNvSpPr>
            <a:spLocks noGrp="1"/>
          </p:cNvSpPr>
          <p:nvPr>
            <p:ph type="ftr" sz="quarter" idx="10"/>
          </p:nvPr>
        </p:nvSpPr>
        <p:spPr/>
        <p:txBody>
          <a:bodyPr/>
          <a:lstStyle>
            <a:lvl1pPr>
              <a:defRPr/>
            </a:lvl1pPr>
          </a:lstStyle>
          <a:p>
            <a:pPr>
              <a:defRPr/>
            </a:pPr>
            <a:r>
              <a:rPr lang="en-US"/>
              <a:t>BOY SCOUTS OF AMERICA</a:t>
            </a:r>
          </a:p>
        </p:txBody>
      </p:sp>
      <p:sp>
        <p:nvSpPr>
          <p:cNvPr id="5" name="Slide Number Placeholder 5"/>
          <p:cNvSpPr>
            <a:spLocks noGrp="1"/>
          </p:cNvSpPr>
          <p:nvPr>
            <p:ph type="sldNum" sz="quarter" idx="11"/>
          </p:nvPr>
        </p:nvSpPr>
        <p:spPr/>
        <p:txBody>
          <a:bodyPr/>
          <a:lstStyle>
            <a:lvl1pPr>
              <a:defRPr/>
            </a:lvl1pPr>
          </a:lstStyle>
          <a:p>
            <a:pPr>
              <a:defRPr/>
            </a:pPr>
            <a:fld id="{2261E468-180C-4809-A7D4-9D475F032092}" type="slidenum">
              <a:rPr lang="en-US"/>
              <a:pPr>
                <a:defRPr/>
              </a:pPr>
              <a:t>‹#›</a:t>
            </a:fld>
            <a:endParaRPr lang="en-US"/>
          </a:p>
        </p:txBody>
      </p:sp>
      <p:sp>
        <p:nvSpPr>
          <p:cNvPr id="6" name="Date Placeholder 6"/>
          <p:cNvSpPr>
            <a:spLocks noGrp="1"/>
          </p:cNvSpPr>
          <p:nvPr>
            <p:ph type="dt" sz="half" idx="12"/>
          </p:nvPr>
        </p:nvSpPr>
        <p:spPr>
          <a:xfrm>
            <a:off x="3816350" y="6508750"/>
            <a:ext cx="2133600" cy="365125"/>
          </a:xfrm>
          <a:prstGeom prst="rect">
            <a:avLst/>
          </a:prstGeom>
        </p:spPr>
        <p:txBody>
          <a:bodyPr/>
          <a:lstStyle>
            <a:lvl1pPr>
              <a:defRPr/>
            </a:lvl1pPr>
          </a:lstStyle>
          <a:p>
            <a:pPr>
              <a:defRPr/>
            </a:pPr>
            <a:fld id="{45E825B2-D43B-4B14-91A7-D82258CD722F}" type="datetime1">
              <a:rPr lang="en-US"/>
              <a:pPr>
                <a:defRPr/>
              </a:pPr>
              <a:t>1/27/23</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cSld name="2_Title Slide">
    <p:spTree>
      <p:nvGrpSpPr>
        <p:cNvPr id="1" name=""/>
        <p:cNvGrpSpPr/>
        <p:nvPr/>
      </p:nvGrpSpPr>
      <p:grpSpPr>
        <a:xfrm>
          <a:off x="0" y="0"/>
          <a:ext cx="0" cy="0"/>
          <a:chOff x="0" y="0"/>
          <a:chExt cx="0" cy="0"/>
        </a:xfrm>
      </p:grpSpPr>
      <p:sp>
        <p:nvSpPr>
          <p:cNvPr id="247810"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247811"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BD64D84B-A1A9-4365-8443-F1BBD31438CB}"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7086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30725"/>
          </a:xfrm>
        </p:spPr>
        <p:txBody>
          <a:bodyPr/>
          <a:lstStyle/>
          <a:p>
            <a:pPr lvl="0"/>
            <a:endParaRPr lang="en-US" noProof="0"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6B7AF4FF-1552-4ED8-9478-689884CC0A9B}"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7086600" cy="1139825"/>
          </a:xfrm>
        </p:spPr>
        <p:txBody>
          <a:bodyPr/>
          <a:lstStyle/>
          <a:p>
            <a:r>
              <a:rPr lang="en-US"/>
              <a:t>Click to edit Master title style</a:t>
            </a:r>
          </a:p>
        </p:txBody>
      </p:sp>
      <p:sp>
        <p:nvSpPr>
          <p:cNvPr id="3" name="ClipArt Placeholder 2"/>
          <p:cNvSpPr>
            <a:spLocks noGrp="1"/>
          </p:cNvSpPr>
          <p:nvPr>
            <p:ph type="clipArt" sz="half" idx="1"/>
          </p:nvPr>
        </p:nvSpPr>
        <p:spPr>
          <a:xfrm>
            <a:off x="457200" y="1600200"/>
            <a:ext cx="4038600" cy="4530725"/>
          </a:xfrm>
        </p:spPr>
        <p:txBody>
          <a:bodyPr/>
          <a:lstStyle/>
          <a:p>
            <a:pPr lvl="0"/>
            <a:endParaRPr lang="en-US" noProof="0" dirty="0"/>
          </a:p>
        </p:txBody>
      </p:sp>
      <p:sp>
        <p:nvSpPr>
          <p:cNvPr id="4" name="Text Placeholder 3"/>
          <p:cNvSpPr>
            <a:spLocks noGrp="1"/>
          </p:cNvSpPr>
          <p:nvPr>
            <p:ph type="body"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619C16F4-8F74-4AFB-8951-582A52E43CA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8" descr="FDL_4K.png"/>
          <p:cNvPicPr>
            <a:picLocks noChangeAspect="1"/>
          </p:cNvPicPr>
          <p:nvPr userDrawn="1"/>
        </p:nvPicPr>
        <p:blipFill>
          <a:blip r:embed="rId2" cstate="print"/>
          <a:srcRect/>
          <a:stretch>
            <a:fillRect/>
          </a:stretch>
        </p:blipFill>
        <p:spPr bwMode="auto">
          <a:xfrm>
            <a:off x="441325" y="328613"/>
            <a:ext cx="1003300" cy="1036637"/>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defRPr/>
            </a:pPr>
            <a:r>
              <a:rPr lang="en-US"/>
              <a:t>BOY SCOUTS OF AMERICA</a:t>
            </a:r>
          </a:p>
        </p:txBody>
      </p:sp>
      <p:sp>
        <p:nvSpPr>
          <p:cNvPr id="6" name="Slide Number Placeholder 5"/>
          <p:cNvSpPr>
            <a:spLocks noGrp="1"/>
          </p:cNvSpPr>
          <p:nvPr>
            <p:ph type="sldNum" sz="quarter" idx="11"/>
          </p:nvPr>
        </p:nvSpPr>
        <p:spPr/>
        <p:txBody>
          <a:bodyPr/>
          <a:lstStyle>
            <a:lvl1pPr>
              <a:defRPr/>
            </a:lvl1pPr>
          </a:lstStyle>
          <a:p>
            <a:pPr>
              <a:defRPr/>
            </a:pPr>
            <a:fld id="{44F22487-0E4A-4503-8C0C-C7A111CFDBB0}" type="slidenum">
              <a:rPr lang="en-US"/>
              <a:pPr>
                <a:defRPr/>
              </a:pPr>
              <a:t>‹#›</a:t>
            </a:fld>
            <a:endParaRPr lang="en-US"/>
          </a:p>
        </p:txBody>
      </p:sp>
      <p:sp>
        <p:nvSpPr>
          <p:cNvPr id="7" name="Date Placeholder 6"/>
          <p:cNvSpPr>
            <a:spLocks noGrp="1"/>
          </p:cNvSpPr>
          <p:nvPr>
            <p:ph type="dt" sz="half" idx="12"/>
          </p:nvPr>
        </p:nvSpPr>
        <p:spPr>
          <a:xfrm>
            <a:off x="3816350" y="6508750"/>
            <a:ext cx="2133600" cy="365125"/>
          </a:xfrm>
          <a:prstGeom prst="rect">
            <a:avLst/>
          </a:prstGeom>
        </p:spPr>
        <p:txBody>
          <a:bodyPr/>
          <a:lstStyle>
            <a:lvl1pPr>
              <a:defRPr/>
            </a:lvl1pPr>
          </a:lstStyle>
          <a:p>
            <a:pPr>
              <a:defRPr/>
            </a:pPr>
            <a:fld id="{1C263939-91A0-4021-B816-793AB4B5F5DC}" type="datetime1">
              <a:rPr lang="en-US"/>
              <a:pPr>
                <a:defRPr/>
              </a:pPr>
              <a:t>1/27/23</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8" descr="FDL_4K.png"/>
          <p:cNvPicPr>
            <a:picLocks noChangeAspect="1"/>
          </p:cNvPicPr>
          <p:nvPr userDrawn="1"/>
        </p:nvPicPr>
        <p:blipFill>
          <a:blip r:embed="rId2" cstate="print"/>
          <a:srcRect/>
          <a:stretch>
            <a:fillRect/>
          </a:stretch>
        </p:blipFill>
        <p:spPr bwMode="auto">
          <a:xfrm>
            <a:off x="441325" y="328613"/>
            <a:ext cx="1003300" cy="1036637"/>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a:xfrm>
            <a:off x="3816350" y="6508750"/>
            <a:ext cx="2133600" cy="365125"/>
          </a:xfrm>
          <a:prstGeom prst="rect">
            <a:avLst/>
          </a:prstGeom>
        </p:spPr>
        <p:txBody>
          <a:bodyPr/>
          <a:lstStyle>
            <a:lvl1pPr>
              <a:defRPr/>
            </a:lvl1pPr>
          </a:lstStyle>
          <a:p>
            <a:pPr>
              <a:defRPr/>
            </a:pPr>
            <a:fld id="{21CE2F40-BBEC-423B-A5DB-AAA246DAA585}" type="datetime1">
              <a:rPr lang="en-US"/>
              <a:pPr>
                <a:defRPr/>
              </a:pPr>
              <a:t>1/27/23</a:t>
            </a:fld>
            <a:endParaRPr lang="en-US"/>
          </a:p>
        </p:txBody>
      </p:sp>
      <p:sp>
        <p:nvSpPr>
          <p:cNvPr id="7" name="Footer Placeholder 5"/>
          <p:cNvSpPr>
            <a:spLocks noGrp="1"/>
          </p:cNvSpPr>
          <p:nvPr>
            <p:ph type="ftr" sz="quarter" idx="11"/>
          </p:nvPr>
        </p:nvSpPr>
        <p:spPr/>
        <p:txBody>
          <a:bodyPr/>
          <a:lstStyle>
            <a:lvl1pPr>
              <a:defRPr/>
            </a:lvl1pPr>
          </a:lstStyle>
          <a:p>
            <a:pPr>
              <a:defRPr/>
            </a:pPr>
            <a:r>
              <a:rPr lang="en-US"/>
              <a:t>BOY SCOUTS OF AMERICA</a:t>
            </a:r>
          </a:p>
        </p:txBody>
      </p:sp>
      <p:sp>
        <p:nvSpPr>
          <p:cNvPr id="8" name="Slide Number Placeholder 6"/>
          <p:cNvSpPr>
            <a:spLocks noGrp="1"/>
          </p:cNvSpPr>
          <p:nvPr>
            <p:ph type="sldNum" sz="quarter" idx="12"/>
          </p:nvPr>
        </p:nvSpPr>
        <p:spPr/>
        <p:txBody>
          <a:bodyPr/>
          <a:lstStyle>
            <a:lvl1pPr>
              <a:defRPr/>
            </a:lvl1pPr>
          </a:lstStyle>
          <a:p>
            <a:pPr>
              <a:defRPr/>
            </a:pPr>
            <a:fld id="{C69F070E-F02E-411F-A8C4-2C071226AF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8" descr="FDL_4K.png"/>
          <p:cNvPicPr>
            <a:picLocks noChangeAspect="1"/>
          </p:cNvPicPr>
          <p:nvPr userDrawn="1"/>
        </p:nvPicPr>
        <p:blipFill>
          <a:blip r:embed="rId2" cstate="print"/>
          <a:srcRect/>
          <a:stretch>
            <a:fillRect/>
          </a:stretch>
        </p:blipFill>
        <p:spPr bwMode="auto">
          <a:xfrm>
            <a:off x="441325" y="328613"/>
            <a:ext cx="1003300" cy="1036637"/>
          </a:xfrm>
          <a:prstGeom prst="rect">
            <a:avLst/>
          </a:prstGeom>
          <a:noFill/>
          <a:ln w="9525">
            <a:noFill/>
            <a:miter lim="800000"/>
            <a:headEnd/>
            <a:tailEnd/>
          </a:ln>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7960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31937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7960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31937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6"/>
          <p:cNvSpPr>
            <a:spLocks noGrp="1"/>
          </p:cNvSpPr>
          <p:nvPr>
            <p:ph type="dt" sz="half" idx="10"/>
          </p:nvPr>
        </p:nvSpPr>
        <p:spPr>
          <a:xfrm>
            <a:off x="3816350" y="6508750"/>
            <a:ext cx="2133600" cy="365125"/>
          </a:xfrm>
          <a:prstGeom prst="rect">
            <a:avLst/>
          </a:prstGeom>
        </p:spPr>
        <p:txBody>
          <a:bodyPr/>
          <a:lstStyle>
            <a:lvl1pPr>
              <a:defRPr/>
            </a:lvl1pPr>
          </a:lstStyle>
          <a:p>
            <a:pPr>
              <a:defRPr/>
            </a:pPr>
            <a:fld id="{9D661FA9-EF51-4441-B4DE-DA048172C9F7}" type="datetime1">
              <a:rPr lang="en-US"/>
              <a:pPr>
                <a:defRPr/>
              </a:pPr>
              <a:t>1/27/23</a:t>
            </a:fld>
            <a:endParaRPr lang="en-US"/>
          </a:p>
        </p:txBody>
      </p:sp>
      <p:sp>
        <p:nvSpPr>
          <p:cNvPr id="9" name="Footer Placeholder 7"/>
          <p:cNvSpPr>
            <a:spLocks noGrp="1"/>
          </p:cNvSpPr>
          <p:nvPr>
            <p:ph type="ftr" sz="quarter" idx="11"/>
          </p:nvPr>
        </p:nvSpPr>
        <p:spPr/>
        <p:txBody>
          <a:bodyPr/>
          <a:lstStyle>
            <a:lvl1pPr>
              <a:defRPr/>
            </a:lvl1pPr>
          </a:lstStyle>
          <a:p>
            <a:pPr>
              <a:defRPr/>
            </a:pPr>
            <a:r>
              <a:rPr lang="en-US"/>
              <a:t>BOY SCOUTS OF AMERICA</a:t>
            </a:r>
          </a:p>
        </p:txBody>
      </p:sp>
      <p:sp>
        <p:nvSpPr>
          <p:cNvPr id="10" name="Slide Number Placeholder 8"/>
          <p:cNvSpPr>
            <a:spLocks noGrp="1"/>
          </p:cNvSpPr>
          <p:nvPr>
            <p:ph type="sldNum" sz="quarter" idx="12"/>
          </p:nvPr>
        </p:nvSpPr>
        <p:spPr/>
        <p:txBody>
          <a:bodyPr/>
          <a:lstStyle>
            <a:lvl1pPr>
              <a:defRPr/>
            </a:lvl1pPr>
          </a:lstStyle>
          <a:p>
            <a:pPr>
              <a:defRPr/>
            </a:pPr>
            <a:fld id="{CF08F46C-6292-489D-BBC0-77D586858B8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8" descr="FDL_4K.png"/>
          <p:cNvPicPr>
            <a:picLocks noChangeAspect="1"/>
          </p:cNvPicPr>
          <p:nvPr userDrawn="1"/>
        </p:nvPicPr>
        <p:blipFill>
          <a:blip r:embed="rId2" cstate="print"/>
          <a:srcRect/>
          <a:stretch>
            <a:fillRect/>
          </a:stretch>
        </p:blipFill>
        <p:spPr bwMode="auto">
          <a:xfrm>
            <a:off x="441325" y="328613"/>
            <a:ext cx="1003300" cy="1036637"/>
          </a:xfrm>
          <a:prstGeom prst="rect">
            <a:avLst/>
          </a:prstGeom>
          <a:noFill/>
          <a:ln w="9525">
            <a:noFill/>
            <a:miter lim="800000"/>
            <a:headEnd/>
            <a:tailEnd/>
          </a:ln>
        </p:spPr>
      </p:pic>
      <p:sp>
        <p:nvSpPr>
          <p:cNvPr id="2" name="Title 1"/>
          <p:cNvSpPr>
            <a:spLocks noGrp="1"/>
          </p:cNvSpPr>
          <p:nvPr>
            <p:ph type="title"/>
          </p:nvPr>
        </p:nvSpPr>
        <p:spPr/>
        <p:txBody>
          <a:bodyPr/>
          <a:lstStyle/>
          <a:p>
            <a:r>
              <a:rPr lang="en-US"/>
              <a:t>Click to edit Master title style</a:t>
            </a:r>
          </a:p>
        </p:txBody>
      </p:sp>
      <p:sp>
        <p:nvSpPr>
          <p:cNvPr id="4" name="Date Placeholder 2"/>
          <p:cNvSpPr>
            <a:spLocks noGrp="1"/>
          </p:cNvSpPr>
          <p:nvPr>
            <p:ph type="dt" sz="half" idx="10"/>
          </p:nvPr>
        </p:nvSpPr>
        <p:spPr>
          <a:xfrm>
            <a:off x="3816350" y="6508750"/>
            <a:ext cx="2133600" cy="365125"/>
          </a:xfrm>
          <a:prstGeom prst="rect">
            <a:avLst/>
          </a:prstGeom>
        </p:spPr>
        <p:txBody>
          <a:bodyPr/>
          <a:lstStyle>
            <a:lvl1pPr>
              <a:defRPr/>
            </a:lvl1pPr>
          </a:lstStyle>
          <a:p>
            <a:pPr>
              <a:defRPr/>
            </a:pPr>
            <a:fld id="{9EE0C3B2-173F-4242-BE9F-7FAC0DAF5ED3}" type="datetime1">
              <a:rPr lang="en-US"/>
              <a:pPr>
                <a:defRPr/>
              </a:pPr>
              <a:t>1/27/23</a:t>
            </a:fld>
            <a:endParaRPr lang="en-US"/>
          </a:p>
        </p:txBody>
      </p:sp>
      <p:sp>
        <p:nvSpPr>
          <p:cNvPr id="5" name="Footer Placeholder 3"/>
          <p:cNvSpPr>
            <a:spLocks noGrp="1"/>
          </p:cNvSpPr>
          <p:nvPr>
            <p:ph type="ftr" sz="quarter" idx="11"/>
          </p:nvPr>
        </p:nvSpPr>
        <p:spPr/>
        <p:txBody>
          <a:bodyPr/>
          <a:lstStyle>
            <a:lvl1pPr>
              <a:defRPr/>
            </a:lvl1pPr>
          </a:lstStyle>
          <a:p>
            <a:pPr>
              <a:defRPr/>
            </a:pPr>
            <a:r>
              <a:rPr lang="en-US"/>
              <a:t>BOY SCOUTS OF AMERICA</a:t>
            </a:r>
          </a:p>
        </p:txBody>
      </p:sp>
      <p:sp>
        <p:nvSpPr>
          <p:cNvPr id="6" name="Slide Number Placeholder 4"/>
          <p:cNvSpPr>
            <a:spLocks noGrp="1"/>
          </p:cNvSpPr>
          <p:nvPr>
            <p:ph type="sldNum" sz="quarter" idx="12"/>
          </p:nvPr>
        </p:nvSpPr>
        <p:spPr/>
        <p:txBody>
          <a:bodyPr/>
          <a:lstStyle>
            <a:lvl1pPr>
              <a:defRPr/>
            </a:lvl1pPr>
          </a:lstStyle>
          <a:p>
            <a:pPr>
              <a:defRPr/>
            </a:pPr>
            <a:fld id="{ADD03A1D-4405-482D-902D-F10D2E40932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816350" y="6508750"/>
            <a:ext cx="2133600" cy="365125"/>
          </a:xfrm>
          <a:prstGeom prst="rect">
            <a:avLst/>
          </a:prstGeom>
        </p:spPr>
        <p:txBody>
          <a:bodyPr/>
          <a:lstStyle>
            <a:lvl1pPr>
              <a:defRPr/>
            </a:lvl1pPr>
          </a:lstStyle>
          <a:p>
            <a:pPr>
              <a:defRPr/>
            </a:pPr>
            <a:fld id="{CFF0FD9B-BA61-425C-AF58-7AC0151F8DD6}" type="datetime1">
              <a:rPr lang="en-US"/>
              <a:pPr>
                <a:defRPr/>
              </a:pPr>
              <a:t>1/27/23</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BOY SCOUTS OF AMERICA</a:t>
            </a:r>
          </a:p>
        </p:txBody>
      </p:sp>
      <p:sp>
        <p:nvSpPr>
          <p:cNvPr id="4" name="Slide Number Placeholder 3"/>
          <p:cNvSpPr>
            <a:spLocks noGrp="1"/>
          </p:cNvSpPr>
          <p:nvPr>
            <p:ph type="sldNum" sz="quarter" idx="12"/>
          </p:nvPr>
        </p:nvSpPr>
        <p:spPr/>
        <p:txBody>
          <a:bodyPr/>
          <a:lstStyle>
            <a:lvl1pPr>
              <a:defRPr/>
            </a:lvl1pPr>
          </a:lstStyle>
          <a:p>
            <a:pPr>
              <a:defRPr/>
            </a:pPr>
            <a:fld id="{77CFEDB0-E3D7-4066-9EC8-0D555C2D43F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16350" y="6508750"/>
            <a:ext cx="2133600" cy="365125"/>
          </a:xfrm>
          <a:prstGeom prst="rect">
            <a:avLst/>
          </a:prstGeom>
        </p:spPr>
        <p:txBody>
          <a:bodyPr/>
          <a:lstStyle>
            <a:lvl1pPr>
              <a:defRPr/>
            </a:lvl1pPr>
          </a:lstStyle>
          <a:p>
            <a:pPr>
              <a:defRPr/>
            </a:pPr>
            <a:fld id="{0D587517-3C29-4C12-9081-1C0608C9B314}" type="datetime1">
              <a:rPr lang="en-US"/>
              <a:pPr>
                <a:defRPr/>
              </a:pPr>
              <a:t>1/27/23</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BOY SCOUTS OF AMERICA</a:t>
            </a:r>
          </a:p>
        </p:txBody>
      </p:sp>
      <p:sp>
        <p:nvSpPr>
          <p:cNvPr id="7" name="Slide Number Placeholder 6"/>
          <p:cNvSpPr>
            <a:spLocks noGrp="1"/>
          </p:cNvSpPr>
          <p:nvPr>
            <p:ph type="sldNum" sz="quarter" idx="12"/>
          </p:nvPr>
        </p:nvSpPr>
        <p:spPr/>
        <p:txBody>
          <a:bodyPr/>
          <a:lstStyle>
            <a:lvl1pPr>
              <a:defRPr/>
            </a:lvl1pPr>
          </a:lstStyle>
          <a:p>
            <a:pPr>
              <a:defRPr/>
            </a:pPr>
            <a:fld id="{D9F4E214-A784-4478-B4D3-74DBBCFBB33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4" name="Picture 10" descr="OutdoorAdventures.jpg"/>
          <p:cNvPicPr>
            <a:picLocks noChangeAspect="1"/>
          </p:cNvPicPr>
          <p:nvPr userDrawn="1"/>
        </p:nvPicPr>
        <p:blipFill>
          <a:blip r:embed="rId2" cstate="print"/>
          <a:srcRect/>
          <a:stretch>
            <a:fillRect/>
          </a:stretch>
        </p:blipFill>
        <p:spPr bwMode="auto">
          <a:xfrm>
            <a:off x="2209800" y="381000"/>
            <a:ext cx="4452938" cy="742950"/>
          </a:xfrm>
          <a:prstGeom prst="rect">
            <a:avLst/>
          </a:prstGeom>
          <a:noFill/>
          <a:ln w="9525">
            <a:noFill/>
            <a:miter lim="800000"/>
            <a:headEnd/>
            <a:tailEnd/>
          </a:ln>
        </p:spPr>
      </p:pic>
      <p:cxnSp>
        <p:nvCxnSpPr>
          <p:cNvPr id="5" name="AutoShape 7"/>
          <p:cNvCxnSpPr>
            <a:cxnSpLocks noChangeShapeType="1"/>
          </p:cNvCxnSpPr>
          <p:nvPr userDrawn="1"/>
        </p:nvCxnSpPr>
        <p:spPr bwMode="auto">
          <a:xfrm>
            <a:off x="381000" y="1598613"/>
            <a:ext cx="8382000" cy="1587"/>
          </a:xfrm>
          <a:prstGeom prst="straightConnector1">
            <a:avLst/>
          </a:prstGeom>
          <a:noFill/>
          <a:ln w="44450">
            <a:solidFill>
              <a:schemeClr val="tx1"/>
            </a:solidFill>
            <a:round/>
            <a:headEnd/>
            <a:tailEnd/>
          </a:ln>
        </p:spPr>
      </p:cxn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a:spLocks noGrp="1"/>
          </p:cNvSpPr>
          <p:nvPr>
            <p:ph type="dt" sz="half" idx="10"/>
          </p:nvPr>
        </p:nvSpPr>
        <p:spPr/>
        <p:txBody>
          <a:bodyPr/>
          <a:lstStyle>
            <a:lvl1pPr>
              <a:defRPr/>
            </a:lvl1pPr>
          </a:lstStyle>
          <a:p>
            <a:pPr>
              <a:defRPr/>
            </a:pPr>
            <a:fld id="{86054DF1-8018-4C9D-A9DF-B6E7A9976DF3}" type="datetimeFigureOut">
              <a:rPr lang="en-US"/>
              <a:pPr>
                <a:defRPr/>
              </a:pPr>
              <a:t>1/27/23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15A9ADA5-7129-4989-92B5-27A418819A2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4" name="Picture 10" descr="OutdoorAdventures.jpg"/>
          <p:cNvPicPr>
            <a:picLocks noChangeAspect="1"/>
          </p:cNvPicPr>
          <p:nvPr userDrawn="1"/>
        </p:nvPicPr>
        <p:blipFill>
          <a:blip r:embed="rId2" cstate="print"/>
          <a:srcRect/>
          <a:stretch>
            <a:fillRect/>
          </a:stretch>
        </p:blipFill>
        <p:spPr bwMode="auto">
          <a:xfrm>
            <a:off x="2209800" y="381000"/>
            <a:ext cx="4452938" cy="742950"/>
          </a:xfrm>
          <a:prstGeom prst="rect">
            <a:avLst/>
          </a:prstGeom>
          <a:noFill/>
          <a:ln w="9525">
            <a:noFill/>
            <a:miter lim="800000"/>
            <a:headEnd/>
            <a:tailEnd/>
          </a:ln>
        </p:spPr>
      </p:pic>
      <p:cxnSp>
        <p:nvCxnSpPr>
          <p:cNvPr id="5" name="AutoShape 7"/>
          <p:cNvCxnSpPr>
            <a:cxnSpLocks noChangeShapeType="1"/>
          </p:cNvCxnSpPr>
          <p:nvPr userDrawn="1"/>
        </p:nvCxnSpPr>
        <p:spPr bwMode="auto">
          <a:xfrm>
            <a:off x="381000" y="1598613"/>
            <a:ext cx="8382000" cy="1587"/>
          </a:xfrm>
          <a:prstGeom prst="straightConnector1">
            <a:avLst/>
          </a:prstGeom>
          <a:noFill/>
          <a:ln w="44450">
            <a:solidFill>
              <a:schemeClr val="tx1"/>
            </a:solidFill>
            <a:round/>
            <a:headEnd/>
            <a:tailEnd/>
          </a:ln>
        </p:spPr>
      </p:cxn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a:spLocks noGrp="1"/>
          </p:cNvSpPr>
          <p:nvPr>
            <p:ph type="dt" sz="half" idx="10"/>
          </p:nvPr>
        </p:nvSpPr>
        <p:spPr/>
        <p:txBody>
          <a:bodyPr/>
          <a:lstStyle>
            <a:lvl1pPr>
              <a:defRPr/>
            </a:lvl1pPr>
          </a:lstStyle>
          <a:p>
            <a:pPr>
              <a:defRPr/>
            </a:pPr>
            <a:fld id="{86054DF1-8018-4C9D-A9DF-B6E7A9976DF3}" type="datetimeFigureOut">
              <a:rPr lang="en-US"/>
              <a:pPr>
                <a:defRPr/>
              </a:pPr>
              <a:t>1/27/23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E06965C0-8066-4CEC-8F20-814ED14AEB0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10" descr="StatineryFolio.png"/>
          <p:cNvPicPr>
            <a:picLocks noChangeAspect="1"/>
          </p:cNvPicPr>
          <p:nvPr userDrawn="1"/>
        </p:nvPicPr>
        <p:blipFill>
          <a:blip r:embed="rId18" cstate="print"/>
          <a:srcRect/>
          <a:stretch>
            <a:fillRect/>
          </a:stretch>
        </p:blipFill>
        <p:spPr bwMode="auto">
          <a:xfrm>
            <a:off x="-60325" y="6002338"/>
            <a:ext cx="9272588" cy="1165225"/>
          </a:xfrm>
          <a:prstGeom prst="rect">
            <a:avLst/>
          </a:prstGeom>
          <a:noFill/>
          <a:ln w="9525">
            <a:noFill/>
            <a:miter lim="800000"/>
            <a:headEnd/>
            <a:tailEnd/>
          </a:ln>
        </p:spPr>
      </p:pic>
      <p:sp>
        <p:nvSpPr>
          <p:cNvPr id="1027" name="Title Placeholder 1"/>
          <p:cNvSpPr>
            <a:spLocks noGrp="1"/>
          </p:cNvSpPr>
          <p:nvPr>
            <p:ph type="title"/>
          </p:nvPr>
        </p:nvSpPr>
        <p:spPr bwMode="auto">
          <a:xfrm>
            <a:off x="1566863" y="274638"/>
            <a:ext cx="7043737"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22225" y="6508750"/>
            <a:ext cx="2895600" cy="365125"/>
          </a:xfrm>
          <a:prstGeom prst="rect">
            <a:avLst/>
          </a:prstGeom>
        </p:spPr>
        <p:txBody>
          <a:bodyPr vert="horz" wrap="square" lIns="91440" tIns="45720" rIns="91440" bIns="45720" numCol="1" anchor="ctr" anchorCtr="0" compatLnSpc="1">
            <a:prstTxWarp prst="textNoShape">
              <a:avLst/>
            </a:prstTxWarp>
          </a:bodyPr>
          <a:lstStyle>
            <a:lvl1pPr>
              <a:defRPr sz="800">
                <a:solidFill>
                  <a:srgbClr val="95B3D7"/>
                </a:solidFill>
                <a:latin typeface="Helvetica" pitchFamily="-128" charset="0"/>
              </a:defRPr>
            </a:lvl1pPr>
          </a:lstStyle>
          <a:p>
            <a:pPr>
              <a:defRPr/>
            </a:pPr>
            <a:r>
              <a:rPr lang="en-US"/>
              <a:t>BOY SCOUTS OF AMERICA</a:t>
            </a:r>
          </a:p>
        </p:txBody>
      </p:sp>
      <p:sp>
        <p:nvSpPr>
          <p:cNvPr id="6" name="Slide Number Placeholder 5"/>
          <p:cNvSpPr>
            <a:spLocks noGrp="1"/>
          </p:cNvSpPr>
          <p:nvPr>
            <p:ph type="sldNum" sz="quarter" idx="4"/>
          </p:nvPr>
        </p:nvSpPr>
        <p:spPr>
          <a:xfrm>
            <a:off x="8686800" y="6508750"/>
            <a:ext cx="412750" cy="365125"/>
          </a:xfrm>
          <a:prstGeom prst="rect">
            <a:avLst/>
          </a:prstGeom>
        </p:spPr>
        <p:txBody>
          <a:bodyPr vert="horz" wrap="square" lIns="91440" tIns="45720" rIns="91440" bIns="45720" numCol="1" anchor="ctr" anchorCtr="0" compatLnSpc="1">
            <a:prstTxWarp prst="textNoShape">
              <a:avLst/>
            </a:prstTxWarp>
          </a:bodyPr>
          <a:lstStyle>
            <a:lvl1pPr algn="r">
              <a:defRPr sz="1000" b="1">
                <a:solidFill>
                  <a:srgbClr val="95B3D7"/>
                </a:solidFill>
                <a:latin typeface="Helvetica" pitchFamily="-128" charset="0"/>
              </a:defRPr>
            </a:lvl1pPr>
          </a:lstStyle>
          <a:p>
            <a:pPr>
              <a:defRPr/>
            </a:pPr>
            <a:fld id="{37A91126-B285-4655-8D8B-B1BF9462253E}" type="slidenum">
              <a:rPr lang="en-US"/>
              <a:pPr>
                <a:defRPr/>
              </a:pPr>
              <a:t>‹#›</a:t>
            </a:fld>
            <a:endParaRPr lang="en-US"/>
          </a:p>
        </p:txBody>
      </p:sp>
      <p:pic>
        <p:nvPicPr>
          <p:cNvPr id="1031" name="Picture 9" descr="Prepared_For_Life_4K.png"/>
          <p:cNvPicPr>
            <a:picLocks noChangeAspect="1"/>
          </p:cNvPicPr>
          <p:nvPr userDrawn="1"/>
        </p:nvPicPr>
        <p:blipFill>
          <a:blip r:embed="rId19" cstate="print"/>
          <a:srcRect/>
          <a:stretch>
            <a:fillRect/>
          </a:stretch>
        </p:blipFill>
        <p:spPr bwMode="auto">
          <a:xfrm>
            <a:off x="6926263" y="6224588"/>
            <a:ext cx="1074737" cy="133350"/>
          </a:xfrm>
          <a:prstGeom prst="rect">
            <a:avLst/>
          </a:prstGeom>
          <a:noFill/>
          <a:ln w="9525">
            <a:noFill/>
            <a:miter lim="800000"/>
            <a:headEnd/>
            <a:tailEnd/>
          </a:ln>
        </p:spPr>
      </p:pic>
      <p:sp>
        <p:nvSpPr>
          <p:cNvPr id="12" name="Date Placeholder 3"/>
          <p:cNvSpPr>
            <a:spLocks noGrp="1"/>
          </p:cNvSpPr>
          <p:nvPr>
            <p:ph type="dt" sz="half" idx="2"/>
          </p:nvPr>
        </p:nvSpPr>
        <p:spPr>
          <a:xfrm>
            <a:off x="4022725" y="6508750"/>
            <a:ext cx="1727200" cy="365125"/>
          </a:xfrm>
          <a:custGeom>
            <a:avLst/>
            <a:gdLst>
              <a:gd name="connsiteX0" fmla="*/ 0 w 595382"/>
              <a:gd name="connsiteY0" fmla="*/ 0 h 365125"/>
              <a:gd name="connsiteX1" fmla="*/ 595382 w 595382"/>
              <a:gd name="connsiteY1" fmla="*/ 0 h 365125"/>
              <a:gd name="connsiteX2" fmla="*/ 595382 w 595382"/>
              <a:gd name="connsiteY2" fmla="*/ 365125 h 365125"/>
              <a:gd name="connsiteX3" fmla="*/ 0 w 595382"/>
              <a:gd name="connsiteY3" fmla="*/ 365125 h 365125"/>
              <a:gd name="connsiteX4" fmla="*/ 0 w 595382"/>
              <a:gd name="connsiteY4" fmla="*/ 0 h 365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5382" h="365125">
                <a:moveTo>
                  <a:pt x="0" y="0"/>
                </a:moveTo>
                <a:lnTo>
                  <a:pt x="595382" y="0"/>
                </a:lnTo>
                <a:lnTo>
                  <a:pt x="595382" y="365125"/>
                </a:lnTo>
                <a:lnTo>
                  <a:pt x="0" y="365125"/>
                </a:lnTo>
                <a:lnTo>
                  <a:pt x="0" y="0"/>
                </a:lnTo>
                <a:close/>
              </a:path>
            </a:pathLst>
          </a:custGeom>
        </p:spPr>
        <p:txBody>
          <a:bodyPr vert="horz" wrap="square" lIns="91440" tIns="45720" rIns="91440" bIns="45720" numCol="1" anchor="ctr" anchorCtr="1" compatLnSpc="1">
            <a:prstTxWarp prst="textNoShape">
              <a:avLst/>
            </a:prstTxWarp>
          </a:bodyPr>
          <a:lstStyle>
            <a:lvl1pPr>
              <a:defRPr sz="800">
                <a:solidFill>
                  <a:srgbClr val="95B3D7"/>
                </a:solidFill>
                <a:latin typeface="Helvetica" pitchFamily="-128" charset="0"/>
              </a:defRPr>
            </a:lvl1pPr>
          </a:lstStyle>
          <a:p>
            <a:pPr>
              <a:defRPr/>
            </a:pPr>
            <a:fld id="{588CD6FE-9D3F-48F9-91BE-52A165DEAEE7}" type="datetime1">
              <a:rPr lang="en-US"/>
              <a:pPr>
                <a:defRPr/>
              </a:pPr>
              <a:t>1/27/23</a:t>
            </a:fld>
            <a:endParaRPr lang="en-US"/>
          </a:p>
        </p:txBody>
      </p:sp>
    </p:spTree>
  </p:cSld>
  <p:clrMap bg1="lt1" tx1="dk1" bg2="lt2" tx2="dk2" accent1="accent1" accent2="accent2" accent3="accent3" accent4="accent4" accent5="accent5" accent6="accent6" hlink="hlink" folHlink="folHlink"/>
  <p:sldLayoutIdLst>
    <p:sldLayoutId id="2147484111" r:id="rId1"/>
    <p:sldLayoutId id="2147484112" r:id="rId2"/>
    <p:sldLayoutId id="2147484113" r:id="rId3"/>
    <p:sldLayoutId id="2147484114" r:id="rId4"/>
    <p:sldLayoutId id="2147484115" r:id="rId5"/>
    <p:sldLayoutId id="2147484116" r:id="rId6"/>
    <p:sldLayoutId id="2147484117" r:id="rId7"/>
    <p:sldLayoutId id="2147484118" r:id="rId8"/>
    <p:sldLayoutId id="2147484119" r:id="rId9"/>
    <p:sldLayoutId id="2147484120" r:id="rId10"/>
    <p:sldLayoutId id="2147484121" r:id="rId11"/>
    <p:sldLayoutId id="2147484122" r:id="rId12"/>
    <p:sldLayoutId id="2147484123" r:id="rId13"/>
    <p:sldLayoutId id="2147484124" r:id="rId14"/>
    <p:sldLayoutId id="2147484125" r:id="rId15"/>
    <p:sldLayoutId id="2147484126" r:id="rId16"/>
  </p:sldLayoutIdLst>
  <p:hf hdr="0" ftr="0" dt="0"/>
  <p:txStyles>
    <p:titleStyle>
      <a:lvl1pPr algn="l" defTabSz="457200" rtl="0" eaLnBrk="0" fontAlgn="base" hangingPunct="0">
        <a:spcBef>
          <a:spcPct val="0"/>
        </a:spcBef>
        <a:spcAft>
          <a:spcPct val="0"/>
        </a:spcAft>
        <a:defRPr sz="3200" b="1" kern="1200">
          <a:solidFill>
            <a:srgbClr val="CF0031"/>
          </a:solidFill>
          <a:latin typeface="Helvetica"/>
          <a:ea typeface="ヒラギノ角ゴ Pro W3" pitchFamily="-128" charset="-128"/>
          <a:cs typeface="+mj-cs"/>
        </a:defRPr>
      </a:lvl1pPr>
      <a:lvl2pPr algn="l" defTabSz="457200" rtl="0" eaLnBrk="0" fontAlgn="base" hangingPunct="0">
        <a:spcBef>
          <a:spcPct val="0"/>
        </a:spcBef>
        <a:spcAft>
          <a:spcPct val="0"/>
        </a:spcAft>
        <a:defRPr sz="3200" b="1">
          <a:solidFill>
            <a:srgbClr val="CF0031"/>
          </a:solidFill>
          <a:latin typeface="Helvetica" pitchFamily="-128" charset="0"/>
          <a:ea typeface="ヒラギノ角ゴ Pro W3" pitchFamily="-128" charset="-128"/>
        </a:defRPr>
      </a:lvl2pPr>
      <a:lvl3pPr algn="l" defTabSz="457200" rtl="0" eaLnBrk="0" fontAlgn="base" hangingPunct="0">
        <a:spcBef>
          <a:spcPct val="0"/>
        </a:spcBef>
        <a:spcAft>
          <a:spcPct val="0"/>
        </a:spcAft>
        <a:defRPr sz="3200" b="1">
          <a:solidFill>
            <a:srgbClr val="CF0031"/>
          </a:solidFill>
          <a:latin typeface="Helvetica" pitchFamily="-128" charset="0"/>
          <a:ea typeface="ヒラギノ角ゴ Pro W3" pitchFamily="-128" charset="-128"/>
        </a:defRPr>
      </a:lvl3pPr>
      <a:lvl4pPr algn="l" defTabSz="457200" rtl="0" eaLnBrk="0" fontAlgn="base" hangingPunct="0">
        <a:spcBef>
          <a:spcPct val="0"/>
        </a:spcBef>
        <a:spcAft>
          <a:spcPct val="0"/>
        </a:spcAft>
        <a:defRPr sz="3200" b="1">
          <a:solidFill>
            <a:srgbClr val="CF0031"/>
          </a:solidFill>
          <a:latin typeface="Helvetica" pitchFamily="-128" charset="0"/>
          <a:ea typeface="ヒラギノ角ゴ Pro W3" pitchFamily="-128" charset="-128"/>
        </a:defRPr>
      </a:lvl4pPr>
      <a:lvl5pPr algn="l" defTabSz="457200" rtl="0" eaLnBrk="0" fontAlgn="base" hangingPunct="0">
        <a:spcBef>
          <a:spcPct val="0"/>
        </a:spcBef>
        <a:spcAft>
          <a:spcPct val="0"/>
        </a:spcAft>
        <a:defRPr sz="3200" b="1">
          <a:solidFill>
            <a:srgbClr val="CF0031"/>
          </a:solidFill>
          <a:latin typeface="Helvetica" pitchFamily="-128" charset="0"/>
          <a:ea typeface="ヒラギノ角ゴ Pro W3" pitchFamily="-128" charset="-128"/>
        </a:defRPr>
      </a:lvl5pPr>
      <a:lvl6pPr marL="457200" algn="l" defTabSz="457200" rtl="0" fontAlgn="base">
        <a:spcBef>
          <a:spcPct val="0"/>
        </a:spcBef>
        <a:spcAft>
          <a:spcPct val="0"/>
        </a:spcAft>
        <a:defRPr sz="3200" b="1">
          <a:solidFill>
            <a:srgbClr val="CF0031"/>
          </a:solidFill>
          <a:latin typeface="Helvetica" pitchFamily="-128" charset="0"/>
          <a:ea typeface="ヒラギノ角ゴ Pro W3" pitchFamily="-128" charset="-128"/>
        </a:defRPr>
      </a:lvl6pPr>
      <a:lvl7pPr marL="914400" algn="l" defTabSz="457200" rtl="0" fontAlgn="base">
        <a:spcBef>
          <a:spcPct val="0"/>
        </a:spcBef>
        <a:spcAft>
          <a:spcPct val="0"/>
        </a:spcAft>
        <a:defRPr sz="3200" b="1">
          <a:solidFill>
            <a:srgbClr val="CF0031"/>
          </a:solidFill>
          <a:latin typeface="Helvetica" pitchFamily="-128" charset="0"/>
          <a:ea typeface="ヒラギノ角ゴ Pro W3" pitchFamily="-128" charset="-128"/>
        </a:defRPr>
      </a:lvl7pPr>
      <a:lvl8pPr marL="1371600" algn="l" defTabSz="457200" rtl="0" fontAlgn="base">
        <a:spcBef>
          <a:spcPct val="0"/>
        </a:spcBef>
        <a:spcAft>
          <a:spcPct val="0"/>
        </a:spcAft>
        <a:defRPr sz="3200" b="1">
          <a:solidFill>
            <a:srgbClr val="CF0031"/>
          </a:solidFill>
          <a:latin typeface="Helvetica" pitchFamily="-128" charset="0"/>
          <a:ea typeface="ヒラギノ角ゴ Pro W3" pitchFamily="-128" charset="-128"/>
        </a:defRPr>
      </a:lvl8pPr>
      <a:lvl9pPr marL="1828800" algn="l" defTabSz="457200" rtl="0" fontAlgn="base">
        <a:spcBef>
          <a:spcPct val="0"/>
        </a:spcBef>
        <a:spcAft>
          <a:spcPct val="0"/>
        </a:spcAft>
        <a:defRPr sz="3200" b="1">
          <a:solidFill>
            <a:srgbClr val="CF0031"/>
          </a:solidFill>
          <a:latin typeface="Helvetica" pitchFamily="-128" charset="0"/>
          <a:ea typeface="ヒラギノ角ゴ Pro W3" pitchFamily="-128" charset="-128"/>
        </a:defRPr>
      </a:lvl9pPr>
    </p:titleStyle>
    <p:bodyStyle>
      <a:lvl1pPr marL="342900" indent="-342900" algn="l" defTabSz="457200" rtl="0" eaLnBrk="0" fontAlgn="base" hangingPunct="0">
        <a:spcBef>
          <a:spcPct val="20000"/>
        </a:spcBef>
        <a:spcAft>
          <a:spcPct val="0"/>
        </a:spcAft>
        <a:buFont typeface="Arial" charset="0"/>
        <a:buChar char="•"/>
        <a:defRPr sz="2400" b="1" kern="1200">
          <a:solidFill>
            <a:srgbClr val="005AA3"/>
          </a:solidFill>
          <a:latin typeface="Helvetica"/>
          <a:ea typeface="ヒラギノ角ゴ Pro W3" pitchFamily="-128" charset="-128"/>
          <a:cs typeface="+mn-cs"/>
        </a:defRPr>
      </a:lvl1pPr>
      <a:lvl2pPr marL="742950" indent="-285750" algn="l" defTabSz="457200" rtl="0" eaLnBrk="0" fontAlgn="base" hangingPunct="0">
        <a:spcBef>
          <a:spcPct val="20000"/>
        </a:spcBef>
        <a:spcAft>
          <a:spcPct val="0"/>
        </a:spcAft>
        <a:buFont typeface="Arial" charset="0"/>
        <a:buChar char="–"/>
        <a:defRPr sz="2000" kern="1200">
          <a:solidFill>
            <a:srgbClr val="005AA3"/>
          </a:solidFill>
          <a:latin typeface="Helvetica"/>
          <a:ea typeface="ヒラギノ角ゴ Pro W3" pitchFamily="-128" charset="-128"/>
          <a:cs typeface="+mn-cs"/>
        </a:defRPr>
      </a:lvl2pPr>
      <a:lvl3pPr marL="1143000" indent="-228600" algn="l" defTabSz="457200" rtl="0" eaLnBrk="0" fontAlgn="base" hangingPunct="0">
        <a:spcBef>
          <a:spcPct val="20000"/>
        </a:spcBef>
        <a:spcAft>
          <a:spcPct val="0"/>
        </a:spcAft>
        <a:buFont typeface="Arial" charset="0"/>
        <a:buChar char="•"/>
        <a:defRPr kern="1200">
          <a:solidFill>
            <a:srgbClr val="005AA3"/>
          </a:solidFill>
          <a:latin typeface="Helvetica"/>
          <a:ea typeface="ヒラギノ角ゴ Pro W3" pitchFamily="-128" charset="-128"/>
          <a:cs typeface="+mn-cs"/>
        </a:defRPr>
      </a:lvl3pPr>
      <a:lvl4pPr marL="1600200" indent="-228600" algn="l" defTabSz="457200" rtl="0" eaLnBrk="0" fontAlgn="base" hangingPunct="0">
        <a:spcBef>
          <a:spcPct val="20000"/>
        </a:spcBef>
        <a:spcAft>
          <a:spcPct val="0"/>
        </a:spcAft>
        <a:buFont typeface="Arial" charset="0"/>
        <a:buChar char="–"/>
        <a:defRPr sz="1400" b="1" i="1" kern="1200">
          <a:solidFill>
            <a:srgbClr val="CF0031"/>
          </a:solidFill>
          <a:latin typeface="Helvetica"/>
          <a:ea typeface="ヒラギノ角ゴ Pro W3" pitchFamily="-128" charset="-128"/>
          <a:cs typeface="+mn-cs"/>
        </a:defRPr>
      </a:lvl4pPr>
      <a:lvl5pPr marL="2057400" indent="-228600" algn="l" defTabSz="457200" rtl="0" eaLnBrk="0" fontAlgn="base" hangingPunct="0">
        <a:spcBef>
          <a:spcPct val="20000"/>
        </a:spcBef>
        <a:spcAft>
          <a:spcPct val="0"/>
        </a:spcAft>
        <a:buFont typeface="Arial" charset="0"/>
        <a:buChar char="»"/>
        <a:defRPr sz="1200" i="1" kern="1200">
          <a:solidFill>
            <a:srgbClr val="005AA3"/>
          </a:solidFill>
          <a:latin typeface="Helvetica"/>
          <a:ea typeface="ヒラギノ角ゴ Pro W3" pitchFamily="-128"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743200" y="1651000"/>
            <a:ext cx="5421086" cy="2109788"/>
          </a:xfrm>
        </p:spPr>
        <p:txBody>
          <a:bodyPr/>
          <a:lstStyle/>
          <a:p>
            <a:pPr eaLnBrk="1" hangingPunct="1"/>
            <a:r>
              <a:rPr lang="en-US" sz="4800" i="1" dirty="0">
                <a:solidFill>
                  <a:srgbClr val="005AA3"/>
                </a:solidFill>
                <a:latin typeface="Helvetica" pitchFamily="-128" charset="0"/>
              </a:rPr>
              <a:t>BSA Rifle Range Safety Briefing</a:t>
            </a:r>
            <a:endParaRPr lang="en-US" sz="4800" dirty="0">
              <a:solidFill>
                <a:srgbClr val="005AA3"/>
              </a:solidFill>
              <a:latin typeface="Helvetica" pitchFamily="-128" charset="0"/>
            </a:endParaRPr>
          </a:p>
        </p:txBody>
      </p:sp>
      <p:sp>
        <p:nvSpPr>
          <p:cNvPr id="18435" name="Rectangle 6"/>
          <p:cNvSpPr>
            <a:spLocks noGrp="1" noChangeArrowheads="1"/>
          </p:cNvSpPr>
          <p:nvPr>
            <p:ph type="sldNum" sz="quarter" idx="11"/>
          </p:nvPr>
        </p:nvSpPr>
        <p:spPr bwMode="auto">
          <a:noFill/>
          <a:ln>
            <a:miter lim="800000"/>
            <a:headEnd/>
            <a:tailEnd/>
          </a:ln>
        </p:spPr>
        <p:txBody>
          <a:bodyPr/>
          <a:lstStyle/>
          <a:p>
            <a:fld id="{180F9581-9778-4EA6-8014-479962C50FE1}" type="slidenum">
              <a:rPr lang="en-US" smtClean="0"/>
              <a:pPr/>
              <a:t>1</a:t>
            </a:fld>
            <a:endParaRPr lang="en-US"/>
          </a:p>
        </p:txBody>
      </p:sp>
      <p:sp>
        <p:nvSpPr>
          <p:cNvPr id="18436" name="Rectangle 6"/>
          <p:cNvSpPr>
            <a:spLocks noChangeArrowheads="1"/>
          </p:cNvSpPr>
          <p:nvPr/>
        </p:nvSpPr>
        <p:spPr bwMode="auto">
          <a:xfrm>
            <a:off x="1646464" y="3760788"/>
            <a:ext cx="6096000" cy="1762125"/>
          </a:xfrm>
          <a:prstGeom prst="rect">
            <a:avLst/>
          </a:prstGeom>
          <a:noFill/>
          <a:ln w="9525">
            <a:noFill/>
            <a:miter lim="800000"/>
            <a:headEnd/>
            <a:tailEnd/>
          </a:ln>
        </p:spPr>
        <p:txBody>
          <a:bodyPr>
            <a:spAutoFit/>
          </a:bodyPr>
          <a:lstStyle/>
          <a:p>
            <a:pPr algn="ctr" eaLnBrk="0" hangingPunct="0"/>
            <a:r>
              <a:rPr lang="en-US" sz="3600" b="1" i="1" dirty="0">
                <a:solidFill>
                  <a:srgbClr val="DA2A00"/>
                </a:solidFill>
              </a:rPr>
              <a:t>NO AMMUNITION </a:t>
            </a:r>
            <a:br>
              <a:rPr lang="en-US" sz="3600" b="1" i="1" dirty="0">
                <a:solidFill>
                  <a:srgbClr val="DA2A00"/>
                </a:solidFill>
              </a:rPr>
            </a:br>
            <a:r>
              <a:rPr lang="en-US" sz="3600" b="1" i="1" dirty="0">
                <a:solidFill>
                  <a:srgbClr val="DA2A00"/>
                </a:solidFill>
              </a:rPr>
              <a:t>in the classroom</a:t>
            </a:r>
            <a:br>
              <a:rPr lang="en-US" sz="3600" b="1" i="1" dirty="0">
                <a:solidFill>
                  <a:srgbClr val="DA2A00"/>
                </a:solidFill>
              </a:rPr>
            </a:br>
            <a:r>
              <a:rPr lang="en-US" sz="3600" b="1" i="1" dirty="0">
                <a:solidFill>
                  <a:srgbClr val="DA2A00"/>
                </a:solidFill>
              </a:rPr>
              <a:t>NO EXCEPTIONS!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2"/>
          </p:nvPr>
        </p:nvSpPr>
        <p:spPr bwMode="auto">
          <a:noFill/>
          <a:ln>
            <a:miter lim="800000"/>
            <a:headEnd/>
            <a:tailEnd/>
          </a:ln>
        </p:spPr>
        <p:txBody>
          <a:bodyPr/>
          <a:lstStyle/>
          <a:p>
            <a:fld id="{08E74877-73AC-4F3B-963D-6798E91B9535}" type="slidenum">
              <a:rPr lang="en-US" smtClean="0"/>
              <a:pPr/>
              <a:t>10</a:t>
            </a:fld>
            <a:endParaRPr lang="en-US"/>
          </a:p>
        </p:txBody>
      </p:sp>
      <p:sp>
        <p:nvSpPr>
          <p:cNvPr id="27651" name="Rectangle 2"/>
          <p:cNvSpPr>
            <a:spLocks noChangeArrowheads="1"/>
          </p:cNvSpPr>
          <p:nvPr/>
        </p:nvSpPr>
        <p:spPr bwMode="auto">
          <a:xfrm>
            <a:off x="2057400" y="304800"/>
            <a:ext cx="6934200" cy="1139825"/>
          </a:xfrm>
          <a:prstGeom prst="rect">
            <a:avLst/>
          </a:prstGeom>
          <a:noFill/>
          <a:ln w="9525">
            <a:noFill/>
            <a:miter lim="800000"/>
            <a:headEnd/>
            <a:tailEnd/>
          </a:ln>
        </p:spPr>
        <p:txBody>
          <a:bodyPr anchor="b"/>
          <a:lstStyle/>
          <a:p>
            <a:r>
              <a:rPr lang="en-US" sz="4000" b="1">
                <a:solidFill>
                  <a:srgbClr val="000099"/>
                </a:solidFill>
              </a:rPr>
              <a:t>Prone Supported Position</a:t>
            </a:r>
            <a:endParaRPr lang="en-US" sz="2400" b="1">
              <a:solidFill>
                <a:srgbClr val="000099"/>
              </a:solidFill>
            </a:endParaRPr>
          </a:p>
        </p:txBody>
      </p:sp>
      <p:pic>
        <p:nvPicPr>
          <p:cNvPr id="27652" name="Picture 19"/>
          <p:cNvPicPr>
            <a:picLocks noChangeArrowheads="1"/>
          </p:cNvPicPr>
          <p:nvPr/>
        </p:nvPicPr>
        <p:blipFill>
          <a:blip r:embed="rId3" cstate="print"/>
          <a:srcRect/>
          <a:stretch>
            <a:fillRect/>
          </a:stretch>
        </p:blipFill>
        <p:spPr bwMode="auto">
          <a:xfrm>
            <a:off x="3486150" y="2009775"/>
            <a:ext cx="5346700" cy="3657600"/>
          </a:xfrm>
          <a:prstGeom prst="rect">
            <a:avLst/>
          </a:prstGeom>
          <a:noFill/>
          <a:ln w="50800">
            <a:noFill/>
            <a:miter lim="800000"/>
            <a:headEnd/>
            <a:tailEnd/>
          </a:ln>
        </p:spPr>
      </p:pic>
      <p:sp>
        <p:nvSpPr>
          <p:cNvPr id="6" name="Subtitle 1"/>
          <p:cNvSpPr txBox="1">
            <a:spLocks/>
          </p:cNvSpPr>
          <p:nvPr/>
        </p:nvSpPr>
        <p:spPr bwMode="auto">
          <a:xfrm>
            <a:off x="444500" y="1576388"/>
            <a:ext cx="3822700" cy="4371975"/>
          </a:xfrm>
          <a:prstGeom prst="rect">
            <a:avLst/>
          </a:prstGeom>
          <a:noFill/>
          <a:ln w="9525">
            <a:noFill/>
            <a:miter lim="800000"/>
            <a:headEnd/>
            <a:tailEnd/>
          </a:ln>
        </p:spPr>
        <p:txBody>
          <a:bodyPr/>
          <a:lstStyle/>
          <a:p>
            <a:pPr marL="404813" indent="-404813">
              <a:spcAft>
                <a:spcPct val="40000"/>
              </a:spcAft>
              <a:buClr>
                <a:srgbClr val="000099"/>
              </a:buClr>
              <a:buFont typeface="Wingdings" pitchFamily="2" charset="2"/>
              <a:buChar char="Ø"/>
              <a:defRPr/>
            </a:pPr>
            <a:r>
              <a:rPr lang="en-US" kern="0" dirty="0">
                <a:latin typeface="+mn-lt"/>
              </a:rPr>
              <a:t>Feet and legs are flat on the ground with the legs relaxed.</a:t>
            </a:r>
          </a:p>
          <a:p>
            <a:pPr marL="404813" indent="-404813">
              <a:spcAft>
                <a:spcPct val="40000"/>
              </a:spcAft>
              <a:buClr>
                <a:srgbClr val="000099"/>
              </a:buClr>
              <a:buFont typeface="Wingdings" pitchFamily="2" charset="2"/>
              <a:buChar char="Ø"/>
              <a:defRPr/>
            </a:pPr>
            <a:r>
              <a:rPr lang="en-US" kern="0" dirty="0">
                <a:latin typeface="+mn-lt"/>
              </a:rPr>
              <a:t>Butt of the rifle in the shoulder close to neck.</a:t>
            </a:r>
          </a:p>
          <a:p>
            <a:pPr marL="404813" indent="-404813">
              <a:spcAft>
                <a:spcPct val="40000"/>
              </a:spcAft>
              <a:buClr>
                <a:srgbClr val="000099"/>
              </a:buClr>
              <a:buFont typeface="Wingdings" pitchFamily="2" charset="2"/>
              <a:buChar char="Ø"/>
              <a:defRPr/>
            </a:pPr>
            <a:r>
              <a:rPr lang="en-US" kern="0" dirty="0">
                <a:latin typeface="+mn-lt"/>
              </a:rPr>
              <a:t>Elbows on the ground to support the rifle.</a:t>
            </a:r>
          </a:p>
          <a:p>
            <a:pPr marL="404813" indent="-404813">
              <a:spcAft>
                <a:spcPct val="40000"/>
              </a:spcAft>
              <a:buClr>
                <a:srgbClr val="000099"/>
              </a:buClr>
              <a:buFont typeface="Wingdings" pitchFamily="2" charset="2"/>
              <a:buChar char="Ø"/>
              <a:defRPr/>
            </a:pPr>
            <a:r>
              <a:rPr lang="en-US" kern="0" dirty="0">
                <a:latin typeface="+mn-lt"/>
              </a:rPr>
              <a:t>Support hand under the Forearm.</a:t>
            </a:r>
          </a:p>
          <a:p>
            <a:pPr marL="404813" indent="-404813">
              <a:spcAft>
                <a:spcPct val="40000"/>
              </a:spcAft>
              <a:buClr>
                <a:srgbClr val="000099"/>
              </a:buClr>
              <a:buFont typeface="Wingdings" pitchFamily="2" charset="2"/>
              <a:buChar char="Ø"/>
              <a:defRPr/>
            </a:pPr>
            <a:r>
              <a:rPr lang="en-US" kern="0" dirty="0">
                <a:latin typeface="+mn-lt"/>
              </a:rPr>
              <a:t>Trigger hand.</a:t>
            </a:r>
          </a:p>
          <a:p>
            <a:pPr marL="404813" indent="-404813">
              <a:spcAft>
                <a:spcPct val="40000"/>
              </a:spcAft>
              <a:buClr>
                <a:srgbClr val="000099"/>
              </a:buClr>
              <a:buFont typeface="Wingdings" pitchFamily="2" charset="2"/>
              <a:buChar char="Ø"/>
              <a:defRPr/>
            </a:pPr>
            <a:r>
              <a:rPr lang="en-US" kern="0" dirty="0">
                <a:latin typeface="+mn-lt"/>
              </a:rPr>
              <a:t>Face firmly against the stock with eye looking straight down the sights.</a:t>
            </a:r>
          </a:p>
          <a:p>
            <a:pPr marL="404813" indent="-404813">
              <a:spcAft>
                <a:spcPct val="40000"/>
              </a:spcAft>
              <a:buClr>
                <a:srgbClr val="000099"/>
              </a:buClr>
              <a:buFont typeface="Wingdings" pitchFamily="2" charset="2"/>
              <a:buChar char="Ø"/>
              <a:defRPr/>
            </a:pPr>
            <a:r>
              <a:rPr lang="en-US" kern="0" dirty="0">
                <a:latin typeface="+mn-lt"/>
              </a:rPr>
              <a:t>Align the position to target.</a:t>
            </a:r>
          </a:p>
          <a:p>
            <a:pPr marL="404813" indent="-404813">
              <a:lnSpc>
                <a:spcPct val="80000"/>
              </a:lnSpc>
              <a:spcBef>
                <a:spcPct val="65000"/>
              </a:spcBef>
              <a:buClr>
                <a:srgbClr val="000099"/>
              </a:buClr>
              <a:buFont typeface="Wingdings" pitchFamily="2" charset="2"/>
              <a:buChar char="Ø"/>
              <a:defRPr/>
            </a:pPr>
            <a:endParaRPr lang="en-US" sz="2400" b="1" kern="0" dirty="0">
              <a:solidFill>
                <a:srgbClr val="898989"/>
              </a:solidFill>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28675"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28676"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28677" name="Rectangle 6"/>
          <p:cNvSpPr>
            <a:spLocks noGrp="1" noChangeArrowheads="1"/>
          </p:cNvSpPr>
          <p:nvPr>
            <p:ph type="title"/>
          </p:nvPr>
        </p:nvSpPr>
        <p:spPr>
          <a:xfrm>
            <a:off x="457200" y="38100"/>
            <a:ext cx="7696200" cy="1104900"/>
          </a:xfrm>
          <a:noFill/>
        </p:spPr>
        <p:txBody>
          <a:bodyPr/>
          <a:lstStyle/>
          <a:p>
            <a:pPr algn="ctr"/>
            <a:r>
              <a:rPr lang="en-US">
                <a:latin typeface="Helvetica" pitchFamily="-128" charset="0"/>
              </a:rPr>
              <a:t>FUNDAMENTALS  “Aiming”</a:t>
            </a:r>
          </a:p>
        </p:txBody>
      </p:sp>
      <p:grpSp>
        <p:nvGrpSpPr>
          <p:cNvPr id="28678" name="Group 76"/>
          <p:cNvGrpSpPr>
            <a:grpSpLocks/>
          </p:cNvGrpSpPr>
          <p:nvPr/>
        </p:nvGrpSpPr>
        <p:grpSpPr bwMode="auto">
          <a:xfrm>
            <a:off x="593725" y="2525713"/>
            <a:ext cx="1816100" cy="1117600"/>
            <a:chOff x="593725" y="3005138"/>
            <a:chExt cx="1816100" cy="1117600"/>
          </a:xfrm>
        </p:grpSpPr>
        <p:sp>
          <p:nvSpPr>
            <p:cNvPr id="10282" name="Rectangle 42"/>
            <p:cNvSpPr>
              <a:spLocks noChangeArrowheads="1"/>
            </p:cNvSpPr>
            <p:nvPr/>
          </p:nvSpPr>
          <p:spPr bwMode="auto">
            <a:xfrm>
              <a:off x="593725" y="3570288"/>
              <a:ext cx="1816100" cy="520700"/>
            </a:xfrm>
            <a:prstGeom prst="rect">
              <a:avLst/>
            </a:prstGeom>
            <a:solidFill>
              <a:schemeClr val="accent4">
                <a:lumMod val="65000"/>
                <a:lumOff val="35000"/>
              </a:schemeClr>
            </a:solidFill>
            <a:ln w="12700">
              <a:noFill/>
              <a:miter lim="800000"/>
              <a:headEnd/>
              <a:tailEnd/>
            </a:ln>
            <a:effectLst/>
          </p:spPr>
          <p:txBody>
            <a:bodyPr wrap="none" anchor="ctr"/>
            <a:lstStyle/>
            <a:p>
              <a:pPr>
                <a:defRPr/>
              </a:pPr>
              <a:endParaRPr lang="en-US">
                <a:latin typeface="Times New Roman" charset="0"/>
              </a:endParaRPr>
            </a:p>
          </p:txBody>
        </p:sp>
        <p:sp>
          <p:nvSpPr>
            <p:cNvPr id="10283" name="Rectangle 43"/>
            <p:cNvSpPr>
              <a:spLocks noChangeArrowheads="1"/>
            </p:cNvSpPr>
            <p:nvPr/>
          </p:nvSpPr>
          <p:spPr bwMode="auto">
            <a:xfrm>
              <a:off x="593725" y="3036888"/>
              <a:ext cx="368300" cy="592137"/>
            </a:xfrm>
            <a:prstGeom prst="rect">
              <a:avLst/>
            </a:prstGeom>
            <a:solidFill>
              <a:schemeClr val="accent4">
                <a:lumMod val="65000"/>
                <a:lumOff val="35000"/>
              </a:schemeClr>
            </a:solidFill>
            <a:ln w="12700">
              <a:noFill/>
              <a:miter lim="800000"/>
              <a:headEnd/>
              <a:tailEnd/>
            </a:ln>
            <a:effectLst/>
          </p:spPr>
          <p:txBody>
            <a:bodyPr wrap="none" anchor="ctr"/>
            <a:lstStyle/>
            <a:p>
              <a:pPr>
                <a:defRPr/>
              </a:pPr>
              <a:endParaRPr lang="en-US">
                <a:latin typeface="Times New Roman" charset="0"/>
              </a:endParaRPr>
            </a:p>
          </p:txBody>
        </p:sp>
        <p:sp>
          <p:nvSpPr>
            <p:cNvPr id="10284" name="Rectangle 44"/>
            <p:cNvSpPr>
              <a:spLocks noChangeArrowheads="1"/>
            </p:cNvSpPr>
            <p:nvPr/>
          </p:nvSpPr>
          <p:spPr bwMode="auto">
            <a:xfrm>
              <a:off x="2041525" y="3036888"/>
              <a:ext cx="368300" cy="606425"/>
            </a:xfrm>
            <a:prstGeom prst="rect">
              <a:avLst/>
            </a:prstGeom>
            <a:solidFill>
              <a:schemeClr val="accent4">
                <a:lumMod val="65000"/>
                <a:lumOff val="35000"/>
              </a:schemeClr>
            </a:solidFill>
            <a:ln w="12700">
              <a:noFill/>
              <a:miter lim="800000"/>
              <a:headEnd/>
              <a:tailEnd/>
            </a:ln>
            <a:effectLst/>
          </p:spPr>
          <p:txBody>
            <a:bodyPr wrap="none" anchor="ctr"/>
            <a:lstStyle/>
            <a:p>
              <a:pPr>
                <a:defRPr/>
              </a:pPr>
              <a:endParaRPr lang="en-US">
                <a:latin typeface="Times New Roman" charset="0"/>
              </a:endParaRPr>
            </a:p>
          </p:txBody>
        </p:sp>
        <p:sp>
          <p:nvSpPr>
            <p:cNvPr id="28695" name="Rectangle 45"/>
            <p:cNvSpPr>
              <a:spLocks noChangeArrowheads="1"/>
            </p:cNvSpPr>
            <p:nvPr/>
          </p:nvSpPr>
          <p:spPr bwMode="auto">
            <a:xfrm>
              <a:off x="1279525" y="3036888"/>
              <a:ext cx="444500" cy="520700"/>
            </a:xfrm>
            <a:prstGeom prst="rect">
              <a:avLst/>
            </a:prstGeom>
            <a:solidFill>
              <a:schemeClr val="tx1"/>
            </a:solidFill>
            <a:ln w="12700">
              <a:solidFill>
                <a:schemeClr val="tx1"/>
              </a:solidFill>
              <a:miter lim="800000"/>
              <a:headEnd/>
              <a:tailEnd/>
            </a:ln>
          </p:spPr>
          <p:txBody>
            <a:bodyPr wrap="none" anchor="ctr"/>
            <a:lstStyle/>
            <a:p>
              <a:endParaRPr lang="en-US"/>
            </a:p>
          </p:txBody>
        </p:sp>
        <p:sp>
          <p:nvSpPr>
            <p:cNvPr id="28696" name="Line 47"/>
            <p:cNvSpPr>
              <a:spLocks noChangeShapeType="1"/>
            </p:cNvSpPr>
            <p:nvPr/>
          </p:nvSpPr>
          <p:spPr bwMode="auto">
            <a:xfrm>
              <a:off x="917575" y="3030538"/>
              <a:ext cx="1168400" cy="0"/>
            </a:xfrm>
            <a:prstGeom prst="line">
              <a:avLst/>
            </a:prstGeom>
            <a:noFill/>
            <a:ln w="50800">
              <a:solidFill>
                <a:srgbClr val="FF0000"/>
              </a:solidFill>
              <a:prstDash val="dash"/>
              <a:round/>
              <a:headEnd/>
              <a:tailEnd/>
            </a:ln>
          </p:spPr>
          <p:txBody>
            <a:bodyPr wrap="none" anchor="ctr"/>
            <a:lstStyle/>
            <a:p>
              <a:endParaRPr lang="en-US"/>
            </a:p>
          </p:txBody>
        </p:sp>
        <p:sp>
          <p:nvSpPr>
            <p:cNvPr id="28697" name="Line 48"/>
            <p:cNvSpPr>
              <a:spLocks noChangeShapeType="1"/>
            </p:cNvSpPr>
            <p:nvPr/>
          </p:nvSpPr>
          <p:spPr bwMode="auto">
            <a:xfrm flipV="1">
              <a:off x="1501775" y="3005138"/>
              <a:ext cx="0" cy="1117600"/>
            </a:xfrm>
            <a:prstGeom prst="line">
              <a:avLst/>
            </a:prstGeom>
            <a:noFill/>
            <a:ln w="50800">
              <a:solidFill>
                <a:srgbClr val="FF0000"/>
              </a:solidFill>
              <a:prstDash val="dash"/>
              <a:round/>
              <a:headEnd/>
              <a:tailEnd/>
            </a:ln>
          </p:spPr>
          <p:txBody>
            <a:bodyPr wrap="none" anchor="ctr"/>
            <a:lstStyle/>
            <a:p>
              <a:endParaRPr lang="en-US"/>
            </a:p>
          </p:txBody>
        </p:sp>
      </p:grpSp>
      <p:sp>
        <p:nvSpPr>
          <p:cNvPr id="28679" name="Rectangle 67"/>
          <p:cNvSpPr>
            <a:spLocks noChangeArrowheads="1"/>
          </p:cNvSpPr>
          <p:nvPr/>
        </p:nvSpPr>
        <p:spPr bwMode="auto">
          <a:xfrm>
            <a:off x="566738" y="992188"/>
            <a:ext cx="7604125" cy="458787"/>
          </a:xfrm>
          <a:prstGeom prst="rect">
            <a:avLst/>
          </a:prstGeom>
          <a:noFill/>
          <a:ln w="12700">
            <a:noFill/>
            <a:miter lim="800000"/>
            <a:headEnd/>
            <a:tailEnd/>
          </a:ln>
        </p:spPr>
        <p:txBody>
          <a:bodyPr lIns="90488" tIns="44450" rIns="90488" bIns="44450">
            <a:spAutoFit/>
          </a:bodyPr>
          <a:lstStyle/>
          <a:p>
            <a:pPr algn="ctr">
              <a:spcBef>
                <a:spcPct val="50000"/>
              </a:spcBef>
              <a:buClr>
                <a:schemeClr val="accent1"/>
              </a:buClr>
            </a:pPr>
            <a:r>
              <a:rPr lang="en-US" sz="2400" b="1">
                <a:latin typeface="Book Antiqua" pitchFamily="18" charset="0"/>
              </a:rPr>
              <a:t> </a:t>
            </a:r>
            <a:r>
              <a:rPr lang="en-US" sz="2400" b="1">
                <a:solidFill>
                  <a:srgbClr val="000099"/>
                </a:solidFill>
                <a:latin typeface="Book Antiqua" pitchFamily="18" charset="0"/>
              </a:rPr>
              <a:t>Notch Rear and Post Front Sight   </a:t>
            </a:r>
          </a:p>
        </p:txBody>
      </p:sp>
      <p:sp>
        <p:nvSpPr>
          <p:cNvPr id="28680" name="Rectangle 12"/>
          <p:cNvSpPr>
            <a:spLocks noChangeArrowheads="1"/>
          </p:cNvSpPr>
          <p:nvPr/>
        </p:nvSpPr>
        <p:spPr bwMode="auto">
          <a:xfrm>
            <a:off x="363538" y="1712913"/>
            <a:ext cx="7851775" cy="582612"/>
          </a:xfrm>
          <a:prstGeom prst="rect">
            <a:avLst/>
          </a:prstGeom>
          <a:noFill/>
          <a:ln w="12700">
            <a:noFill/>
            <a:miter lim="800000"/>
            <a:headEnd/>
            <a:tailEnd/>
          </a:ln>
        </p:spPr>
        <p:txBody>
          <a:bodyPr lIns="90488" tIns="44450" rIns="90488" bIns="44450">
            <a:spAutoFit/>
          </a:bodyPr>
          <a:lstStyle/>
          <a:p>
            <a:r>
              <a:rPr lang="en-US" sz="3200" b="1">
                <a:latin typeface="Book Antiqua" pitchFamily="18" charset="0"/>
              </a:rPr>
              <a:t>FRONT SIGHT IS IN SHARP FOCUS</a:t>
            </a:r>
          </a:p>
        </p:txBody>
      </p:sp>
      <p:grpSp>
        <p:nvGrpSpPr>
          <p:cNvPr id="28681" name="Group 65"/>
          <p:cNvGrpSpPr>
            <a:grpSpLocks/>
          </p:cNvGrpSpPr>
          <p:nvPr/>
        </p:nvGrpSpPr>
        <p:grpSpPr bwMode="auto">
          <a:xfrm>
            <a:off x="5354638" y="2844800"/>
            <a:ext cx="1816100" cy="1930400"/>
            <a:chOff x="593725" y="2192338"/>
            <a:chExt cx="1816100" cy="1930400"/>
          </a:xfrm>
        </p:grpSpPr>
        <p:sp>
          <p:nvSpPr>
            <p:cNvPr id="67" name="Rectangle 42"/>
            <p:cNvSpPr>
              <a:spLocks noChangeArrowheads="1"/>
            </p:cNvSpPr>
            <p:nvPr/>
          </p:nvSpPr>
          <p:spPr bwMode="auto">
            <a:xfrm>
              <a:off x="593725" y="3570288"/>
              <a:ext cx="1816100" cy="520700"/>
            </a:xfrm>
            <a:prstGeom prst="rect">
              <a:avLst/>
            </a:prstGeom>
            <a:solidFill>
              <a:schemeClr val="accent4">
                <a:lumMod val="65000"/>
                <a:lumOff val="35000"/>
              </a:schemeClr>
            </a:solidFill>
            <a:ln w="12700">
              <a:noFill/>
              <a:miter lim="800000"/>
              <a:headEnd/>
              <a:tailEnd/>
            </a:ln>
            <a:effectLst/>
          </p:spPr>
          <p:txBody>
            <a:bodyPr wrap="none" anchor="ctr"/>
            <a:lstStyle/>
            <a:p>
              <a:pPr>
                <a:defRPr/>
              </a:pPr>
              <a:endParaRPr lang="en-US">
                <a:latin typeface="Times New Roman" charset="0"/>
              </a:endParaRPr>
            </a:p>
          </p:txBody>
        </p:sp>
        <p:sp>
          <p:nvSpPr>
            <p:cNvPr id="68" name="Rectangle 43"/>
            <p:cNvSpPr>
              <a:spLocks noChangeArrowheads="1"/>
            </p:cNvSpPr>
            <p:nvPr/>
          </p:nvSpPr>
          <p:spPr bwMode="auto">
            <a:xfrm>
              <a:off x="593725" y="3036888"/>
              <a:ext cx="368300" cy="592138"/>
            </a:xfrm>
            <a:prstGeom prst="rect">
              <a:avLst/>
            </a:prstGeom>
            <a:solidFill>
              <a:schemeClr val="accent4">
                <a:lumMod val="65000"/>
                <a:lumOff val="35000"/>
              </a:schemeClr>
            </a:solidFill>
            <a:ln w="12700">
              <a:noFill/>
              <a:miter lim="800000"/>
              <a:headEnd/>
              <a:tailEnd/>
            </a:ln>
            <a:effectLst/>
          </p:spPr>
          <p:txBody>
            <a:bodyPr wrap="none" anchor="ctr"/>
            <a:lstStyle/>
            <a:p>
              <a:pPr>
                <a:defRPr/>
              </a:pPr>
              <a:endParaRPr lang="en-US">
                <a:latin typeface="Times New Roman" charset="0"/>
              </a:endParaRPr>
            </a:p>
          </p:txBody>
        </p:sp>
        <p:sp>
          <p:nvSpPr>
            <p:cNvPr id="69" name="Rectangle 44"/>
            <p:cNvSpPr>
              <a:spLocks noChangeArrowheads="1"/>
            </p:cNvSpPr>
            <p:nvPr/>
          </p:nvSpPr>
          <p:spPr bwMode="auto">
            <a:xfrm>
              <a:off x="2041525" y="3036888"/>
              <a:ext cx="368300" cy="606425"/>
            </a:xfrm>
            <a:prstGeom prst="rect">
              <a:avLst/>
            </a:prstGeom>
            <a:solidFill>
              <a:schemeClr val="accent4">
                <a:lumMod val="65000"/>
                <a:lumOff val="35000"/>
              </a:schemeClr>
            </a:solidFill>
            <a:ln w="12700">
              <a:noFill/>
              <a:miter lim="800000"/>
              <a:headEnd/>
              <a:tailEnd/>
            </a:ln>
            <a:effectLst/>
          </p:spPr>
          <p:txBody>
            <a:bodyPr wrap="none" anchor="ctr"/>
            <a:lstStyle/>
            <a:p>
              <a:pPr>
                <a:defRPr/>
              </a:pPr>
              <a:endParaRPr lang="en-US">
                <a:latin typeface="Times New Roman" charset="0"/>
              </a:endParaRPr>
            </a:p>
          </p:txBody>
        </p:sp>
        <p:sp>
          <p:nvSpPr>
            <p:cNvPr id="28688" name="Rectangle 45"/>
            <p:cNvSpPr>
              <a:spLocks noChangeArrowheads="1"/>
            </p:cNvSpPr>
            <p:nvPr/>
          </p:nvSpPr>
          <p:spPr bwMode="auto">
            <a:xfrm>
              <a:off x="1279525" y="3036888"/>
              <a:ext cx="444500" cy="520700"/>
            </a:xfrm>
            <a:prstGeom prst="rect">
              <a:avLst/>
            </a:prstGeom>
            <a:solidFill>
              <a:schemeClr val="tx1"/>
            </a:solidFill>
            <a:ln w="12700">
              <a:solidFill>
                <a:schemeClr val="tx1"/>
              </a:solidFill>
              <a:miter lim="800000"/>
              <a:headEnd/>
              <a:tailEnd/>
            </a:ln>
          </p:spPr>
          <p:txBody>
            <a:bodyPr wrap="none" anchor="ctr"/>
            <a:lstStyle/>
            <a:p>
              <a:endParaRPr lang="en-US"/>
            </a:p>
          </p:txBody>
        </p:sp>
        <p:sp>
          <p:nvSpPr>
            <p:cNvPr id="71" name="Oval 46"/>
            <p:cNvSpPr>
              <a:spLocks noChangeArrowheads="1"/>
            </p:cNvSpPr>
            <p:nvPr/>
          </p:nvSpPr>
          <p:spPr bwMode="auto">
            <a:xfrm>
              <a:off x="1044575" y="2192338"/>
              <a:ext cx="914400" cy="838200"/>
            </a:xfrm>
            <a:prstGeom prst="ellipse">
              <a:avLst/>
            </a:prstGeom>
            <a:solidFill>
              <a:schemeClr val="accent4">
                <a:lumMod val="50000"/>
                <a:lumOff val="50000"/>
              </a:schemeClr>
            </a:solidFill>
            <a:ln w="12700">
              <a:noFill/>
              <a:round/>
              <a:headEnd/>
              <a:tailEnd/>
            </a:ln>
            <a:effectLst/>
          </p:spPr>
          <p:txBody>
            <a:bodyPr wrap="none" anchor="ctr"/>
            <a:lstStyle/>
            <a:p>
              <a:pPr>
                <a:defRPr/>
              </a:pPr>
              <a:endParaRPr lang="en-US">
                <a:latin typeface="Times New Roman" charset="0"/>
              </a:endParaRPr>
            </a:p>
          </p:txBody>
        </p:sp>
        <p:sp>
          <p:nvSpPr>
            <p:cNvPr id="28690" name="Line 47"/>
            <p:cNvSpPr>
              <a:spLocks noChangeShapeType="1"/>
            </p:cNvSpPr>
            <p:nvPr/>
          </p:nvSpPr>
          <p:spPr bwMode="auto">
            <a:xfrm>
              <a:off x="917575" y="3030538"/>
              <a:ext cx="1168400" cy="0"/>
            </a:xfrm>
            <a:prstGeom prst="line">
              <a:avLst/>
            </a:prstGeom>
            <a:noFill/>
            <a:ln w="50800">
              <a:solidFill>
                <a:srgbClr val="FF0000"/>
              </a:solidFill>
              <a:prstDash val="dash"/>
              <a:round/>
              <a:headEnd/>
              <a:tailEnd/>
            </a:ln>
          </p:spPr>
          <p:txBody>
            <a:bodyPr wrap="none" anchor="ctr"/>
            <a:lstStyle/>
            <a:p>
              <a:endParaRPr lang="en-US"/>
            </a:p>
          </p:txBody>
        </p:sp>
        <p:sp>
          <p:nvSpPr>
            <p:cNvPr id="28691" name="Line 48"/>
            <p:cNvSpPr>
              <a:spLocks noChangeShapeType="1"/>
            </p:cNvSpPr>
            <p:nvPr/>
          </p:nvSpPr>
          <p:spPr bwMode="auto">
            <a:xfrm flipV="1">
              <a:off x="1501775" y="3005138"/>
              <a:ext cx="0" cy="1117600"/>
            </a:xfrm>
            <a:prstGeom prst="line">
              <a:avLst/>
            </a:prstGeom>
            <a:noFill/>
            <a:ln w="50800">
              <a:solidFill>
                <a:srgbClr val="FF0000"/>
              </a:solidFill>
              <a:prstDash val="dash"/>
              <a:round/>
              <a:headEnd/>
              <a:tailEnd/>
            </a:ln>
          </p:spPr>
          <p:txBody>
            <a:bodyPr wrap="none" anchor="ctr"/>
            <a:lstStyle/>
            <a:p>
              <a:endParaRPr lang="en-US"/>
            </a:p>
          </p:txBody>
        </p:sp>
      </p:grpSp>
      <p:sp>
        <p:nvSpPr>
          <p:cNvPr id="28682" name="Rectangle 40"/>
          <p:cNvSpPr>
            <a:spLocks noChangeArrowheads="1"/>
          </p:cNvSpPr>
          <p:nvPr/>
        </p:nvSpPr>
        <p:spPr bwMode="auto">
          <a:xfrm>
            <a:off x="527050" y="3849688"/>
            <a:ext cx="1868488" cy="366712"/>
          </a:xfrm>
          <a:prstGeom prst="rect">
            <a:avLst/>
          </a:prstGeom>
          <a:noFill/>
          <a:ln w="12700">
            <a:noFill/>
            <a:miter lim="800000"/>
            <a:headEnd/>
            <a:tailEnd/>
          </a:ln>
        </p:spPr>
        <p:txBody>
          <a:bodyPr wrap="none" lIns="90488" tIns="44450" rIns="90488" bIns="44450">
            <a:spAutoFit/>
          </a:bodyPr>
          <a:lstStyle/>
          <a:p>
            <a:r>
              <a:rPr lang="en-US">
                <a:latin typeface="Book Antiqua" pitchFamily="18" charset="0"/>
              </a:rPr>
              <a:t>Sight Alignment</a:t>
            </a:r>
          </a:p>
        </p:txBody>
      </p:sp>
      <p:sp>
        <p:nvSpPr>
          <p:cNvPr id="28683" name="Rectangle 7"/>
          <p:cNvSpPr>
            <a:spLocks noChangeArrowheads="1"/>
          </p:cNvSpPr>
          <p:nvPr/>
        </p:nvSpPr>
        <p:spPr bwMode="auto">
          <a:xfrm>
            <a:off x="4295775" y="5051425"/>
            <a:ext cx="4122738" cy="1031875"/>
          </a:xfrm>
          <a:prstGeom prst="rect">
            <a:avLst/>
          </a:prstGeom>
          <a:noFill/>
          <a:ln w="12700">
            <a:noFill/>
            <a:miter lim="800000"/>
            <a:headEnd/>
            <a:tailEnd/>
          </a:ln>
        </p:spPr>
        <p:txBody>
          <a:bodyPr lIns="90488" tIns="44450" rIns="90488" bIns="44450">
            <a:spAutoFit/>
          </a:bodyPr>
          <a:lstStyle/>
          <a:p>
            <a:pPr lvl="1" algn="ctr">
              <a:spcBef>
                <a:spcPct val="20000"/>
              </a:spcBef>
            </a:pPr>
            <a:r>
              <a:rPr lang="en-US">
                <a:latin typeface="Book Antiqua" pitchFamily="18" charset="0"/>
              </a:rPr>
              <a:t>Sight Picture</a:t>
            </a:r>
          </a:p>
          <a:p>
            <a:pPr lvl="1" algn="ctr">
              <a:spcBef>
                <a:spcPct val="20000"/>
              </a:spcBef>
            </a:pPr>
            <a:r>
              <a:rPr lang="en-US">
                <a:latin typeface="Book Antiqua" pitchFamily="18" charset="0"/>
              </a:rPr>
              <a:t> 6 O'clock Hold on the Bullseye</a:t>
            </a:r>
          </a:p>
          <a:p>
            <a:pPr lvl="1">
              <a:spcBef>
                <a:spcPct val="20000"/>
              </a:spcBef>
            </a:pPr>
            <a:endParaRPr lang="en-US">
              <a:latin typeface="Book Antiqua" pitchFamily="18" charset="0"/>
            </a:endParaRPr>
          </a:p>
        </p:txBody>
      </p:sp>
      <p:sp>
        <p:nvSpPr>
          <p:cNvPr id="28684" name="Rectangle 79"/>
          <p:cNvSpPr>
            <a:spLocks noChangeArrowheads="1"/>
          </p:cNvSpPr>
          <p:nvPr/>
        </p:nvSpPr>
        <p:spPr bwMode="auto">
          <a:xfrm>
            <a:off x="239713" y="4354513"/>
            <a:ext cx="4572000" cy="1800225"/>
          </a:xfrm>
          <a:prstGeom prst="rect">
            <a:avLst/>
          </a:prstGeom>
          <a:noFill/>
          <a:ln w="9525">
            <a:noFill/>
            <a:miter lim="800000"/>
            <a:headEnd/>
            <a:tailEnd/>
          </a:ln>
        </p:spPr>
        <p:txBody>
          <a:bodyPr>
            <a:spAutoFit/>
          </a:bodyPr>
          <a:lstStyle/>
          <a:p>
            <a:pPr marL="574675" indent="-339725">
              <a:spcAft>
                <a:spcPct val="50000"/>
              </a:spcAft>
            </a:pPr>
            <a:r>
              <a:rPr lang="en-US" sz="2000" b="1">
                <a:cs typeface="Arial" charset="0"/>
              </a:rPr>
              <a:t>With Post-and-Notch sights:</a:t>
            </a:r>
          </a:p>
          <a:p>
            <a:pPr marL="574675" indent="-339725">
              <a:spcAft>
                <a:spcPct val="50000"/>
              </a:spcAft>
            </a:pPr>
            <a:r>
              <a:rPr lang="en-US" b="1">
                <a:cs typeface="Arial" charset="0"/>
              </a:rPr>
              <a:t>The tops of the front and rear sights are even</a:t>
            </a:r>
          </a:p>
          <a:p>
            <a:pPr marL="574675" indent="-339725">
              <a:spcAft>
                <a:spcPct val="50000"/>
              </a:spcAft>
            </a:pPr>
            <a:r>
              <a:rPr lang="en-US" b="1">
                <a:cs typeface="Arial" charset="0"/>
              </a:rPr>
              <a:t>The front post is centered in the rear notch</a:t>
            </a:r>
            <a:endParaRPr lang="en-US" b="1">
              <a:solidFill>
                <a:srgbClr val="898989"/>
              </a:solidFill>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29699"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29700"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29701" name="Rectangle 6"/>
          <p:cNvSpPr>
            <a:spLocks noGrp="1" noChangeArrowheads="1"/>
          </p:cNvSpPr>
          <p:nvPr>
            <p:ph type="title"/>
          </p:nvPr>
        </p:nvSpPr>
        <p:spPr>
          <a:xfrm>
            <a:off x="457200" y="38100"/>
            <a:ext cx="7696200" cy="1104900"/>
          </a:xfrm>
          <a:noFill/>
        </p:spPr>
        <p:txBody>
          <a:bodyPr/>
          <a:lstStyle/>
          <a:p>
            <a:pPr algn="ctr"/>
            <a:r>
              <a:rPr lang="en-US">
                <a:latin typeface="Helvetica" pitchFamily="-128" charset="0"/>
              </a:rPr>
              <a:t>FUNDAMENTALS  “Aiming”</a:t>
            </a:r>
          </a:p>
        </p:txBody>
      </p:sp>
      <p:sp>
        <p:nvSpPr>
          <p:cNvPr id="29702" name="Rectangle 67"/>
          <p:cNvSpPr>
            <a:spLocks noChangeArrowheads="1"/>
          </p:cNvSpPr>
          <p:nvPr/>
        </p:nvSpPr>
        <p:spPr bwMode="auto">
          <a:xfrm>
            <a:off x="566738" y="992188"/>
            <a:ext cx="7604125" cy="458787"/>
          </a:xfrm>
          <a:prstGeom prst="rect">
            <a:avLst/>
          </a:prstGeom>
          <a:noFill/>
          <a:ln w="12700">
            <a:noFill/>
            <a:miter lim="800000"/>
            <a:headEnd/>
            <a:tailEnd/>
          </a:ln>
        </p:spPr>
        <p:txBody>
          <a:bodyPr lIns="90488" tIns="44450" rIns="90488" bIns="44450">
            <a:spAutoFit/>
          </a:bodyPr>
          <a:lstStyle/>
          <a:p>
            <a:pPr algn="ctr">
              <a:spcBef>
                <a:spcPct val="50000"/>
              </a:spcBef>
              <a:buClr>
                <a:schemeClr val="accent1"/>
              </a:buClr>
            </a:pPr>
            <a:r>
              <a:rPr lang="en-US" sz="2400" b="1">
                <a:latin typeface="Book Antiqua" pitchFamily="18" charset="0"/>
              </a:rPr>
              <a:t> </a:t>
            </a:r>
            <a:r>
              <a:rPr lang="en-US" sz="2400" b="1">
                <a:solidFill>
                  <a:srgbClr val="000099"/>
                </a:solidFill>
              </a:rPr>
              <a:t>Aperture Rear and Post Front Sight</a:t>
            </a:r>
            <a:endParaRPr lang="en-US" sz="2400" b="1">
              <a:latin typeface="Book Antiqua" pitchFamily="18" charset="0"/>
            </a:endParaRPr>
          </a:p>
        </p:txBody>
      </p:sp>
      <p:sp>
        <p:nvSpPr>
          <p:cNvPr id="29703" name="Rectangle 12"/>
          <p:cNvSpPr>
            <a:spLocks noChangeArrowheads="1"/>
          </p:cNvSpPr>
          <p:nvPr/>
        </p:nvSpPr>
        <p:spPr bwMode="auto">
          <a:xfrm>
            <a:off x="377825" y="1524000"/>
            <a:ext cx="7851775" cy="582613"/>
          </a:xfrm>
          <a:prstGeom prst="rect">
            <a:avLst/>
          </a:prstGeom>
          <a:noFill/>
          <a:ln w="12700">
            <a:noFill/>
            <a:miter lim="800000"/>
            <a:headEnd/>
            <a:tailEnd/>
          </a:ln>
        </p:spPr>
        <p:txBody>
          <a:bodyPr lIns="90488" tIns="44450" rIns="90488" bIns="44450">
            <a:spAutoFit/>
          </a:bodyPr>
          <a:lstStyle/>
          <a:p>
            <a:r>
              <a:rPr lang="en-US" sz="3200" b="1">
                <a:latin typeface="Book Antiqua" pitchFamily="18" charset="0"/>
              </a:rPr>
              <a:t>FRONT SIGHT IS IN SHARP FOCUS</a:t>
            </a:r>
          </a:p>
        </p:txBody>
      </p:sp>
      <p:sp>
        <p:nvSpPr>
          <p:cNvPr id="29704" name="Rectangle 40"/>
          <p:cNvSpPr>
            <a:spLocks noChangeArrowheads="1"/>
          </p:cNvSpPr>
          <p:nvPr/>
        </p:nvSpPr>
        <p:spPr bwMode="auto">
          <a:xfrm>
            <a:off x="976313" y="4981575"/>
            <a:ext cx="1870075" cy="366713"/>
          </a:xfrm>
          <a:prstGeom prst="rect">
            <a:avLst/>
          </a:prstGeom>
          <a:noFill/>
          <a:ln w="12700">
            <a:noFill/>
            <a:miter lim="800000"/>
            <a:headEnd/>
            <a:tailEnd/>
          </a:ln>
        </p:spPr>
        <p:txBody>
          <a:bodyPr wrap="none" lIns="90488" tIns="44450" rIns="90488" bIns="44450">
            <a:spAutoFit/>
          </a:bodyPr>
          <a:lstStyle/>
          <a:p>
            <a:r>
              <a:rPr lang="en-US">
                <a:latin typeface="Book Antiqua" pitchFamily="18" charset="0"/>
              </a:rPr>
              <a:t>Sight Alignment</a:t>
            </a:r>
          </a:p>
        </p:txBody>
      </p:sp>
      <p:sp>
        <p:nvSpPr>
          <p:cNvPr id="29705" name="Rectangle 7"/>
          <p:cNvSpPr>
            <a:spLocks noChangeArrowheads="1"/>
          </p:cNvSpPr>
          <p:nvPr/>
        </p:nvSpPr>
        <p:spPr bwMode="auto">
          <a:xfrm>
            <a:off x="4470400" y="5051425"/>
            <a:ext cx="3802063" cy="1031875"/>
          </a:xfrm>
          <a:prstGeom prst="rect">
            <a:avLst/>
          </a:prstGeom>
          <a:noFill/>
          <a:ln w="12700">
            <a:noFill/>
            <a:miter lim="800000"/>
            <a:headEnd/>
            <a:tailEnd/>
          </a:ln>
        </p:spPr>
        <p:txBody>
          <a:bodyPr lIns="90488" tIns="44450" rIns="90488" bIns="44450">
            <a:spAutoFit/>
          </a:bodyPr>
          <a:lstStyle/>
          <a:p>
            <a:pPr lvl="1" algn="ctr">
              <a:spcBef>
                <a:spcPct val="20000"/>
              </a:spcBef>
            </a:pPr>
            <a:r>
              <a:rPr lang="en-US">
                <a:latin typeface="Book Antiqua" pitchFamily="18" charset="0"/>
              </a:rPr>
              <a:t>Sight Picture</a:t>
            </a:r>
          </a:p>
          <a:p>
            <a:pPr lvl="1" algn="ctr">
              <a:spcBef>
                <a:spcPct val="20000"/>
              </a:spcBef>
            </a:pPr>
            <a:r>
              <a:rPr lang="en-US">
                <a:latin typeface="Book Antiqua" pitchFamily="18" charset="0"/>
              </a:rPr>
              <a:t>6 O'clock Hold on the Bullseye</a:t>
            </a:r>
          </a:p>
          <a:p>
            <a:pPr lvl="1" algn="ctr">
              <a:spcBef>
                <a:spcPct val="20000"/>
              </a:spcBef>
            </a:pPr>
            <a:endParaRPr lang="en-US">
              <a:latin typeface="Book Antiqua" pitchFamily="18" charset="0"/>
            </a:endParaRPr>
          </a:p>
        </p:txBody>
      </p:sp>
      <p:grpSp>
        <p:nvGrpSpPr>
          <p:cNvPr id="29706" name="Group 24"/>
          <p:cNvGrpSpPr>
            <a:grpSpLocks/>
          </p:cNvGrpSpPr>
          <p:nvPr/>
        </p:nvGrpSpPr>
        <p:grpSpPr bwMode="auto">
          <a:xfrm>
            <a:off x="5313363" y="2205038"/>
            <a:ext cx="2311400" cy="2501900"/>
            <a:chOff x="3035300" y="1739900"/>
            <a:chExt cx="2311400" cy="2501900"/>
          </a:xfrm>
        </p:grpSpPr>
        <p:sp>
          <p:nvSpPr>
            <p:cNvPr id="26" name="Oval 13"/>
            <p:cNvSpPr>
              <a:spLocks noChangeArrowheads="1"/>
            </p:cNvSpPr>
            <p:nvPr/>
          </p:nvSpPr>
          <p:spPr bwMode="auto">
            <a:xfrm>
              <a:off x="3035300" y="1739900"/>
              <a:ext cx="2311400" cy="2463800"/>
            </a:xfrm>
            <a:prstGeom prst="ellipse">
              <a:avLst/>
            </a:prstGeom>
            <a:solidFill>
              <a:schemeClr val="bg1"/>
            </a:solidFill>
            <a:ln w="127000">
              <a:solidFill>
                <a:schemeClr val="accent4">
                  <a:lumMod val="50000"/>
                  <a:lumOff val="50000"/>
                </a:schemeClr>
              </a:solidFill>
              <a:round/>
              <a:headEnd/>
              <a:tailEnd/>
            </a:ln>
            <a:effectLst/>
          </p:spPr>
          <p:txBody>
            <a:bodyPr wrap="none" anchor="ctr"/>
            <a:lstStyle/>
            <a:p>
              <a:pPr>
                <a:defRPr/>
              </a:pPr>
              <a:endParaRPr lang="en-US">
                <a:latin typeface="Times New Roman" charset="0"/>
              </a:endParaRPr>
            </a:p>
          </p:txBody>
        </p:sp>
        <p:sp>
          <p:nvSpPr>
            <p:cNvPr id="27" name="Oval 14"/>
            <p:cNvSpPr>
              <a:spLocks noChangeArrowheads="1"/>
            </p:cNvSpPr>
            <p:nvPr/>
          </p:nvSpPr>
          <p:spPr bwMode="auto">
            <a:xfrm>
              <a:off x="3733800" y="2133600"/>
              <a:ext cx="914400" cy="838200"/>
            </a:xfrm>
            <a:prstGeom prst="ellipse">
              <a:avLst/>
            </a:prstGeom>
            <a:solidFill>
              <a:schemeClr val="accent4">
                <a:lumMod val="50000"/>
                <a:lumOff val="50000"/>
              </a:schemeClr>
            </a:solidFill>
            <a:ln w="12700">
              <a:noFill/>
              <a:round/>
              <a:headEnd/>
              <a:tailEnd/>
            </a:ln>
            <a:effectLst/>
          </p:spPr>
          <p:txBody>
            <a:bodyPr wrap="none" anchor="ctr"/>
            <a:lstStyle/>
            <a:p>
              <a:pPr>
                <a:defRPr/>
              </a:pPr>
              <a:endParaRPr lang="en-US">
                <a:latin typeface="Times New Roman" charset="0"/>
              </a:endParaRPr>
            </a:p>
          </p:txBody>
        </p:sp>
        <p:sp>
          <p:nvSpPr>
            <p:cNvPr id="29714" name="Rectangle 15"/>
            <p:cNvSpPr>
              <a:spLocks noChangeArrowheads="1"/>
            </p:cNvSpPr>
            <p:nvPr/>
          </p:nvSpPr>
          <p:spPr bwMode="auto">
            <a:xfrm>
              <a:off x="3816350" y="2978150"/>
              <a:ext cx="825500" cy="1206500"/>
            </a:xfrm>
            <a:prstGeom prst="rect">
              <a:avLst/>
            </a:prstGeom>
            <a:solidFill>
              <a:schemeClr val="tx1"/>
            </a:solidFill>
            <a:ln w="12700">
              <a:solidFill>
                <a:schemeClr val="tx1"/>
              </a:solidFill>
              <a:miter lim="800000"/>
              <a:headEnd/>
              <a:tailEnd/>
            </a:ln>
          </p:spPr>
          <p:txBody>
            <a:bodyPr wrap="none" anchor="ctr"/>
            <a:lstStyle/>
            <a:p>
              <a:endParaRPr lang="en-US"/>
            </a:p>
          </p:txBody>
        </p:sp>
        <p:sp>
          <p:nvSpPr>
            <p:cNvPr id="29715" name="Line 16"/>
            <p:cNvSpPr>
              <a:spLocks noChangeShapeType="1"/>
            </p:cNvSpPr>
            <p:nvPr/>
          </p:nvSpPr>
          <p:spPr bwMode="auto">
            <a:xfrm>
              <a:off x="3149600" y="2971800"/>
              <a:ext cx="2159000" cy="0"/>
            </a:xfrm>
            <a:prstGeom prst="line">
              <a:avLst/>
            </a:prstGeom>
            <a:noFill/>
            <a:ln w="50800">
              <a:solidFill>
                <a:srgbClr val="CC3300"/>
              </a:solidFill>
              <a:prstDash val="dash"/>
              <a:round/>
              <a:headEnd/>
              <a:tailEnd/>
            </a:ln>
          </p:spPr>
          <p:txBody>
            <a:bodyPr wrap="none" anchor="ctr"/>
            <a:lstStyle/>
            <a:p>
              <a:endParaRPr lang="en-US"/>
            </a:p>
          </p:txBody>
        </p:sp>
        <p:sp>
          <p:nvSpPr>
            <p:cNvPr id="29716" name="Line 17"/>
            <p:cNvSpPr>
              <a:spLocks noChangeShapeType="1"/>
            </p:cNvSpPr>
            <p:nvPr/>
          </p:nvSpPr>
          <p:spPr bwMode="auto">
            <a:xfrm>
              <a:off x="4191000" y="1778000"/>
              <a:ext cx="0" cy="2463800"/>
            </a:xfrm>
            <a:prstGeom prst="line">
              <a:avLst/>
            </a:prstGeom>
            <a:noFill/>
            <a:ln w="50800">
              <a:solidFill>
                <a:srgbClr val="E62C00"/>
              </a:solidFill>
              <a:prstDash val="dash"/>
              <a:round/>
              <a:headEnd/>
              <a:tailEnd/>
            </a:ln>
          </p:spPr>
          <p:txBody>
            <a:bodyPr wrap="none" anchor="ctr"/>
            <a:lstStyle/>
            <a:p>
              <a:endParaRPr lang="en-US"/>
            </a:p>
          </p:txBody>
        </p:sp>
      </p:grpSp>
      <p:sp>
        <p:nvSpPr>
          <p:cNvPr id="29707" name="Rectangle 36"/>
          <p:cNvSpPr>
            <a:spLocks noChangeArrowheads="1"/>
          </p:cNvSpPr>
          <p:nvPr/>
        </p:nvSpPr>
        <p:spPr bwMode="auto">
          <a:xfrm>
            <a:off x="296863" y="5370513"/>
            <a:ext cx="4572000" cy="1108075"/>
          </a:xfrm>
          <a:prstGeom prst="rect">
            <a:avLst/>
          </a:prstGeom>
          <a:noFill/>
          <a:ln w="9525">
            <a:noFill/>
            <a:miter lim="800000"/>
            <a:headEnd/>
            <a:tailEnd/>
          </a:ln>
        </p:spPr>
        <p:txBody>
          <a:bodyPr>
            <a:spAutoFit/>
          </a:bodyPr>
          <a:lstStyle/>
          <a:p>
            <a:pPr marL="574675" indent="-339725">
              <a:spcAft>
                <a:spcPct val="50000"/>
              </a:spcAft>
            </a:pPr>
            <a:r>
              <a:rPr lang="en-US" sz="2000" b="1"/>
              <a:t>Aperture Rear and Post Front Sight</a:t>
            </a:r>
            <a:endParaRPr lang="en-US" sz="2000" b="1">
              <a:latin typeface="Book Antiqua" pitchFamily="18" charset="0"/>
            </a:endParaRPr>
          </a:p>
          <a:p>
            <a:pPr marL="574675" indent="-339725">
              <a:spcAft>
                <a:spcPct val="50000"/>
              </a:spcAft>
            </a:pPr>
            <a:r>
              <a:rPr lang="en-US" b="1">
                <a:cs typeface="Arial" charset="0"/>
              </a:rPr>
              <a:t>The tops of the front is center in the rear sights aperture</a:t>
            </a:r>
            <a:endParaRPr lang="en-US" b="1">
              <a:solidFill>
                <a:srgbClr val="898989"/>
              </a:solidFill>
            </a:endParaRPr>
          </a:p>
        </p:txBody>
      </p:sp>
      <p:sp>
        <p:nvSpPr>
          <p:cNvPr id="40" name="Oval 13"/>
          <p:cNvSpPr>
            <a:spLocks noChangeArrowheads="1"/>
          </p:cNvSpPr>
          <p:nvPr/>
        </p:nvSpPr>
        <p:spPr bwMode="auto">
          <a:xfrm>
            <a:off x="763588" y="2225675"/>
            <a:ext cx="2311400" cy="2463800"/>
          </a:xfrm>
          <a:prstGeom prst="ellipse">
            <a:avLst/>
          </a:prstGeom>
          <a:solidFill>
            <a:schemeClr val="bg1"/>
          </a:solidFill>
          <a:ln w="127000">
            <a:solidFill>
              <a:schemeClr val="accent4">
                <a:lumMod val="50000"/>
                <a:lumOff val="50000"/>
              </a:schemeClr>
            </a:solidFill>
            <a:round/>
            <a:headEnd/>
            <a:tailEnd/>
          </a:ln>
          <a:effectLst/>
        </p:spPr>
        <p:txBody>
          <a:bodyPr wrap="none" anchor="ctr"/>
          <a:lstStyle/>
          <a:p>
            <a:pPr>
              <a:defRPr/>
            </a:pPr>
            <a:endParaRPr lang="en-US">
              <a:latin typeface="Times New Roman" charset="0"/>
            </a:endParaRPr>
          </a:p>
        </p:txBody>
      </p:sp>
      <p:sp>
        <p:nvSpPr>
          <p:cNvPr id="29709" name="Rectangle 15"/>
          <p:cNvSpPr>
            <a:spLocks noChangeArrowheads="1"/>
          </p:cNvSpPr>
          <p:nvPr/>
        </p:nvSpPr>
        <p:spPr bwMode="auto">
          <a:xfrm>
            <a:off x="1544638" y="3463925"/>
            <a:ext cx="825500" cy="1206500"/>
          </a:xfrm>
          <a:prstGeom prst="rect">
            <a:avLst/>
          </a:prstGeom>
          <a:solidFill>
            <a:schemeClr val="tx1"/>
          </a:solidFill>
          <a:ln w="12700">
            <a:solidFill>
              <a:schemeClr val="tx1"/>
            </a:solidFill>
            <a:miter lim="800000"/>
            <a:headEnd/>
            <a:tailEnd/>
          </a:ln>
        </p:spPr>
        <p:txBody>
          <a:bodyPr wrap="none" anchor="ctr"/>
          <a:lstStyle/>
          <a:p>
            <a:endParaRPr lang="en-US"/>
          </a:p>
        </p:txBody>
      </p:sp>
      <p:sp>
        <p:nvSpPr>
          <p:cNvPr id="29710" name="Line 16"/>
          <p:cNvSpPr>
            <a:spLocks noChangeShapeType="1"/>
          </p:cNvSpPr>
          <p:nvPr/>
        </p:nvSpPr>
        <p:spPr bwMode="auto">
          <a:xfrm>
            <a:off x="877888" y="3457575"/>
            <a:ext cx="2159000" cy="0"/>
          </a:xfrm>
          <a:prstGeom prst="line">
            <a:avLst/>
          </a:prstGeom>
          <a:noFill/>
          <a:ln w="50800">
            <a:solidFill>
              <a:srgbClr val="CC3300"/>
            </a:solidFill>
            <a:prstDash val="dash"/>
            <a:round/>
            <a:headEnd/>
            <a:tailEnd/>
          </a:ln>
        </p:spPr>
        <p:txBody>
          <a:bodyPr wrap="none" anchor="ctr"/>
          <a:lstStyle/>
          <a:p>
            <a:endParaRPr lang="en-US"/>
          </a:p>
        </p:txBody>
      </p:sp>
      <p:sp>
        <p:nvSpPr>
          <p:cNvPr id="29711" name="Line 17"/>
          <p:cNvSpPr>
            <a:spLocks noChangeShapeType="1"/>
          </p:cNvSpPr>
          <p:nvPr/>
        </p:nvSpPr>
        <p:spPr bwMode="auto">
          <a:xfrm>
            <a:off x="1919288" y="2263775"/>
            <a:ext cx="0" cy="2463800"/>
          </a:xfrm>
          <a:prstGeom prst="line">
            <a:avLst/>
          </a:prstGeom>
          <a:noFill/>
          <a:ln w="50800">
            <a:solidFill>
              <a:srgbClr val="E62C00"/>
            </a:solidFill>
            <a:prstDash val="dash"/>
            <a:round/>
            <a:headEnd/>
            <a:tailEnd/>
          </a:ln>
        </p:spPr>
        <p:txBody>
          <a:bodyPr wrap="none" anchor="ctr"/>
          <a:lstStyle/>
          <a:p>
            <a:endParaRPr lang="en-US"/>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30723"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30724"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30725" name="Rectangle 6"/>
          <p:cNvSpPr>
            <a:spLocks noGrp="1" noChangeArrowheads="1"/>
          </p:cNvSpPr>
          <p:nvPr>
            <p:ph type="title"/>
          </p:nvPr>
        </p:nvSpPr>
        <p:spPr>
          <a:xfrm>
            <a:off x="457200" y="38100"/>
            <a:ext cx="7696200" cy="1104900"/>
          </a:xfrm>
          <a:noFill/>
        </p:spPr>
        <p:txBody>
          <a:bodyPr/>
          <a:lstStyle/>
          <a:p>
            <a:pPr algn="ctr"/>
            <a:r>
              <a:rPr lang="en-US">
                <a:latin typeface="Helvetica" pitchFamily="-128" charset="0"/>
              </a:rPr>
              <a:t>FUNDAMENTALS  “Aiming”</a:t>
            </a:r>
          </a:p>
        </p:txBody>
      </p:sp>
      <p:sp>
        <p:nvSpPr>
          <p:cNvPr id="30726" name="Rectangle 67"/>
          <p:cNvSpPr>
            <a:spLocks noChangeArrowheads="1"/>
          </p:cNvSpPr>
          <p:nvPr/>
        </p:nvSpPr>
        <p:spPr bwMode="auto">
          <a:xfrm>
            <a:off x="566738" y="992188"/>
            <a:ext cx="7604125" cy="458787"/>
          </a:xfrm>
          <a:prstGeom prst="rect">
            <a:avLst/>
          </a:prstGeom>
          <a:noFill/>
          <a:ln w="12700">
            <a:noFill/>
            <a:miter lim="800000"/>
            <a:headEnd/>
            <a:tailEnd/>
          </a:ln>
        </p:spPr>
        <p:txBody>
          <a:bodyPr lIns="90488" tIns="44450" rIns="90488" bIns="44450">
            <a:spAutoFit/>
          </a:bodyPr>
          <a:lstStyle/>
          <a:p>
            <a:pPr algn="ctr">
              <a:spcBef>
                <a:spcPct val="50000"/>
              </a:spcBef>
              <a:buClr>
                <a:schemeClr val="accent1"/>
              </a:buClr>
            </a:pPr>
            <a:r>
              <a:rPr lang="en-US" sz="2400" b="1">
                <a:latin typeface="Book Antiqua" pitchFamily="18" charset="0"/>
              </a:rPr>
              <a:t> </a:t>
            </a:r>
            <a:r>
              <a:rPr lang="en-US" sz="2400" b="1">
                <a:solidFill>
                  <a:srgbClr val="000099"/>
                </a:solidFill>
              </a:rPr>
              <a:t>Aperture Rear and Aperture Front Sight</a:t>
            </a:r>
            <a:endParaRPr lang="en-US" sz="2400" b="1">
              <a:latin typeface="Book Antiqua" pitchFamily="18" charset="0"/>
            </a:endParaRPr>
          </a:p>
        </p:txBody>
      </p:sp>
      <p:sp>
        <p:nvSpPr>
          <p:cNvPr id="30727" name="Rectangle 12"/>
          <p:cNvSpPr>
            <a:spLocks noChangeArrowheads="1"/>
          </p:cNvSpPr>
          <p:nvPr/>
        </p:nvSpPr>
        <p:spPr bwMode="auto">
          <a:xfrm>
            <a:off x="377825" y="1524000"/>
            <a:ext cx="7851775" cy="582613"/>
          </a:xfrm>
          <a:prstGeom prst="rect">
            <a:avLst/>
          </a:prstGeom>
          <a:noFill/>
          <a:ln w="12700">
            <a:noFill/>
            <a:miter lim="800000"/>
            <a:headEnd/>
            <a:tailEnd/>
          </a:ln>
        </p:spPr>
        <p:txBody>
          <a:bodyPr lIns="90488" tIns="44450" rIns="90488" bIns="44450">
            <a:spAutoFit/>
          </a:bodyPr>
          <a:lstStyle/>
          <a:p>
            <a:r>
              <a:rPr lang="en-US" sz="3200" b="1">
                <a:latin typeface="Book Antiqua" pitchFamily="18" charset="0"/>
              </a:rPr>
              <a:t>FRONT SIGHT IS IN SHARP FOCUS</a:t>
            </a:r>
          </a:p>
        </p:txBody>
      </p:sp>
      <p:sp>
        <p:nvSpPr>
          <p:cNvPr id="30728" name="Rectangle 40"/>
          <p:cNvSpPr>
            <a:spLocks noChangeArrowheads="1"/>
          </p:cNvSpPr>
          <p:nvPr/>
        </p:nvSpPr>
        <p:spPr bwMode="auto">
          <a:xfrm>
            <a:off x="976313" y="4981575"/>
            <a:ext cx="1870075" cy="366713"/>
          </a:xfrm>
          <a:prstGeom prst="rect">
            <a:avLst/>
          </a:prstGeom>
          <a:noFill/>
          <a:ln w="12700">
            <a:noFill/>
            <a:miter lim="800000"/>
            <a:headEnd/>
            <a:tailEnd/>
          </a:ln>
        </p:spPr>
        <p:txBody>
          <a:bodyPr wrap="none" lIns="90488" tIns="44450" rIns="90488" bIns="44450">
            <a:spAutoFit/>
          </a:bodyPr>
          <a:lstStyle/>
          <a:p>
            <a:r>
              <a:rPr lang="en-US">
                <a:latin typeface="Book Antiqua" pitchFamily="18" charset="0"/>
              </a:rPr>
              <a:t>Sight Alignment</a:t>
            </a:r>
          </a:p>
        </p:txBody>
      </p:sp>
      <p:sp>
        <p:nvSpPr>
          <p:cNvPr id="30729" name="Rectangle 7"/>
          <p:cNvSpPr>
            <a:spLocks noChangeArrowheads="1"/>
          </p:cNvSpPr>
          <p:nvPr/>
        </p:nvSpPr>
        <p:spPr bwMode="auto">
          <a:xfrm>
            <a:off x="4470400" y="5051425"/>
            <a:ext cx="3802063" cy="976313"/>
          </a:xfrm>
          <a:prstGeom prst="rect">
            <a:avLst/>
          </a:prstGeom>
          <a:noFill/>
          <a:ln w="12700">
            <a:noFill/>
            <a:miter lim="800000"/>
            <a:headEnd/>
            <a:tailEnd/>
          </a:ln>
        </p:spPr>
        <p:txBody>
          <a:bodyPr lIns="90488" tIns="44450" rIns="90488" bIns="44450">
            <a:spAutoFit/>
          </a:bodyPr>
          <a:lstStyle/>
          <a:p>
            <a:pPr lvl="1" algn="ctr">
              <a:spcBef>
                <a:spcPct val="20000"/>
              </a:spcBef>
            </a:pPr>
            <a:r>
              <a:rPr lang="en-US">
                <a:latin typeface="Book Antiqua" pitchFamily="18" charset="0"/>
              </a:rPr>
              <a:t>Sight Picture</a:t>
            </a:r>
          </a:p>
          <a:p>
            <a:pPr lvl="1" algn="ctr">
              <a:spcBef>
                <a:spcPct val="20000"/>
              </a:spcBef>
            </a:pPr>
            <a:r>
              <a:rPr lang="en-US">
                <a:latin typeface="Book Antiqua" pitchFamily="18" charset="0"/>
              </a:rPr>
              <a:t>Bullseye is center in the front sight aperture</a:t>
            </a:r>
          </a:p>
        </p:txBody>
      </p:sp>
      <p:sp>
        <p:nvSpPr>
          <p:cNvPr id="30730" name="Rectangle 36"/>
          <p:cNvSpPr>
            <a:spLocks noChangeArrowheads="1"/>
          </p:cNvSpPr>
          <p:nvPr/>
        </p:nvSpPr>
        <p:spPr bwMode="auto">
          <a:xfrm>
            <a:off x="296863" y="5370513"/>
            <a:ext cx="4572000" cy="1108075"/>
          </a:xfrm>
          <a:prstGeom prst="rect">
            <a:avLst/>
          </a:prstGeom>
          <a:noFill/>
          <a:ln w="9525">
            <a:noFill/>
            <a:miter lim="800000"/>
            <a:headEnd/>
            <a:tailEnd/>
          </a:ln>
        </p:spPr>
        <p:txBody>
          <a:bodyPr>
            <a:spAutoFit/>
          </a:bodyPr>
          <a:lstStyle/>
          <a:p>
            <a:pPr marL="574675" indent="-339725">
              <a:spcAft>
                <a:spcPct val="50000"/>
              </a:spcAft>
            </a:pPr>
            <a:r>
              <a:rPr lang="en-US" sz="2000" b="1"/>
              <a:t>Aperture Rear and Post Front Sight</a:t>
            </a:r>
            <a:endParaRPr lang="en-US" sz="2000" b="1">
              <a:latin typeface="Book Antiqua" pitchFamily="18" charset="0"/>
            </a:endParaRPr>
          </a:p>
          <a:p>
            <a:pPr marL="574675" indent="-339725">
              <a:spcAft>
                <a:spcPct val="50000"/>
              </a:spcAft>
            </a:pPr>
            <a:r>
              <a:rPr lang="en-US" b="1">
                <a:cs typeface="Arial" charset="0"/>
              </a:rPr>
              <a:t>The front aperture is center in the rear sights aperture</a:t>
            </a:r>
            <a:endParaRPr lang="en-US" b="1">
              <a:solidFill>
                <a:srgbClr val="898989"/>
              </a:solidFill>
            </a:endParaRPr>
          </a:p>
        </p:txBody>
      </p:sp>
      <p:sp>
        <p:nvSpPr>
          <p:cNvPr id="22" name="Oval 50"/>
          <p:cNvSpPr>
            <a:spLocks noChangeArrowheads="1"/>
          </p:cNvSpPr>
          <p:nvPr/>
        </p:nvSpPr>
        <p:spPr bwMode="auto">
          <a:xfrm>
            <a:off x="5394325" y="2320925"/>
            <a:ext cx="2463800" cy="2387600"/>
          </a:xfrm>
          <a:prstGeom prst="ellipse">
            <a:avLst/>
          </a:prstGeom>
          <a:solidFill>
            <a:schemeClr val="bg1"/>
          </a:solidFill>
          <a:ln w="127000">
            <a:solidFill>
              <a:schemeClr val="accent4">
                <a:lumMod val="50000"/>
                <a:lumOff val="50000"/>
              </a:schemeClr>
            </a:solidFill>
            <a:round/>
            <a:headEnd/>
            <a:tailEnd/>
          </a:ln>
          <a:effectLst/>
        </p:spPr>
        <p:txBody>
          <a:bodyPr wrap="none" anchor="ctr"/>
          <a:lstStyle/>
          <a:p>
            <a:pPr>
              <a:defRPr/>
            </a:pPr>
            <a:endParaRPr lang="en-US">
              <a:latin typeface="Times New Roman" charset="0"/>
            </a:endParaRPr>
          </a:p>
        </p:txBody>
      </p:sp>
      <p:sp>
        <p:nvSpPr>
          <p:cNvPr id="30732" name="Oval 51"/>
          <p:cNvSpPr>
            <a:spLocks noChangeArrowheads="1"/>
          </p:cNvSpPr>
          <p:nvPr/>
        </p:nvSpPr>
        <p:spPr bwMode="auto">
          <a:xfrm>
            <a:off x="5775325" y="2701925"/>
            <a:ext cx="1701800" cy="1625600"/>
          </a:xfrm>
          <a:prstGeom prst="ellipse">
            <a:avLst/>
          </a:prstGeom>
          <a:solidFill>
            <a:schemeClr val="bg1"/>
          </a:solidFill>
          <a:ln w="127000">
            <a:solidFill>
              <a:srgbClr val="676767"/>
            </a:solidFill>
            <a:round/>
            <a:headEnd/>
            <a:tailEnd/>
          </a:ln>
        </p:spPr>
        <p:txBody>
          <a:bodyPr wrap="none" anchor="ctr"/>
          <a:lstStyle/>
          <a:p>
            <a:endParaRPr lang="en-US"/>
          </a:p>
        </p:txBody>
      </p:sp>
      <p:sp>
        <p:nvSpPr>
          <p:cNvPr id="30733" name="Oval 52"/>
          <p:cNvSpPr>
            <a:spLocks noChangeArrowheads="1"/>
          </p:cNvSpPr>
          <p:nvPr/>
        </p:nvSpPr>
        <p:spPr bwMode="auto">
          <a:xfrm>
            <a:off x="6054725" y="2981325"/>
            <a:ext cx="1143000" cy="1066800"/>
          </a:xfrm>
          <a:prstGeom prst="ellipse">
            <a:avLst/>
          </a:prstGeom>
          <a:solidFill>
            <a:schemeClr val="bg1"/>
          </a:solidFill>
          <a:ln w="76200">
            <a:solidFill>
              <a:schemeClr val="tx1"/>
            </a:solidFill>
            <a:round/>
            <a:headEnd/>
            <a:tailEnd/>
          </a:ln>
        </p:spPr>
        <p:txBody>
          <a:bodyPr wrap="none" anchor="ctr"/>
          <a:lstStyle/>
          <a:p>
            <a:endParaRPr lang="en-US"/>
          </a:p>
        </p:txBody>
      </p:sp>
      <p:sp>
        <p:nvSpPr>
          <p:cNvPr id="30734" name="Rectangle 55"/>
          <p:cNvSpPr>
            <a:spLocks noChangeArrowheads="1"/>
          </p:cNvSpPr>
          <p:nvPr/>
        </p:nvSpPr>
        <p:spPr bwMode="auto">
          <a:xfrm>
            <a:off x="6251575" y="4321175"/>
            <a:ext cx="825500" cy="368300"/>
          </a:xfrm>
          <a:prstGeom prst="rect">
            <a:avLst/>
          </a:prstGeom>
          <a:solidFill>
            <a:srgbClr val="676767"/>
          </a:solidFill>
          <a:ln w="12700">
            <a:solidFill>
              <a:srgbClr val="474747"/>
            </a:solidFill>
            <a:miter lim="800000"/>
            <a:headEnd/>
            <a:tailEnd/>
          </a:ln>
        </p:spPr>
        <p:txBody>
          <a:bodyPr wrap="none" anchor="ctr"/>
          <a:lstStyle/>
          <a:p>
            <a:endParaRPr lang="en-US"/>
          </a:p>
        </p:txBody>
      </p:sp>
      <p:sp>
        <p:nvSpPr>
          <p:cNvPr id="33" name="Oval 56"/>
          <p:cNvSpPr>
            <a:spLocks noChangeArrowheads="1"/>
          </p:cNvSpPr>
          <p:nvPr/>
        </p:nvSpPr>
        <p:spPr bwMode="auto">
          <a:xfrm>
            <a:off x="6327775" y="3178175"/>
            <a:ext cx="596900" cy="673100"/>
          </a:xfrm>
          <a:prstGeom prst="ellipse">
            <a:avLst/>
          </a:prstGeom>
          <a:solidFill>
            <a:schemeClr val="accent4">
              <a:lumMod val="50000"/>
              <a:lumOff val="50000"/>
            </a:schemeClr>
          </a:solidFill>
          <a:ln w="12700">
            <a:solidFill>
              <a:schemeClr val="tx1"/>
            </a:solidFill>
            <a:round/>
            <a:headEnd/>
            <a:tailEnd/>
          </a:ln>
          <a:effectLst/>
        </p:spPr>
        <p:txBody>
          <a:bodyPr wrap="none" anchor="ctr"/>
          <a:lstStyle/>
          <a:p>
            <a:pPr>
              <a:defRPr/>
            </a:pPr>
            <a:endParaRPr lang="en-US">
              <a:latin typeface="Times New Roman" charset="0"/>
            </a:endParaRPr>
          </a:p>
        </p:txBody>
      </p:sp>
      <p:sp>
        <p:nvSpPr>
          <p:cNvPr id="30736" name="Line 57"/>
          <p:cNvSpPr>
            <a:spLocks noChangeShapeType="1"/>
          </p:cNvSpPr>
          <p:nvPr/>
        </p:nvSpPr>
        <p:spPr bwMode="auto">
          <a:xfrm flipH="1" flipV="1">
            <a:off x="6626225" y="2384425"/>
            <a:ext cx="20638" cy="2419350"/>
          </a:xfrm>
          <a:prstGeom prst="line">
            <a:avLst/>
          </a:prstGeom>
          <a:noFill/>
          <a:ln w="50800">
            <a:solidFill>
              <a:srgbClr val="E62C00"/>
            </a:solidFill>
            <a:prstDash val="dash"/>
            <a:round/>
            <a:headEnd/>
            <a:tailEnd/>
          </a:ln>
        </p:spPr>
        <p:txBody>
          <a:bodyPr wrap="none" anchor="ctr"/>
          <a:lstStyle/>
          <a:p>
            <a:endParaRPr lang="en-US"/>
          </a:p>
        </p:txBody>
      </p:sp>
      <p:sp>
        <p:nvSpPr>
          <p:cNvPr id="30737" name="Line 58"/>
          <p:cNvSpPr>
            <a:spLocks noChangeShapeType="1"/>
          </p:cNvSpPr>
          <p:nvPr/>
        </p:nvSpPr>
        <p:spPr bwMode="auto">
          <a:xfrm>
            <a:off x="5311775" y="3497263"/>
            <a:ext cx="2584450" cy="25400"/>
          </a:xfrm>
          <a:prstGeom prst="line">
            <a:avLst/>
          </a:prstGeom>
          <a:noFill/>
          <a:ln w="50800">
            <a:solidFill>
              <a:srgbClr val="E62C00"/>
            </a:solidFill>
            <a:prstDash val="dash"/>
            <a:round/>
            <a:headEnd/>
            <a:tailEnd/>
          </a:ln>
        </p:spPr>
        <p:txBody>
          <a:bodyPr wrap="none" anchor="ctr"/>
          <a:lstStyle/>
          <a:p>
            <a:endParaRPr lang="en-US"/>
          </a:p>
        </p:txBody>
      </p:sp>
      <p:sp>
        <p:nvSpPr>
          <p:cNvPr id="38" name="Oval 50"/>
          <p:cNvSpPr>
            <a:spLocks noChangeArrowheads="1"/>
          </p:cNvSpPr>
          <p:nvPr/>
        </p:nvSpPr>
        <p:spPr bwMode="auto">
          <a:xfrm>
            <a:off x="865188" y="2087563"/>
            <a:ext cx="2463800" cy="2387600"/>
          </a:xfrm>
          <a:prstGeom prst="ellipse">
            <a:avLst/>
          </a:prstGeom>
          <a:solidFill>
            <a:schemeClr val="bg1"/>
          </a:solidFill>
          <a:ln w="127000">
            <a:solidFill>
              <a:schemeClr val="accent4">
                <a:lumMod val="50000"/>
                <a:lumOff val="50000"/>
              </a:schemeClr>
            </a:solidFill>
            <a:round/>
            <a:headEnd/>
            <a:tailEnd/>
          </a:ln>
          <a:effectLst/>
        </p:spPr>
        <p:txBody>
          <a:bodyPr wrap="none" anchor="ctr"/>
          <a:lstStyle/>
          <a:p>
            <a:pPr>
              <a:defRPr/>
            </a:pPr>
            <a:endParaRPr lang="en-US">
              <a:latin typeface="Times New Roman" charset="0"/>
            </a:endParaRPr>
          </a:p>
        </p:txBody>
      </p:sp>
      <p:sp>
        <p:nvSpPr>
          <p:cNvPr id="30739" name="Oval 51"/>
          <p:cNvSpPr>
            <a:spLocks noChangeArrowheads="1"/>
          </p:cNvSpPr>
          <p:nvPr/>
        </p:nvSpPr>
        <p:spPr bwMode="auto">
          <a:xfrm>
            <a:off x="1246188" y="2454275"/>
            <a:ext cx="1701800" cy="1625600"/>
          </a:xfrm>
          <a:prstGeom prst="ellipse">
            <a:avLst/>
          </a:prstGeom>
          <a:solidFill>
            <a:schemeClr val="bg1"/>
          </a:solidFill>
          <a:ln w="127000">
            <a:solidFill>
              <a:srgbClr val="676767"/>
            </a:solidFill>
            <a:round/>
            <a:headEnd/>
            <a:tailEnd/>
          </a:ln>
        </p:spPr>
        <p:txBody>
          <a:bodyPr wrap="none" anchor="ctr"/>
          <a:lstStyle/>
          <a:p>
            <a:endParaRPr lang="en-US"/>
          </a:p>
        </p:txBody>
      </p:sp>
      <p:sp>
        <p:nvSpPr>
          <p:cNvPr id="30740" name="Oval 52"/>
          <p:cNvSpPr>
            <a:spLocks noChangeArrowheads="1"/>
          </p:cNvSpPr>
          <p:nvPr/>
        </p:nvSpPr>
        <p:spPr bwMode="auto">
          <a:xfrm>
            <a:off x="1525588" y="2733675"/>
            <a:ext cx="1143000" cy="1066800"/>
          </a:xfrm>
          <a:prstGeom prst="ellipse">
            <a:avLst/>
          </a:prstGeom>
          <a:solidFill>
            <a:schemeClr val="bg1"/>
          </a:solidFill>
          <a:ln w="76200">
            <a:solidFill>
              <a:schemeClr val="tx1"/>
            </a:solidFill>
            <a:round/>
            <a:headEnd/>
            <a:tailEnd/>
          </a:ln>
        </p:spPr>
        <p:txBody>
          <a:bodyPr wrap="none" anchor="ctr"/>
          <a:lstStyle/>
          <a:p>
            <a:endParaRPr lang="en-US"/>
          </a:p>
        </p:txBody>
      </p:sp>
      <p:sp>
        <p:nvSpPr>
          <p:cNvPr id="30741" name="Rectangle 55"/>
          <p:cNvSpPr>
            <a:spLocks noChangeArrowheads="1"/>
          </p:cNvSpPr>
          <p:nvPr/>
        </p:nvSpPr>
        <p:spPr bwMode="auto">
          <a:xfrm>
            <a:off x="1722438" y="4073525"/>
            <a:ext cx="825500" cy="368300"/>
          </a:xfrm>
          <a:prstGeom prst="rect">
            <a:avLst/>
          </a:prstGeom>
          <a:solidFill>
            <a:srgbClr val="676767"/>
          </a:solidFill>
          <a:ln w="12700">
            <a:solidFill>
              <a:srgbClr val="474747"/>
            </a:solidFill>
            <a:miter lim="800000"/>
            <a:headEnd/>
            <a:tailEnd/>
          </a:ln>
        </p:spPr>
        <p:txBody>
          <a:bodyPr wrap="none" anchor="ctr"/>
          <a:lstStyle/>
          <a:p>
            <a:endParaRPr lang="en-US"/>
          </a:p>
        </p:txBody>
      </p:sp>
      <p:sp>
        <p:nvSpPr>
          <p:cNvPr id="30742" name="Line 57"/>
          <p:cNvSpPr>
            <a:spLocks noChangeShapeType="1"/>
          </p:cNvSpPr>
          <p:nvPr/>
        </p:nvSpPr>
        <p:spPr bwMode="auto">
          <a:xfrm flipV="1">
            <a:off x="2090738" y="2136775"/>
            <a:ext cx="6350" cy="2493963"/>
          </a:xfrm>
          <a:prstGeom prst="line">
            <a:avLst/>
          </a:prstGeom>
          <a:noFill/>
          <a:ln w="50800">
            <a:solidFill>
              <a:srgbClr val="E62C00"/>
            </a:solidFill>
            <a:prstDash val="dash"/>
            <a:round/>
            <a:headEnd/>
            <a:tailEnd/>
          </a:ln>
        </p:spPr>
        <p:txBody>
          <a:bodyPr wrap="none" anchor="ctr"/>
          <a:lstStyle/>
          <a:p>
            <a:endParaRPr lang="en-US"/>
          </a:p>
        </p:txBody>
      </p:sp>
      <p:sp>
        <p:nvSpPr>
          <p:cNvPr id="30743" name="Line 58"/>
          <p:cNvSpPr>
            <a:spLocks noChangeShapeType="1"/>
          </p:cNvSpPr>
          <p:nvPr/>
        </p:nvSpPr>
        <p:spPr bwMode="auto">
          <a:xfrm>
            <a:off x="769938" y="3309938"/>
            <a:ext cx="2524125" cy="28575"/>
          </a:xfrm>
          <a:prstGeom prst="line">
            <a:avLst/>
          </a:prstGeom>
          <a:noFill/>
          <a:ln w="50800">
            <a:solidFill>
              <a:srgbClr val="E62C00"/>
            </a:solidFill>
            <a:prstDash val="dash"/>
            <a:round/>
            <a:headEnd/>
            <a:tailEnd/>
          </a:ln>
        </p:spPr>
        <p:txBody>
          <a:bodyPr wrap="none" anchor="ctr"/>
          <a:lstStyle/>
          <a:p>
            <a:endParaRPr lang="en-US"/>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31747"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endParaRPr lang="en-US"/>
          </a:p>
        </p:txBody>
      </p:sp>
      <p:sp>
        <p:nvSpPr>
          <p:cNvPr id="31748"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endParaRPr lang="en-US"/>
          </a:p>
        </p:txBody>
      </p:sp>
      <p:sp>
        <p:nvSpPr>
          <p:cNvPr id="31749" name="Rectangle 6"/>
          <p:cNvSpPr>
            <a:spLocks noGrp="1" noChangeArrowheads="1"/>
          </p:cNvSpPr>
          <p:nvPr>
            <p:ph type="title"/>
          </p:nvPr>
        </p:nvSpPr>
        <p:spPr>
          <a:xfrm>
            <a:off x="457200" y="38100"/>
            <a:ext cx="7696200" cy="1104900"/>
          </a:xfrm>
          <a:noFill/>
        </p:spPr>
        <p:txBody>
          <a:bodyPr/>
          <a:lstStyle/>
          <a:p>
            <a:pPr algn="ctr"/>
            <a:r>
              <a:rPr lang="en-US">
                <a:latin typeface="Helvetica" pitchFamily="-128" charset="0"/>
              </a:rPr>
              <a:t>FUNDAMENTALS  “Aiming”</a:t>
            </a:r>
          </a:p>
        </p:txBody>
      </p:sp>
      <p:sp>
        <p:nvSpPr>
          <p:cNvPr id="31750" name="Rectangle 67"/>
          <p:cNvSpPr>
            <a:spLocks noChangeArrowheads="1"/>
          </p:cNvSpPr>
          <p:nvPr/>
        </p:nvSpPr>
        <p:spPr bwMode="auto">
          <a:xfrm>
            <a:off x="566738" y="992188"/>
            <a:ext cx="7604125" cy="458787"/>
          </a:xfrm>
          <a:prstGeom prst="rect">
            <a:avLst/>
          </a:prstGeom>
          <a:noFill/>
          <a:ln w="12700">
            <a:noFill/>
            <a:miter lim="800000"/>
            <a:headEnd/>
            <a:tailEnd/>
          </a:ln>
        </p:spPr>
        <p:txBody>
          <a:bodyPr lIns="90488" tIns="44450" rIns="90488" bIns="44450">
            <a:spAutoFit/>
          </a:bodyPr>
          <a:lstStyle/>
          <a:p>
            <a:pPr algn="ctr">
              <a:spcBef>
                <a:spcPct val="50000"/>
              </a:spcBef>
              <a:buClr>
                <a:schemeClr val="accent1"/>
              </a:buClr>
            </a:pPr>
            <a:r>
              <a:rPr lang="en-US" sz="2400" b="1">
                <a:latin typeface="Book Antiqua" pitchFamily="18" charset="0"/>
              </a:rPr>
              <a:t> </a:t>
            </a:r>
            <a:r>
              <a:rPr lang="en-US" sz="2400" b="1">
                <a:solidFill>
                  <a:srgbClr val="000099"/>
                </a:solidFill>
              </a:rPr>
              <a:t>Scope</a:t>
            </a:r>
            <a:endParaRPr lang="en-US" sz="2400" b="1">
              <a:latin typeface="Book Antiqua" pitchFamily="18" charset="0"/>
            </a:endParaRPr>
          </a:p>
        </p:txBody>
      </p:sp>
      <p:sp>
        <p:nvSpPr>
          <p:cNvPr id="31751" name="Rectangle 12"/>
          <p:cNvSpPr>
            <a:spLocks noChangeArrowheads="1"/>
          </p:cNvSpPr>
          <p:nvPr/>
        </p:nvSpPr>
        <p:spPr bwMode="auto">
          <a:xfrm>
            <a:off x="377825" y="1524000"/>
            <a:ext cx="7851775" cy="582613"/>
          </a:xfrm>
          <a:prstGeom prst="rect">
            <a:avLst/>
          </a:prstGeom>
          <a:noFill/>
          <a:ln w="12700">
            <a:noFill/>
            <a:miter lim="800000"/>
            <a:headEnd/>
            <a:tailEnd/>
          </a:ln>
        </p:spPr>
        <p:txBody>
          <a:bodyPr lIns="90488" tIns="44450" rIns="90488" bIns="44450">
            <a:spAutoFit/>
          </a:bodyPr>
          <a:lstStyle/>
          <a:p>
            <a:pPr algn="ctr"/>
            <a:r>
              <a:rPr lang="en-US" sz="3200" b="1">
                <a:latin typeface="Book Antiqua" pitchFamily="18" charset="0"/>
              </a:rPr>
              <a:t>FOCUS ON THE TARGET </a:t>
            </a:r>
          </a:p>
        </p:txBody>
      </p:sp>
      <p:sp>
        <p:nvSpPr>
          <p:cNvPr id="31752" name="Rectangle 40"/>
          <p:cNvSpPr>
            <a:spLocks noChangeArrowheads="1"/>
          </p:cNvSpPr>
          <p:nvPr/>
        </p:nvSpPr>
        <p:spPr bwMode="auto">
          <a:xfrm>
            <a:off x="976313" y="4981575"/>
            <a:ext cx="1870075" cy="366713"/>
          </a:xfrm>
          <a:prstGeom prst="rect">
            <a:avLst/>
          </a:prstGeom>
          <a:noFill/>
          <a:ln w="12700">
            <a:noFill/>
            <a:miter lim="800000"/>
            <a:headEnd/>
            <a:tailEnd/>
          </a:ln>
        </p:spPr>
        <p:txBody>
          <a:bodyPr wrap="none" lIns="90488" tIns="44450" rIns="90488" bIns="44450">
            <a:spAutoFit/>
          </a:bodyPr>
          <a:lstStyle/>
          <a:p>
            <a:r>
              <a:rPr lang="en-US">
                <a:latin typeface="Book Antiqua" pitchFamily="18" charset="0"/>
              </a:rPr>
              <a:t>Sight Alignment</a:t>
            </a:r>
          </a:p>
        </p:txBody>
      </p:sp>
      <p:sp>
        <p:nvSpPr>
          <p:cNvPr id="31753" name="Rectangle 7"/>
          <p:cNvSpPr>
            <a:spLocks noChangeArrowheads="1"/>
          </p:cNvSpPr>
          <p:nvPr/>
        </p:nvSpPr>
        <p:spPr bwMode="auto">
          <a:xfrm>
            <a:off x="4470400" y="5051425"/>
            <a:ext cx="3802063" cy="976313"/>
          </a:xfrm>
          <a:prstGeom prst="rect">
            <a:avLst/>
          </a:prstGeom>
          <a:noFill/>
          <a:ln w="12700">
            <a:noFill/>
            <a:miter lim="800000"/>
            <a:headEnd/>
            <a:tailEnd/>
          </a:ln>
        </p:spPr>
        <p:txBody>
          <a:bodyPr lIns="90488" tIns="44450" rIns="90488" bIns="44450">
            <a:spAutoFit/>
          </a:bodyPr>
          <a:lstStyle/>
          <a:p>
            <a:pPr lvl="1" algn="ctr">
              <a:spcBef>
                <a:spcPct val="20000"/>
              </a:spcBef>
            </a:pPr>
            <a:r>
              <a:rPr lang="en-US">
                <a:latin typeface="Book Antiqua" pitchFamily="18" charset="0"/>
              </a:rPr>
              <a:t>Sight Picture</a:t>
            </a:r>
          </a:p>
          <a:p>
            <a:pPr lvl="1" algn="ctr">
              <a:spcBef>
                <a:spcPct val="20000"/>
              </a:spcBef>
            </a:pPr>
            <a:r>
              <a:rPr lang="en-US">
                <a:latin typeface="Book Antiqua" pitchFamily="18" charset="0"/>
              </a:rPr>
              <a:t>Cross Hairs are centered on the target</a:t>
            </a:r>
          </a:p>
        </p:txBody>
      </p:sp>
      <p:sp>
        <p:nvSpPr>
          <p:cNvPr id="31754" name="Rectangle 36"/>
          <p:cNvSpPr>
            <a:spLocks noChangeArrowheads="1"/>
          </p:cNvSpPr>
          <p:nvPr/>
        </p:nvSpPr>
        <p:spPr bwMode="auto">
          <a:xfrm>
            <a:off x="296863" y="5370513"/>
            <a:ext cx="4130675" cy="954087"/>
          </a:xfrm>
          <a:prstGeom prst="rect">
            <a:avLst/>
          </a:prstGeom>
          <a:noFill/>
          <a:ln w="9525">
            <a:noFill/>
            <a:miter lim="800000"/>
            <a:headEnd/>
            <a:tailEnd/>
          </a:ln>
        </p:spPr>
        <p:txBody>
          <a:bodyPr>
            <a:spAutoFit/>
          </a:bodyPr>
          <a:lstStyle/>
          <a:p>
            <a:pPr marL="574675" indent="-339725">
              <a:spcAft>
                <a:spcPct val="50000"/>
              </a:spcAft>
            </a:pPr>
            <a:r>
              <a:rPr lang="en-US" sz="2000" b="1"/>
              <a:t>Looking through the scope , </a:t>
            </a:r>
            <a:r>
              <a:rPr lang="en-US" b="1">
                <a:cs typeface="Arial" charset="0"/>
              </a:rPr>
              <a:t>You see the whole scope tube (not just small hole in tube)</a:t>
            </a:r>
            <a:endParaRPr lang="en-US" b="1">
              <a:solidFill>
                <a:srgbClr val="898989"/>
              </a:solidFill>
            </a:endParaRPr>
          </a:p>
        </p:txBody>
      </p:sp>
      <p:sp>
        <p:nvSpPr>
          <p:cNvPr id="22" name="Oval 50"/>
          <p:cNvSpPr>
            <a:spLocks noChangeArrowheads="1"/>
          </p:cNvSpPr>
          <p:nvPr/>
        </p:nvSpPr>
        <p:spPr bwMode="auto">
          <a:xfrm>
            <a:off x="5394325" y="2320925"/>
            <a:ext cx="2463800" cy="2387600"/>
          </a:xfrm>
          <a:prstGeom prst="ellipse">
            <a:avLst/>
          </a:prstGeom>
          <a:solidFill>
            <a:schemeClr val="bg1"/>
          </a:solidFill>
          <a:ln w="127000">
            <a:solidFill>
              <a:schemeClr val="accent4">
                <a:lumMod val="50000"/>
                <a:lumOff val="50000"/>
              </a:schemeClr>
            </a:solidFill>
            <a:round/>
            <a:headEnd/>
            <a:tailEnd/>
          </a:ln>
          <a:effectLst/>
        </p:spPr>
        <p:txBody>
          <a:bodyPr wrap="none" anchor="ctr"/>
          <a:lstStyle/>
          <a:p>
            <a:pPr>
              <a:defRPr/>
            </a:pPr>
            <a:endParaRPr lang="en-US">
              <a:latin typeface="Times New Roman" charset="0"/>
            </a:endParaRPr>
          </a:p>
        </p:txBody>
      </p:sp>
      <p:sp>
        <p:nvSpPr>
          <p:cNvPr id="33" name="Oval 56"/>
          <p:cNvSpPr>
            <a:spLocks noChangeArrowheads="1"/>
          </p:cNvSpPr>
          <p:nvPr/>
        </p:nvSpPr>
        <p:spPr bwMode="auto">
          <a:xfrm>
            <a:off x="6327775" y="3178175"/>
            <a:ext cx="596900" cy="673100"/>
          </a:xfrm>
          <a:prstGeom prst="ellipse">
            <a:avLst/>
          </a:prstGeom>
          <a:solidFill>
            <a:schemeClr val="accent4"/>
          </a:solidFill>
          <a:ln w="12700">
            <a:solidFill>
              <a:schemeClr val="tx1"/>
            </a:solidFill>
            <a:round/>
            <a:headEnd/>
            <a:tailEnd/>
          </a:ln>
          <a:effectLst/>
        </p:spPr>
        <p:txBody>
          <a:bodyPr wrap="none" anchor="ctr"/>
          <a:lstStyle/>
          <a:p>
            <a:pPr>
              <a:defRPr/>
            </a:pPr>
            <a:endParaRPr lang="en-US">
              <a:latin typeface="Times New Roman" charset="0"/>
            </a:endParaRPr>
          </a:p>
        </p:txBody>
      </p:sp>
      <p:sp>
        <p:nvSpPr>
          <p:cNvPr id="35" name="Line 58"/>
          <p:cNvSpPr>
            <a:spLocks noChangeShapeType="1"/>
          </p:cNvSpPr>
          <p:nvPr/>
        </p:nvSpPr>
        <p:spPr bwMode="auto">
          <a:xfrm flipV="1">
            <a:off x="5413375" y="3482975"/>
            <a:ext cx="2424113" cy="44450"/>
          </a:xfrm>
          <a:prstGeom prst="line">
            <a:avLst/>
          </a:prstGeom>
          <a:noFill/>
          <a:ln w="50800">
            <a:solidFill>
              <a:schemeClr val="accent4">
                <a:lumMod val="50000"/>
                <a:lumOff val="50000"/>
              </a:schemeClr>
            </a:solidFill>
            <a:prstDash val="solid"/>
            <a:round/>
            <a:headEnd/>
            <a:tailEnd/>
          </a:ln>
        </p:spPr>
        <p:txBody>
          <a:bodyPr wrap="none" anchor="ctr"/>
          <a:lstStyle/>
          <a:p>
            <a:pPr>
              <a:defRPr/>
            </a:pPr>
            <a:endParaRPr lang="en-US">
              <a:latin typeface="Times New Roman" charset="0"/>
            </a:endParaRPr>
          </a:p>
        </p:txBody>
      </p:sp>
      <p:sp>
        <p:nvSpPr>
          <p:cNvPr id="38" name="Oval 50"/>
          <p:cNvSpPr>
            <a:spLocks noChangeArrowheads="1"/>
          </p:cNvSpPr>
          <p:nvPr/>
        </p:nvSpPr>
        <p:spPr bwMode="auto">
          <a:xfrm>
            <a:off x="808038" y="2335213"/>
            <a:ext cx="2463800" cy="2387600"/>
          </a:xfrm>
          <a:prstGeom prst="ellipse">
            <a:avLst/>
          </a:prstGeom>
          <a:solidFill>
            <a:schemeClr val="bg1"/>
          </a:solidFill>
          <a:ln w="127000">
            <a:solidFill>
              <a:schemeClr val="accent4">
                <a:lumMod val="50000"/>
                <a:lumOff val="50000"/>
              </a:schemeClr>
            </a:solidFill>
            <a:round/>
            <a:headEnd/>
            <a:tailEnd/>
          </a:ln>
          <a:effectLst/>
        </p:spPr>
        <p:txBody>
          <a:bodyPr wrap="none" anchor="ctr"/>
          <a:lstStyle/>
          <a:p>
            <a:pPr>
              <a:defRPr/>
            </a:pPr>
            <a:endParaRPr lang="en-US">
              <a:latin typeface="Times New Roman" charset="0"/>
            </a:endParaRPr>
          </a:p>
        </p:txBody>
      </p:sp>
      <p:sp>
        <p:nvSpPr>
          <p:cNvPr id="26" name="Line 58"/>
          <p:cNvSpPr>
            <a:spLocks noChangeShapeType="1"/>
          </p:cNvSpPr>
          <p:nvPr/>
        </p:nvSpPr>
        <p:spPr bwMode="auto">
          <a:xfrm flipH="1" flipV="1">
            <a:off x="6632575" y="2409825"/>
            <a:ext cx="14288" cy="2235200"/>
          </a:xfrm>
          <a:prstGeom prst="line">
            <a:avLst/>
          </a:prstGeom>
          <a:noFill/>
          <a:ln w="50800">
            <a:solidFill>
              <a:schemeClr val="accent4">
                <a:lumMod val="50000"/>
                <a:lumOff val="50000"/>
              </a:schemeClr>
            </a:solidFill>
            <a:prstDash val="solid"/>
            <a:round/>
            <a:headEnd/>
            <a:tailEnd/>
          </a:ln>
        </p:spPr>
        <p:txBody>
          <a:bodyPr wrap="none" anchor="ctr"/>
          <a:lstStyle/>
          <a:p>
            <a:pPr>
              <a:defRPr/>
            </a:pPr>
            <a:endParaRPr lang="en-US">
              <a:latin typeface="Times New Roman" charset="0"/>
            </a:endParaRPr>
          </a:p>
        </p:txBody>
      </p:sp>
      <p:sp>
        <p:nvSpPr>
          <p:cNvPr id="27" name="Line 58"/>
          <p:cNvSpPr>
            <a:spLocks noChangeShapeType="1"/>
          </p:cNvSpPr>
          <p:nvPr/>
        </p:nvSpPr>
        <p:spPr bwMode="auto">
          <a:xfrm flipV="1">
            <a:off x="2017713" y="2409825"/>
            <a:ext cx="14287" cy="2235200"/>
          </a:xfrm>
          <a:prstGeom prst="line">
            <a:avLst/>
          </a:prstGeom>
          <a:noFill/>
          <a:ln w="50800">
            <a:solidFill>
              <a:schemeClr val="accent4">
                <a:lumMod val="50000"/>
                <a:lumOff val="50000"/>
              </a:schemeClr>
            </a:solidFill>
            <a:prstDash val="solid"/>
            <a:round/>
            <a:headEnd/>
            <a:tailEnd/>
          </a:ln>
        </p:spPr>
        <p:txBody>
          <a:bodyPr wrap="none" anchor="ctr"/>
          <a:lstStyle/>
          <a:p>
            <a:pPr>
              <a:defRPr/>
            </a:pPr>
            <a:endParaRPr lang="en-US">
              <a:latin typeface="Times New Roman" charset="0"/>
            </a:endParaRPr>
          </a:p>
        </p:txBody>
      </p:sp>
      <p:sp>
        <p:nvSpPr>
          <p:cNvPr id="28" name="Line 58"/>
          <p:cNvSpPr>
            <a:spLocks noChangeShapeType="1"/>
          </p:cNvSpPr>
          <p:nvPr/>
        </p:nvSpPr>
        <p:spPr bwMode="auto">
          <a:xfrm flipV="1">
            <a:off x="849313" y="3563938"/>
            <a:ext cx="2365375" cy="14287"/>
          </a:xfrm>
          <a:prstGeom prst="line">
            <a:avLst/>
          </a:prstGeom>
          <a:noFill/>
          <a:ln w="50800">
            <a:solidFill>
              <a:schemeClr val="accent4">
                <a:lumMod val="50000"/>
                <a:lumOff val="50000"/>
              </a:schemeClr>
            </a:solidFill>
            <a:prstDash val="solid"/>
            <a:round/>
            <a:headEnd/>
            <a:tailEnd/>
          </a:ln>
        </p:spPr>
        <p:txBody>
          <a:bodyPr wrap="none" anchor="ctr"/>
          <a:lstStyle/>
          <a:p>
            <a:pPr>
              <a:defRPr/>
            </a:pPr>
            <a:endParaRPr lang="en-US">
              <a:latin typeface="Times New Roman" charset="0"/>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p:txBody>
          <a:bodyPr/>
          <a:lstStyle/>
          <a:p>
            <a:pPr eaLnBrk="1" hangingPunct="1"/>
            <a:r>
              <a:rPr lang="en-US">
                <a:latin typeface="Helvetica" pitchFamily="-128" charset="0"/>
              </a:rPr>
              <a:t>Shooting Fundamentals</a:t>
            </a:r>
            <a:br>
              <a:rPr lang="en-US">
                <a:latin typeface="Helvetica" pitchFamily="-128" charset="0"/>
              </a:rPr>
            </a:br>
            <a:r>
              <a:rPr lang="en-US" sz="2400">
                <a:latin typeface="Helvetica" pitchFamily="-128" charset="0"/>
              </a:rPr>
              <a:t>Breath Control</a:t>
            </a:r>
          </a:p>
        </p:txBody>
      </p:sp>
      <p:sp>
        <p:nvSpPr>
          <p:cNvPr id="121859" name="Rectangle 3"/>
          <p:cNvSpPr>
            <a:spLocks noGrp="1" noChangeArrowheads="1"/>
          </p:cNvSpPr>
          <p:nvPr>
            <p:ph idx="1"/>
          </p:nvPr>
        </p:nvSpPr>
        <p:spPr>
          <a:xfrm>
            <a:off x="685800" y="1911350"/>
            <a:ext cx="7772400" cy="4114800"/>
          </a:xfrm>
        </p:spPr>
        <p:txBody>
          <a:bodyPr/>
          <a:lstStyle/>
          <a:p>
            <a:pPr marL="0" indent="0" eaLnBrk="1" hangingPunct="1">
              <a:buFont typeface="Wingdings" pitchFamily="2" charset="2"/>
              <a:buNone/>
            </a:pPr>
            <a:r>
              <a:rPr lang="en-US" sz="3200">
                <a:latin typeface="Helvetica" pitchFamily="-128" charset="0"/>
              </a:rPr>
              <a:t>Body movement while breathing can produce gun movement that impairs shooting.</a:t>
            </a:r>
          </a:p>
          <a:p>
            <a:pPr marL="0" indent="0" eaLnBrk="1" hangingPunct="1">
              <a:buFont typeface="Wingdings" pitchFamily="2" charset="2"/>
              <a:buNone/>
            </a:pPr>
            <a:endParaRPr lang="en-US" sz="3200">
              <a:latin typeface="Helvetica" pitchFamily="-128" charset="0"/>
            </a:endParaRPr>
          </a:p>
          <a:p>
            <a:pPr marL="692150" lvl="1" indent="-457200" eaLnBrk="1" hangingPunct="1">
              <a:buFont typeface="Wingdings" pitchFamily="2" charset="2"/>
              <a:buChar char="Ø"/>
            </a:pPr>
            <a:r>
              <a:rPr lang="en-US" sz="2800" b="1">
                <a:latin typeface="Helvetica" pitchFamily="-128" charset="0"/>
              </a:rPr>
              <a:t>Stop breathing momentarily while firing the shot! (Respiratory pause)</a:t>
            </a:r>
          </a:p>
        </p:txBody>
      </p:sp>
      <p:sp>
        <p:nvSpPr>
          <p:cNvPr id="32772" name="Slide Number Placeholder 5"/>
          <p:cNvSpPr>
            <a:spLocks noGrp="1"/>
          </p:cNvSpPr>
          <p:nvPr>
            <p:ph type="sldNum" sz="quarter" idx="11"/>
          </p:nvPr>
        </p:nvSpPr>
        <p:spPr bwMode="auto">
          <a:noFill/>
          <a:ln>
            <a:miter lim="800000"/>
            <a:headEnd/>
            <a:tailEnd/>
          </a:ln>
        </p:spPr>
        <p:txBody>
          <a:bodyPr/>
          <a:lstStyle/>
          <a:p>
            <a:fld id="{15AEA91C-54B1-4ADB-B7BD-12E721BD4F51}" type="slidenum">
              <a:rPr lang="en-US" smtClean="0"/>
              <a:pPr/>
              <a:t>15</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animEffect transition="in" filter="fade">
                                      <p:cBhvr>
                                        <p:cTn id="7" dur="1000"/>
                                        <p:tgtEl>
                                          <p:spTgt spid="1218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1859">
                                            <p:txEl>
                                              <p:pRg st="2" end="2"/>
                                            </p:txEl>
                                          </p:spTgt>
                                        </p:tgtEl>
                                        <p:attrNameLst>
                                          <p:attrName>style.visibility</p:attrName>
                                        </p:attrNameLst>
                                      </p:cBhvr>
                                      <p:to>
                                        <p:strVal val="visible"/>
                                      </p:to>
                                    </p:set>
                                    <p:animEffect transition="in" filter="fade">
                                      <p:cBhvr>
                                        <p:cTn id="12" dur="1000"/>
                                        <p:tgtEl>
                                          <p:spTgt spid="1218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057400" y="304800"/>
            <a:ext cx="6934200" cy="1139825"/>
          </a:xfrm>
        </p:spPr>
        <p:txBody>
          <a:bodyPr/>
          <a:lstStyle/>
          <a:p>
            <a:pPr eaLnBrk="1" hangingPunct="1"/>
            <a:r>
              <a:rPr lang="en-US">
                <a:latin typeface="Helvetica" pitchFamily="-128" charset="0"/>
              </a:rPr>
              <a:t>Shooting Fundamentals</a:t>
            </a:r>
            <a:br>
              <a:rPr lang="en-US">
                <a:latin typeface="Helvetica" pitchFamily="-128" charset="0"/>
              </a:rPr>
            </a:br>
            <a:r>
              <a:rPr lang="en-US" sz="2400">
                <a:latin typeface="Helvetica" pitchFamily="-128" charset="0"/>
              </a:rPr>
              <a:t>Hold Control</a:t>
            </a:r>
          </a:p>
        </p:txBody>
      </p:sp>
      <p:sp>
        <p:nvSpPr>
          <p:cNvPr id="33795" name="Slide Number Placeholder 6"/>
          <p:cNvSpPr>
            <a:spLocks noGrp="1"/>
          </p:cNvSpPr>
          <p:nvPr>
            <p:ph type="sldNum" sz="quarter" idx="12"/>
          </p:nvPr>
        </p:nvSpPr>
        <p:spPr bwMode="auto">
          <a:noFill/>
          <a:ln>
            <a:miter lim="800000"/>
            <a:headEnd/>
            <a:tailEnd/>
          </a:ln>
        </p:spPr>
        <p:txBody>
          <a:bodyPr/>
          <a:lstStyle/>
          <a:p>
            <a:fld id="{04F1F610-3AC1-499C-BC9B-8AC2F95F2DB0}" type="slidenum">
              <a:rPr lang="en-US" smtClean="0"/>
              <a:pPr/>
              <a:t>16</a:t>
            </a:fld>
            <a:endParaRPr lang="en-US"/>
          </a:p>
        </p:txBody>
      </p:sp>
      <p:sp>
        <p:nvSpPr>
          <p:cNvPr id="121859" name="Rectangle 3"/>
          <p:cNvSpPr>
            <a:spLocks noChangeArrowheads="1"/>
          </p:cNvSpPr>
          <p:nvPr/>
        </p:nvSpPr>
        <p:spPr bwMode="auto">
          <a:xfrm>
            <a:off x="698500" y="1911350"/>
            <a:ext cx="7747000" cy="3097213"/>
          </a:xfrm>
          <a:prstGeom prst="rect">
            <a:avLst/>
          </a:prstGeom>
          <a:noFill/>
          <a:ln w="9525">
            <a:noFill/>
            <a:miter lim="800000"/>
            <a:headEnd/>
            <a:tailEnd/>
          </a:ln>
        </p:spPr>
        <p:txBody>
          <a:bodyPr/>
          <a:lstStyle/>
          <a:p>
            <a:pPr>
              <a:spcBef>
                <a:spcPct val="20000"/>
              </a:spcBef>
              <a:buClr>
                <a:srgbClr val="000099"/>
              </a:buClr>
              <a:buFont typeface="Wingdings" pitchFamily="2" charset="2"/>
              <a:buNone/>
            </a:pPr>
            <a:r>
              <a:rPr lang="en-US" sz="3200" b="1"/>
              <a:t>Body movement affects the shot.</a:t>
            </a:r>
          </a:p>
          <a:p>
            <a:pPr marL="914400" lvl="1" indent="-457200">
              <a:spcBef>
                <a:spcPct val="50000"/>
              </a:spcBef>
              <a:buClr>
                <a:srgbClr val="000099"/>
              </a:buClr>
              <a:buFont typeface="Wingdings" pitchFamily="2" charset="2"/>
              <a:buChar char="Ø"/>
            </a:pPr>
            <a:r>
              <a:rPr lang="en-US" sz="2800" b="1"/>
              <a:t>Hold your body still.</a:t>
            </a:r>
          </a:p>
          <a:p>
            <a:pPr marL="914400" lvl="1" indent="-457200">
              <a:spcBef>
                <a:spcPct val="50000"/>
              </a:spcBef>
              <a:buClr>
                <a:srgbClr val="000099"/>
              </a:buClr>
              <a:buFont typeface="Wingdings" pitchFamily="2" charset="2"/>
              <a:buChar char="Ø"/>
            </a:pPr>
            <a:r>
              <a:rPr lang="en-US" sz="2800" b="1"/>
              <a:t>Hold control allows you to maintain the proper sight picture and sight alignment during the process of firing the shot.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18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18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057400" y="304800"/>
            <a:ext cx="6934200" cy="1139825"/>
          </a:xfrm>
        </p:spPr>
        <p:txBody>
          <a:bodyPr/>
          <a:lstStyle/>
          <a:p>
            <a:pPr eaLnBrk="1" hangingPunct="1"/>
            <a:r>
              <a:rPr lang="en-US">
                <a:latin typeface="Helvetica" pitchFamily="-128" charset="0"/>
              </a:rPr>
              <a:t>Shooting Fundamentals</a:t>
            </a:r>
            <a:br>
              <a:rPr lang="en-US">
                <a:latin typeface="Helvetica" pitchFamily="-128" charset="0"/>
              </a:rPr>
            </a:br>
            <a:r>
              <a:rPr lang="en-US" sz="2400">
                <a:latin typeface="Helvetica" pitchFamily="-128" charset="0"/>
              </a:rPr>
              <a:t>Trigger Control</a:t>
            </a:r>
          </a:p>
        </p:txBody>
      </p:sp>
      <p:sp>
        <p:nvSpPr>
          <p:cNvPr id="18436" name="Rectangle 3"/>
          <p:cNvSpPr>
            <a:spLocks noGrp="1" noChangeArrowheads="1"/>
          </p:cNvSpPr>
          <p:nvPr>
            <p:ph type="body" sz="half" idx="1"/>
          </p:nvPr>
        </p:nvSpPr>
        <p:spPr>
          <a:xfrm>
            <a:off x="725488" y="1874838"/>
            <a:ext cx="7693025" cy="4111625"/>
          </a:xfrm>
        </p:spPr>
        <p:txBody>
          <a:bodyPr/>
          <a:lstStyle/>
          <a:p>
            <a:pPr marL="339725" indent="-339725" eaLnBrk="1" hangingPunct="1"/>
            <a:r>
              <a:rPr lang="en-US">
                <a:latin typeface="Helvetica" pitchFamily="-128" charset="0"/>
              </a:rPr>
              <a:t>Trigger is pulled straight to the rear in a smooth, continuous manner without disturbing the sight alignment.</a:t>
            </a:r>
          </a:p>
          <a:p>
            <a:pPr marL="339725" indent="-339725" eaLnBrk="1" hangingPunct="1"/>
            <a:endParaRPr lang="en-US">
              <a:latin typeface="Helvetica" pitchFamily="-128" charset="0"/>
            </a:endParaRPr>
          </a:p>
          <a:p>
            <a:pPr marL="339725" indent="-339725" eaLnBrk="1" hangingPunct="1"/>
            <a:r>
              <a:rPr lang="en-US">
                <a:latin typeface="Helvetica" pitchFamily="-128" charset="0"/>
              </a:rPr>
              <a:t>Gradually and evenly increasing pressure until the mechanism releases.</a:t>
            </a:r>
          </a:p>
          <a:p>
            <a:pPr marL="339725" indent="-339725" eaLnBrk="1" hangingPunct="1">
              <a:buClr>
                <a:schemeClr val="tx1"/>
              </a:buClr>
              <a:buFont typeface="Wingdings" pitchFamily="2" charset="2"/>
              <a:buNone/>
            </a:pPr>
            <a:endParaRPr lang="en-US">
              <a:latin typeface="Helvetica" pitchFamily="-128" charset="0"/>
            </a:endParaRPr>
          </a:p>
          <a:p>
            <a:pPr marL="339725" indent="-339725" algn="ctr" eaLnBrk="1" hangingPunct="1">
              <a:buClr>
                <a:schemeClr val="tx1"/>
              </a:buClr>
              <a:buFont typeface="Wingdings" pitchFamily="2" charset="2"/>
              <a:buNone/>
            </a:pPr>
            <a:r>
              <a:rPr lang="en-US">
                <a:latin typeface="Helvetica" pitchFamily="-128" charset="0"/>
              </a:rPr>
              <a:t>SURPRISE yourself when the gun shoots.</a:t>
            </a:r>
          </a:p>
        </p:txBody>
      </p:sp>
      <p:sp>
        <p:nvSpPr>
          <p:cNvPr id="34820" name="Slide Number Placeholder 6"/>
          <p:cNvSpPr>
            <a:spLocks noGrp="1"/>
          </p:cNvSpPr>
          <p:nvPr>
            <p:ph type="sldNum" sz="quarter" idx="12"/>
          </p:nvPr>
        </p:nvSpPr>
        <p:spPr bwMode="auto">
          <a:noFill/>
          <a:ln>
            <a:miter lim="800000"/>
            <a:headEnd/>
            <a:tailEnd/>
          </a:ln>
        </p:spPr>
        <p:txBody>
          <a:bodyPr/>
          <a:lstStyle/>
          <a:p>
            <a:fld id="{930F2CD0-C645-48BB-BBF8-7C44A43353ED}" type="slidenum">
              <a:rPr lang="en-US" smtClean="0"/>
              <a:pPr/>
              <a:t>17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atin typeface="Helvetica" pitchFamily="-128" charset="0"/>
              </a:rPr>
              <a:t>Shooting Fundamentals</a:t>
            </a:r>
            <a:br>
              <a:rPr lang="en-US">
                <a:latin typeface="Helvetica" pitchFamily="-128" charset="0"/>
              </a:rPr>
            </a:br>
            <a:r>
              <a:rPr lang="en-US" sz="2400">
                <a:latin typeface="Helvetica" pitchFamily="-128" charset="0"/>
              </a:rPr>
              <a:t>Follow-Through</a:t>
            </a:r>
          </a:p>
        </p:txBody>
      </p:sp>
      <p:sp>
        <p:nvSpPr>
          <p:cNvPr id="35843" name="Rectangle 3"/>
          <p:cNvSpPr>
            <a:spLocks noGrp="1" noChangeArrowheads="1"/>
          </p:cNvSpPr>
          <p:nvPr>
            <p:ph idx="1"/>
          </p:nvPr>
        </p:nvSpPr>
        <p:spPr>
          <a:xfrm>
            <a:off x="511175" y="1711325"/>
            <a:ext cx="8083550" cy="3408363"/>
          </a:xfrm>
        </p:spPr>
        <p:txBody>
          <a:bodyPr/>
          <a:lstStyle/>
          <a:p>
            <a:pPr marL="339725" indent="-339725" eaLnBrk="1" hangingPunct="1">
              <a:spcBef>
                <a:spcPct val="35000"/>
              </a:spcBef>
              <a:buClr>
                <a:schemeClr val="tx1"/>
              </a:buClr>
              <a:buFont typeface="Wingdings" pitchFamily="2" charset="2"/>
              <a:buNone/>
            </a:pPr>
            <a:r>
              <a:rPr lang="en-US" sz="3200">
                <a:latin typeface="Helvetica" pitchFamily="-128" charset="0"/>
              </a:rPr>
              <a:t>In Rifle Shooting:</a:t>
            </a:r>
          </a:p>
          <a:p>
            <a:pPr marL="339725" indent="-339725" eaLnBrk="1" hangingPunct="1">
              <a:spcBef>
                <a:spcPct val="35000"/>
              </a:spcBef>
              <a:buClr>
                <a:schemeClr val="tx1"/>
              </a:buClr>
              <a:buFont typeface="Wingdings" pitchFamily="2" charset="2"/>
              <a:buNone/>
            </a:pPr>
            <a:r>
              <a:rPr lang="en-US" sz="3200">
                <a:latin typeface="Helvetica" pitchFamily="-128" charset="0"/>
              </a:rPr>
              <a:t>	Follow-through means to maintain aiming (perfect sight alignment and acceptable sight picture), breath control, hold control, and trigger control until the gun settles back into the aiming area after firing.</a:t>
            </a:r>
            <a:endParaRPr lang="en-US">
              <a:latin typeface="Helvetica" pitchFamily="-128" charset="0"/>
            </a:endParaRPr>
          </a:p>
          <a:p>
            <a:pPr marL="339725" indent="-339725" eaLnBrk="1" hangingPunct="1">
              <a:spcBef>
                <a:spcPct val="35000"/>
              </a:spcBef>
              <a:buClr>
                <a:schemeClr val="tx1"/>
              </a:buClr>
              <a:buFont typeface="Wingdings" pitchFamily="2" charset="2"/>
              <a:buNone/>
            </a:pPr>
            <a:endParaRPr lang="en-US" sz="3200">
              <a:latin typeface="Helvetica" pitchFamily="-128" charset="0"/>
            </a:endParaRPr>
          </a:p>
        </p:txBody>
      </p:sp>
      <p:sp>
        <p:nvSpPr>
          <p:cNvPr id="35844" name="Slide Number Placeholder 6"/>
          <p:cNvSpPr txBox="1">
            <a:spLocks noGrp="1"/>
          </p:cNvSpPr>
          <p:nvPr/>
        </p:nvSpPr>
        <p:spPr bwMode="auto">
          <a:xfrm>
            <a:off x="6553200" y="6248400"/>
            <a:ext cx="2133600" cy="457200"/>
          </a:xfrm>
          <a:prstGeom prst="rect">
            <a:avLst/>
          </a:prstGeom>
          <a:noFill/>
          <a:ln w="9525">
            <a:noFill/>
            <a:miter lim="800000"/>
            <a:headEnd/>
            <a:tailEnd/>
          </a:ln>
        </p:spPr>
        <p:txBody>
          <a:bodyPr/>
          <a:lstStyle/>
          <a:p>
            <a:pPr algn="r"/>
            <a:fld id="{6EE4E768-11D2-4D49-94B4-B36997B2F4B0}" type="slidenum">
              <a:rPr lang="en-US" sz="1000">
                <a:latin typeface="Verdana" pitchFamily="34" charset="0"/>
              </a:rPr>
              <a:pPr algn="r"/>
              <a:t>18</a:t>
            </a:fld>
            <a:endParaRPr lang="en-US" sz="1000">
              <a:latin typeface="Verdana" pitchFamily="34"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a:xfrm>
            <a:off x="2005013" y="252413"/>
            <a:ext cx="6934200" cy="1139825"/>
          </a:xfrm>
        </p:spPr>
        <p:txBody>
          <a:bodyPr/>
          <a:lstStyle/>
          <a:p>
            <a:pPr eaLnBrk="1" hangingPunct="1"/>
            <a:r>
              <a:rPr lang="en-US">
                <a:latin typeface="Helvetica" pitchFamily="-128" charset="0"/>
              </a:rPr>
              <a:t>Shooting Fundamentals</a:t>
            </a:r>
            <a:br>
              <a:rPr lang="en-US">
                <a:latin typeface="Helvetica" pitchFamily="-128" charset="0"/>
              </a:rPr>
            </a:br>
            <a:r>
              <a:rPr lang="en-US" sz="2400">
                <a:latin typeface="Helvetica" pitchFamily="-128" charset="0"/>
              </a:rPr>
              <a:t>The Fundamentals…A Review</a:t>
            </a:r>
          </a:p>
        </p:txBody>
      </p:sp>
      <p:sp>
        <p:nvSpPr>
          <p:cNvPr id="20484" name="Rectangle 1027"/>
          <p:cNvSpPr>
            <a:spLocks noGrp="1" noChangeArrowheads="1"/>
          </p:cNvSpPr>
          <p:nvPr>
            <p:ph type="body" sz="half" idx="1"/>
          </p:nvPr>
        </p:nvSpPr>
        <p:spPr>
          <a:xfrm>
            <a:off x="612775" y="1695450"/>
            <a:ext cx="7916863" cy="4451350"/>
          </a:xfrm>
        </p:spPr>
        <p:txBody>
          <a:bodyPr/>
          <a:lstStyle/>
          <a:p>
            <a:pPr marL="339725" indent="-339725" eaLnBrk="1" hangingPunct="1">
              <a:lnSpc>
                <a:spcPct val="90000"/>
              </a:lnSpc>
              <a:spcBef>
                <a:spcPct val="0"/>
              </a:spcBef>
              <a:spcAft>
                <a:spcPct val="75000"/>
              </a:spcAft>
              <a:buClr>
                <a:schemeClr val="tx1"/>
              </a:buClr>
              <a:buFont typeface="Monotype Sorts" pitchFamily="2" charset="2"/>
              <a:buAutoNum type="arabicPeriod"/>
            </a:pPr>
            <a:r>
              <a:rPr lang="en-US">
                <a:latin typeface="Helvetica" pitchFamily="-128" charset="0"/>
              </a:rPr>
              <a:t>“Maintaining perfect sight alignment and acceptable sight picture.”</a:t>
            </a:r>
            <a:r>
              <a:rPr lang="en-US" i="1">
                <a:latin typeface="Helvetica" pitchFamily="-128" charset="0"/>
              </a:rPr>
              <a:t> – </a:t>
            </a:r>
            <a:endParaRPr lang="en-US" i="1">
              <a:solidFill>
                <a:srgbClr val="0033CC"/>
              </a:solidFill>
              <a:latin typeface="Helvetica" pitchFamily="-128" charset="0"/>
            </a:endParaRPr>
          </a:p>
          <a:p>
            <a:pPr marL="339725" indent="-339725" eaLnBrk="1" hangingPunct="1">
              <a:lnSpc>
                <a:spcPct val="90000"/>
              </a:lnSpc>
              <a:spcBef>
                <a:spcPct val="0"/>
              </a:spcBef>
              <a:spcAft>
                <a:spcPct val="75000"/>
              </a:spcAft>
              <a:buClr>
                <a:schemeClr val="tx1"/>
              </a:buClr>
              <a:buFont typeface="Monotype Sorts" pitchFamily="2" charset="2"/>
              <a:buAutoNum type="arabicPeriod"/>
            </a:pPr>
            <a:r>
              <a:rPr lang="en-US">
                <a:latin typeface="Helvetica" pitchFamily="-128" charset="0"/>
              </a:rPr>
              <a:t>“Stop breathing.”</a:t>
            </a:r>
            <a:r>
              <a:rPr lang="en-US" i="1">
                <a:latin typeface="Helvetica" pitchFamily="-128" charset="0"/>
              </a:rPr>
              <a:t> – </a:t>
            </a:r>
            <a:endParaRPr lang="en-US" i="1">
              <a:solidFill>
                <a:srgbClr val="0033CC"/>
              </a:solidFill>
              <a:latin typeface="Helvetica" pitchFamily="-128" charset="0"/>
            </a:endParaRPr>
          </a:p>
          <a:p>
            <a:pPr marL="339725" indent="-339725" eaLnBrk="1" hangingPunct="1">
              <a:lnSpc>
                <a:spcPct val="90000"/>
              </a:lnSpc>
              <a:spcBef>
                <a:spcPct val="0"/>
              </a:spcBef>
              <a:spcAft>
                <a:spcPct val="75000"/>
              </a:spcAft>
              <a:buClr>
                <a:schemeClr val="tx1"/>
              </a:buClr>
              <a:buFont typeface="Monotype Sorts" pitchFamily="2" charset="2"/>
              <a:buAutoNum type="arabicPeriod"/>
            </a:pPr>
            <a:r>
              <a:rPr lang="en-US" i="1">
                <a:latin typeface="Helvetica" pitchFamily="-128" charset="0"/>
              </a:rPr>
              <a:t>“</a:t>
            </a:r>
            <a:r>
              <a:rPr lang="en-US">
                <a:latin typeface="Helvetica" pitchFamily="-128" charset="0"/>
              </a:rPr>
              <a:t>Holding still.” </a:t>
            </a:r>
            <a:r>
              <a:rPr lang="en-US" i="1">
                <a:latin typeface="Helvetica" pitchFamily="-128" charset="0"/>
              </a:rPr>
              <a:t>– </a:t>
            </a:r>
            <a:endParaRPr lang="en-US" i="1">
              <a:solidFill>
                <a:srgbClr val="0033CC"/>
              </a:solidFill>
              <a:latin typeface="Helvetica" pitchFamily="-128" charset="0"/>
            </a:endParaRPr>
          </a:p>
          <a:p>
            <a:pPr marL="339725" indent="-339725" eaLnBrk="1" hangingPunct="1">
              <a:lnSpc>
                <a:spcPct val="90000"/>
              </a:lnSpc>
              <a:spcBef>
                <a:spcPct val="0"/>
              </a:spcBef>
              <a:spcAft>
                <a:spcPct val="75000"/>
              </a:spcAft>
              <a:buClr>
                <a:schemeClr val="tx1"/>
              </a:buClr>
              <a:buFont typeface="Monotype Sorts" pitchFamily="2" charset="2"/>
              <a:buAutoNum type="arabicPeriod"/>
            </a:pPr>
            <a:r>
              <a:rPr lang="en-US">
                <a:latin typeface="Helvetica" pitchFamily="-128" charset="0"/>
              </a:rPr>
              <a:t>“Moving only your trigger finger.”</a:t>
            </a:r>
            <a:r>
              <a:rPr lang="en-US" i="1">
                <a:latin typeface="Helvetica" pitchFamily="-128" charset="0"/>
              </a:rPr>
              <a:t> – </a:t>
            </a:r>
          </a:p>
          <a:p>
            <a:pPr marL="339725" indent="-339725" eaLnBrk="1" hangingPunct="1">
              <a:lnSpc>
                <a:spcPct val="90000"/>
              </a:lnSpc>
              <a:spcBef>
                <a:spcPct val="0"/>
              </a:spcBef>
              <a:spcAft>
                <a:spcPct val="75000"/>
              </a:spcAft>
              <a:buClr>
                <a:schemeClr val="tx1"/>
              </a:buClr>
              <a:buFont typeface="Monotype Sorts" pitchFamily="2" charset="2"/>
              <a:buAutoNum type="arabicPeriod"/>
            </a:pPr>
            <a:r>
              <a:rPr lang="en-US">
                <a:latin typeface="Helvetica" pitchFamily="-128" charset="0"/>
              </a:rPr>
              <a:t>“To maintain position, and continue aiming, breath control, hold control, and trigger control until the gun settles back into the aiming area after the shot is fired.”</a:t>
            </a:r>
            <a:r>
              <a:rPr lang="en-US" i="1">
                <a:latin typeface="Helvetica" pitchFamily="-128" charset="0"/>
              </a:rPr>
              <a:t> – </a:t>
            </a:r>
            <a:r>
              <a:rPr lang="en-US" sz="1400" i="1">
                <a:latin typeface="Georgia" pitchFamily="18" charset="0"/>
              </a:rPr>
              <a:t>		</a:t>
            </a:r>
          </a:p>
        </p:txBody>
      </p:sp>
      <p:sp>
        <p:nvSpPr>
          <p:cNvPr id="36868" name="Slide Number Placeholder 6"/>
          <p:cNvSpPr>
            <a:spLocks noGrp="1"/>
          </p:cNvSpPr>
          <p:nvPr>
            <p:ph type="sldNum" sz="quarter" idx="12"/>
          </p:nvPr>
        </p:nvSpPr>
        <p:spPr bwMode="auto">
          <a:noFill/>
          <a:ln>
            <a:miter lim="800000"/>
            <a:headEnd/>
            <a:tailEnd/>
          </a:ln>
        </p:spPr>
        <p:txBody>
          <a:bodyPr/>
          <a:lstStyle/>
          <a:p>
            <a:fld id="{7043B8F3-DF7B-4242-BF61-F5BE7C2343E5}" type="slidenum">
              <a:rPr lang="en-US" smtClean="0"/>
              <a:pPr/>
              <a:t>19</a:t>
            </a:fld>
            <a:endParaRPr lang="en-US"/>
          </a:p>
        </p:txBody>
      </p:sp>
      <p:sp>
        <p:nvSpPr>
          <p:cNvPr id="20488" name="Text Box 8"/>
          <p:cNvSpPr txBox="1">
            <a:spLocks noChangeArrowheads="1"/>
          </p:cNvSpPr>
          <p:nvPr/>
        </p:nvSpPr>
        <p:spPr bwMode="auto">
          <a:xfrm>
            <a:off x="3270250" y="2035175"/>
            <a:ext cx="1385888" cy="457200"/>
          </a:xfrm>
          <a:prstGeom prst="rect">
            <a:avLst/>
          </a:prstGeom>
          <a:noFill/>
          <a:ln w="9525">
            <a:noFill/>
            <a:miter lim="800000"/>
            <a:headEnd/>
            <a:tailEnd/>
          </a:ln>
        </p:spPr>
        <p:txBody>
          <a:bodyPr lIns="45720" rIns="45720">
            <a:spAutoFit/>
          </a:bodyPr>
          <a:lstStyle/>
          <a:p>
            <a:pPr>
              <a:spcBef>
                <a:spcPct val="50000"/>
              </a:spcBef>
            </a:pPr>
            <a:r>
              <a:rPr lang="en-US" sz="2400" b="1" i="1">
                <a:solidFill>
                  <a:srgbClr val="000099"/>
                </a:solidFill>
              </a:rPr>
              <a:t>AIMING</a:t>
            </a:r>
          </a:p>
        </p:txBody>
      </p:sp>
      <p:sp>
        <p:nvSpPr>
          <p:cNvPr id="20489" name="Text Box 9"/>
          <p:cNvSpPr txBox="1">
            <a:spLocks noChangeArrowheads="1"/>
          </p:cNvSpPr>
          <p:nvPr/>
        </p:nvSpPr>
        <p:spPr bwMode="auto">
          <a:xfrm>
            <a:off x="3767138" y="2614613"/>
            <a:ext cx="2901950" cy="457200"/>
          </a:xfrm>
          <a:prstGeom prst="rect">
            <a:avLst/>
          </a:prstGeom>
          <a:noFill/>
          <a:ln w="9525">
            <a:noFill/>
            <a:miter lim="800000"/>
            <a:headEnd/>
            <a:tailEnd/>
          </a:ln>
        </p:spPr>
        <p:txBody>
          <a:bodyPr lIns="45720" rIns="45720">
            <a:spAutoFit/>
          </a:bodyPr>
          <a:lstStyle/>
          <a:p>
            <a:pPr>
              <a:spcBef>
                <a:spcPct val="50000"/>
              </a:spcBef>
            </a:pPr>
            <a:r>
              <a:rPr lang="en-US" sz="2400" b="1" i="1">
                <a:solidFill>
                  <a:srgbClr val="000099"/>
                </a:solidFill>
              </a:rPr>
              <a:t>BREATH CONTROL</a:t>
            </a:r>
          </a:p>
        </p:txBody>
      </p:sp>
      <p:sp>
        <p:nvSpPr>
          <p:cNvPr id="20490" name="Text Box 10"/>
          <p:cNvSpPr txBox="1">
            <a:spLocks noChangeArrowheads="1"/>
          </p:cNvSpPr>
          <p:nvPr/>
        </p:nvSpPr>
        <p:spPr bwMode="auto">
          <a:xfrm>
            <a:off x="3384550" y="3227388"/>
            <a:ext cx="2600325" cy="457200"/>
          </a:xfrm>
          <a:prstGeom prst="rect">
            <a:avLst/>
          </a:prstGeom>
          <a:noFill/>
          <a:ln w="9525">
            <a:noFill/>
            <a:miter lim="800000"/>
            <a:headEnd/>
            <a:tailEnd/>
          </a:ln>
        </p:spPr>
        <p:txBody>
          <a:bodyPr lIns="45720" rIns="45720">
            <a:spAutoFit/>
          </a:bodyPr>
          <a:lstStyle/>
          <a:p>
            <a:pPr>
              <a:spcBef>
                <a:spcPct val="50000"/>
              </a:spcBef>
            </a:pPr>
            <a:r>
              <a:rPr lang="en-US" sz="2400" b="1" i="1">
                <a:solidFill>
                  <a:srgbClr val="000099"/>
                </a:solidFill>
              </a:rPr>
              <a:t>HOLD CONTROL</a:t>
            </a:r>
          </a:p>
        </p:txBody>
      </p:sp>
      <p:sp>
        <p:nvSpPr>
          <p:cNvPr id="20491" name="Text Box 11"/>
          <p:cNvSpPr txBox="1">
            <a:spLocks noChangeArrowheads="1"/>
          </p:cNvSpPr>
          <p:nvPr/>
        </p:nvSpPr>
        <p:spPr bwMode="auto">
          <a:xfrm>
            <a:off x="5861050" y="3814763"/>
            <a:ext cx="3097213" cy="457200"/>
          </a:xfrm>
          <a:prstGeom prst="rect">
            <a:avLst/>
          </a:prstGeom>
          <a:noFill/>
          <a:ln w="9525">
            <a:noFill/>
            <a:miter lim="800000"/>
            <a:headEnd/>
            <a:tailEnd/>
          </a:ln>
        </p:spPr>
        <p:txBody>
          <a:bodyPr lIns="45720" rIns="45720">
            <a:spAutoFit/>
          </a:bodyPr>
          <a:lstStyle/>
          <a:p>
            <a:pPr>
              <a:spcBef>
                <a:spcPct val="50000"/>
              </a:spcBef>
            </a:pPr>
            <a:r>
              <a:rPr lang="en-US" sz="2400" b="1" i="1">
                <a:solidFill>
                  <a:srgbClr val="000099"/>
                </a:solidFill>
              </a:rPr>
              <a:t>TRIGGER  CONTROL</a:t>
            </a:r>
          </a:p>
        </p:txBody>
      </p:sp>
      <p:sp>
        <p:nvSpPr>
          <p:cNvPr id="20492" name="Text Box 12"/>
          <p:cNvSpPr txBox="1">
            <a:spLocks noChangeArrowheads="1"/>
          </p:cNvSpPr>
          <p:nvPr/>
        </p:nvSpPr>
        <p:spPr bwMode="auto">
          <a:xfrm>
            <a:off x="5397500" y="5389563"/>
            <a:ext cx="3097213" cy="457200"/>
          </a:xfrm>
          <a:prstGeom prst="rect">
            <a:avLst/>
          </a:prstGeom>
          <a:noFill/>
          <a:ln w="9525">
            <a:noFill/>
            <a:miter lim="800000"/>
            <a:headEnd/>
            <a:tailEnd/>
          </a:ln>
        </p:spPr>
        <p:txBody>
          <a:bodyPr lIns="45720" rIns="45720">
            <a:spAutoFit/>
          </a:bodyPr>
          <a:lstStyle/>
          <a:p>
            <a:pPr>
              <a:spcBef>
                <a:spcPct val="50000"/>
              </a:spcBef>
            </a:pPr>
            <a:r>
              <a:rPr lang="en-US" sz="2400" b="1" i="1">
                <a:solidFill>
                  <a:srgbClr val="000099"/>
                </a:solidFill>
              </a:rPr>
              <a:t>FOLLOW-THROUGH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4">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20488"/>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0484">
                                            <p:txEl>
                                              <p:pRg st="1" end="1"/>
                                            </p:txEl>
                                          </p:spTgt>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1000"/>
                                  </p:stCondLst>
                                  <p:childTnLst>
                                    <p:set>
                                      <p:cBhvr>
                                        <p:cTn id="16" dur="1" fill="hold">
                                          <p:stCondLst>
                                            <p:cond delay="0"/>
                                          </p:stCondLst>
                                        </p:cTn>
                                        <p:tgtEl>
                                          <p:spTgt spid="2048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484">
                                            <p:txEl>
                                              <p:pRg st="2" end="2"/>
                                            </p:txEl>
                                          </p:spTgt>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1000"/>
                                  </p:stCondLst>
                                  <p:childTnLst>
                                    <p:set>
                                      <p:cBhvr>
                                        <p:cTn id="23" dur="1" fill="hold">
                                          <p:stCondLst>
                                            <p:cond delay="0"/>
                                          </p:stCondLst>
                                        </p:cTn>
                                        <p:tgtEl>
                                          <p:spTgt spid="20490"/>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0484">
                                            <p:txEl>
                                              <p:pRg st="3" end="3"/>
                                            </p:txEl>
                                          </p:spTgt>
                                        </p:tgtEl>
                                        <p:attrNameLst>
                                          <p:attrName>style.visibility</p:attrName>
                                        </p:attrNameLst>
                                      </p:cBhvr>
                                      <p:to>
                                        <p:strVal val="visible"/>
                                      </p:to>
                                    </p:set>
                                  </p:childTnLst>
                                </p:cTn>
                              </p:par>
                            </p:childTnLst>
                          </p:cTn>
                        </p:par>
                        <p:par>
                          <p:cTn id="28" fill="hold">
                            <p:stCondLst>
                              <p:cond delay="0"/>
                            </p:stCondLst>
                            <p:childTnLst>
                              <p:par>
                                <p:cTn id="29" presetID="1" presetClass="entr" presetSubtype="0" fill="hold" grpId="0" nodeType="afterEffect">
                                  <p:stCondLst>
                                    <p:cond delay="1000"/>
                                  </p:stCondLst>
                                  <p:childTnLst>
                                    <p:set>
                                      <p:cBhvr>
                                        <p:cTn id="30" dur="1" fill="hold">
                                          <p:stCondLst>
                                            <p:cond delay="0"/>
                                          </p:stCondLst>
                                        </p:cTn>
                                        <p:tgtEl>
                                          <p:spTgt spid="2049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484">
                                            <p:txEl>
                                              <p:pRg st="4" end="4"/>
                                            </p:txEl>
                                          </p:spTgt>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1000"/>
                                  </p:stCondLst>
                                  <p:childTnLst>
                                    <p:set>
                                      <p:cBhvr>
                                        <p:cTn id="37" dur="1" fill="hold">
                                          <p:stCondLst>
                                            <p:cond delay="0"/>
                                          </p:stCondLst>
                                        </p:cTn>
                                        <p:tgtEl>
                                          <p:spTgt spid="204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build="p"/>
      <p:bldP spid="20488" grpId="0"/>
      <p:bldP spid="20489" grpId="0"/>
      <p:bldP spid="20490" grpId="0"/>
      <p:bldP spid="20491" grpId="0"/>
      <p:bldP spid="204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209800" y="304800"/>
            <a:ext cx="6489700" cy="1139825"/>
          </a:xfrm>
        </p:spPr>
        <p:txBody>
          <a:bodyPr/>
          <a:lstStyle/>
          <a:p>
            <a:pPr eaLnBrk="1" hangingPunct="1"/>
            <a:r>
              <a:rPr lang="en-US" sz="4400">
                <a:latin typeface="Helvetica" pitchFamily="-128" charset="0"/>
              </a:rPr>
              <a:t>Orientation Goal</a:t>
            </a:r>
          </a:p>
        </p:txBody>
      </p:sp>
      <p:sp>
        <p:nvSpPr>
          <p:cNvPr id="19459" name="Rectangle 3"/>
          <p:cNvSpPr>
            <a:spLocks noGrp="1" noChangeArrowheads="1"/>
          </p:cNvSpPr>
          <p:nvPr>
            <p:ph idx="1"/>
          </p:nvPr>
        </p:nvSpPr>
        <p:spPr>
          <a:xfrm>
            <a:off x="542925" y="1839912"/>
            <a:ext cx="8156575" cy="3679145"/>
          </a:xfrm>
        </p:spPr>
        <p:txBody>
          <a:bodyPr/>
          <a:lstStyle/>
          <a:p>
            <a:pPr marL="0" indent="0" eaLnBrk="1" hangingPunct="1">
              <a:lnSpc>
                <a:spcPct val="125000"/>
              </a:lnSpc>
              <a:buFont typeface="Wingdings" pitchFamily="2" charset="2"/>
              <a:buNone/>
            </a:pPr>
            <a:r>
              <a:rPr lang="en-US" sz="3000" dirty="0">
                <a:latin typeface="Helvetica" pitchFamily="-128" charset="0"/>
              </a:rPr>
              <a:t>To provide  beginning shooters with the knowledge, skills, and attitude necessary to shoot a rifle safely under the direct supervision of a NRA Certified Rifle Instructor or  Certified NCS Shooting Sports Director.</a:t>
            </a:r>
          </a:p>
        </p:txBody>
      </p:sp>
      <p:sp>
        <p:nvSpPr>
          <p:cNvPr id="19460" name="Slide Number Placeholder 5"/>
          <p:cNvSpPr>
            <a:spLocks noGrp="1"/>
          </p:cNvSpPr>
          <p:nvPr>
            <p:ph type="sldNum" sz="quarter" idx="11"/>
          </p:nvPr>
        </p:nvSpPr>
        <p:spPr bwMode="auto">
          <a:noFill/>
          <a:ln>
            <a:miter lim="800000"/>
            <a:headEnd/>
            <a:tailEnd/>
          </a:ln>
        </p:spPr>
        <p:txBody>
          <a:bodyPr/>
          <a:lstStyle/>
          <a:p>
            <a:fld id="{C653901E-806A-4487-9814-A3FE425B9A1C}" type="slidenum">
              <a:rPr lang="en-US" smtClean="0"/>
              <a:pPr/>
              <a:t>2</a:t>
            </a:fld>
            <a:endParaRPr 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736725" y="277813"/>
            <a:ext cx="7077075" cy="1139825"/>
          </a:xfrm>
        </p:spPr>
        <p:txBody>
          <a:bodyPr/>
          <a:lstStyle/>
          <a:p>
            <a:pPr eaLnBrk="1" hangingPunct="1"/>
            <a:r>
              <a:rPr lang="en-US" sz="3900">
                <a:latin typeface="Helvetica" pitchFamily="-128" charset="0"/>
              </a:rPr>
              <a:t>Most Important Fundamentals!</a:t>
            </a:r>
          </a:p>
        </p:txBody>
      </p:sp>
      <p:sp>
        <p:nvSpPr>
          <p:cNvPr id="129027" name="Rectangle 3"/>
          <p:cNvSpPr>
            <a:spLocks noGrp="1" noChangeArrowheads="1"/>
          </p:cNvSpPr>
          <p:nvPr>
            <p:ph idx="1"/>
          </p:nvPr>
        </p:nvSpPr>
        <p:spPr/>
        <p:txBody>
          <a:bodyPr/>
          <a:lstStyle/>
          <a:p>
            <a:pPr marL="0" indent="0" eaLnBrk="1" hangingPunct="1">
              <a:buFont typeface="Wingdings" pitchFamily="2" charset="2"/>
              <a:buNone/>
            </a:pPr>
            <a:r>
              <a:rPr lang="en-US" i="1">
                <a:latin typeface="Helvetica" pitchFamily="-128" charset="0"/>
              </a:rPr>
              <a:t>NOTE –</a:t>
            </a:r>
            <a:r>
              <a:rPr lang="en-US" i="1">
                <a:latin typeface="Georgia" pitchFamily="18" charset="0"/>
              </a:rPr>
              <a:t> </a:t>
            </a:r>
          </a:p>
          <a:p>
            <a:pPr marL="0" indent="0" eaLnBrk="1" hangingPunct="1">
              <a:buFont typeface="Wingdings" pitchFamily="2" charset="2"/>
              <a:buNone/>
            </a:pPr>
            <a:r>
              <a:rPr lang="en-US" i="1">
                <a:latin typeface="Georgia" pitchFamily="18" charset="0"/>
              </a:rPr>
              <a:t>The TWO most IMPORTANT shooting fundamentals are……..</a:t>
            </a:r>
          </a:p>
          <a:p>
            <a:pPr marL="692150" lvl="1" indent="-352425" eaLnBrk="1" hangingPunct="1"/>
            <a:endParaRPr lang="en-US" sz="2800" b="1" i="1">
              <a:latin typeface="Georgia" pitchFamily="18" charset="0"/>
            </a:endParaRPr>
          </a:p>
          <a:p>
            <a:pPr marL="692150" lvl="1" indent="-352425" eaLnBrk="1" hangingPunct="1">
              <a:spcBef>
                <a:spcPct val="0"/>
              </a:spcBef>
              <a:spcAft>
                <a:spcPct val="100000"/>
              </a:spcAft>
              <a:buFont typeface="Wingdings" pitchFamily="2" charset="2"/>
              <a:buChar char="Ø"/>
            </a:pPr>
            <a:r>
              <a:rPr lang="en-US" sz="2800" b="1">
                <a:latin typeface="Helvetica" pitchFamily="-128" charset="0"/>
              </a:rPr>
              <a:t>“Maintaining sight alignment”</a:t>
            </a:r>
            <a:r>
              <a:rPr lang="en-US" sz="2800" b="1" i="1">
                <a:latin typeface="Helvetica" pitchFamily="-128" charset="0"/>
              </a:rPr>
              <a:t> – </a:t>
            </a:r>
            <a:r>
              <a:rPr lang="en-US" sz="2800" b="1" i="1">
                <a:solidFill>
                  <a:srgbClr val="000099"/>
                </a:solidFill>
                <a:latin typeface="Helvetica" pitchFamily="-128" charset="0"/>
              </a:rPr>
              <a:t>AIMING</a:t>
            </a:r>
          </a:p>
          <a:p>
            <a:pPr marL="692150" lvl="1" indent="-352425" eaLnBrk="1" hangingPunct="1">
              <a:spcBef>
                <a:spcPct val="0"/>
              </a:spcBef>
              <a:spcAft>
                <a:spcPct val="100000"/>
              </a:spcAft>
              <a:buFont typeface="Wingdings" pitchFamily="2" charset="2"/>
              <a:buChar char="Ø"/>
            </a:pPr>
            <a:r>
              <a:rPr lang="en-US" sz="2800" b="1">
                <a:latin typeface="Helvetica" pitchFamily="-128" charset="0"/>
              </a:rPr>
              <a:t>“Moving only the trigger finger”</a:t>
            </a:r>
            <a:r>
              <a:rPr lang="en-US" sz="2800" b="1" i="1">
                <a:latin typeface="Helvetica" pitchFamily="-128" charset="0"/>
              </a:rPr>
              <a:t> – </a:t>
            </a:r>
            <a:r>
              <a:rPr lang="en-US" sz="2800" b="1" i="1">
                <a:solidFill>
                  <a:srgbClr val="000099"/>
                </a:solidFill>
                <a:latin typeface="Helvetica" pitchFamily="-128" charset="0"/>
              </a:rPr>
              <a:t>TRIGGER CONTROL</a:t>
            </a:r>
          </a:p>
        </p:txBody>
      </p:sp>
      <p:sp>
        <p:nvSpPr>
          <p:cNvPr id="37892" name="Slide Number Placeholder 5"/>
          <p:cNvSpPr>
            <a:spLocks noGrp="1"/>
          </p:cNvSpPr>
          <p:nvPr>
            <p:ph type="sldNum" sz="quarter" idx="11"/>
          </p:nvPr>
        </p:nvSpPr>
        <p:spPr bwMode="auto">
          <a:noFill/>
          <a:ln>
            <a:miter lim="800000"/>
            <a:headEnd/>
            <a:tailEnd/>
          </a:ln>
        </p:spPr>
        <p:txBody>
          <a:bodyPr/>
          <a:lstStyle/>
          <a:p>
            <a:fld id="{163088C5-A8D3-4C85-B735-5E443B4DB25B}" type="slidenum">
              <a:rPr lang="en-US" smtClean="0"/>
              <a:pPr/>
              <a:t>20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9027">
                                            <p:txEl>
                                              <p:pRg st="3" end="3"/>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1000"/>
                                  </p:stCondLst>
                                  <p:childTnLst>
                                    <p:set>
                                      <p:cBhvr>
                                        <p:cTn id="9" dur="1" fill="hold">
                                          <p:stCondLst>
                                            <p:cond delay="0"/>
                                          </p:stCondLst>
                                        </p:cTn>
                                        <p:tgtEl>
                                          <p:spTgt spid="129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atin typeface="Helvetica" pitchFamily="-128" charset="0"/>
              </a:rPr>
              <a:t>Range Safety Briefing</a:t>
            </a:r>
          </a:p>
        </p:txBody>
      </p:sp>
      <p:sp>
        <p:nvSpPr>
          <p:cNvPr id="22532" name="Rectangle 3"/>
          <p:cNvSpPr>
            <a:spLocks noGrp="1" noChangeArrowheads="1"/>
          </p:cNvSpPr>
          <p:nvPr>
            <p:ph idx="1"/>
          </p:nvPr>
        </p:nvSpPr>
        <p:spPr>
          <a:xfrm>
            <a:off x="1304925" y="1862138"/>
            <a:ext cx="6532563" cy="4243387"/>
          </a:xfrm>
        </p:spPr>
        <p:txBody>
          <a:bodyPr/>
          <a:lstStyle/>
          <a:p>
            <a:pPr marL="0" indent="0" eaLnBrk="1" hangingPunct="1">
              <a:spcBef>
                <a:spcPct val="0"/>
              </a:spcBef>
              <a:spcAft>
                <a:spcPct val="75000"/>
              </a:spcAft>
              <a:buFont typeface="Wingdings" pitchFamily="2" charset="2"/>
              <a:buNone/>
            </a:pPr>
            <a:r>
              <a:rPr lang="en-US" sz="3200">
                <a:latin typeface="Helvetica" pitchFamily="-128" charset="0"/>
              </a:rPr>
              <a:t>Range layout</a:t>
            </a:r>
          </a:p>
          <a:p>
            <a:pPr marL="914400" lvl="1" indent="-457200" eaLnBrk="1" hangingPunct="1">
              <a:spcBef>
                <a:spcPct val="0"/>
              </a:spcBef>
              <a:spcAft>
                <a:spcPct val="50000"/>
              </a:spcAft>
              <a:buFont typeface="Wingdings" pitchFamily="2" charset="2"/>
              <a:buChar char="ü"/>
            </a:pPr>
            <a:r>
              <a:rPr lang="en-US" sz="2800">
                <a:latin typeface="Helvetica" pitchFamily="-128" charset="0"/>
              </a:rPr>
              <a:t>Ready Area</a:t>
            </a:r>
          </a:p>
          <a:p>
            <a:pPr marL="914400" lvl="1" indent="-457200" eaLnBrk="1" hangingPunct="1">
              <a:spcBef>
                <a:spcPct val="0"/>
              </a:spcBef>
              <a:spcAft>
                <a:spcPct val="50000"/>
              </a:spcAft>
              <a:buFont typeface="Wingdings" pitchFamily="2" charset="2"/>
              <a:buChar char="ü"/>
            </a:pPr>
            <a:r>
              <a:rPr lang="en-US" sz="2800">
                <a:latin typeface="Helvetica" pitchFamily="-128" charset="0"/>
              </a:rPr>
              <a:t>Firing Line</a:t>
            </a:r>
          </a:p>
          <a:p>
            <a:pPr marL="914400" lvl="1" indent="-457200" eaLnBrk="1" hangingPunct="1">
              <a:spcBef>
                <a:spcPct val="0"/>
              </a:spcBef>
              <a:spcAft>
                <a:spcPct val="50000"/>
              </a:spcAft>
              <a:buFont typeface="Wingdings" pitchFamily="2" charset="2"/>
              <a:buChar char="ü"/>
            </a:pPr>
            <a:r>
              <a:rPr lang="en-US" sz="2800">
                <a:latin typeface="Helvetica" pitchFamily="-128" charset="0"/>
              </a:rPr>
              <a:t>Target Area</a:t>
            </a:r>
          </a:p>
          <a:p>
            <a:pPr marL="914400" lvl="1" indent="-457200" eaLnBrk="1" hangingPunct="1">
              <a:spcBef>
                <a:spcPct val="0"/>
              </a:spcBef>
              <a:spcAft>
                <a:spcPct val="50000"/>
              </a:spcAft>
              <a:buFont typeface="Wingdings" pitchFamily="2" charset="2"/>
              <a:buChar char="ü"/>
            </a:pPr>
            <a:r>
              <a:rPr lang="en-US" sz="2800">
                <a:latin typeface="Helvetica" pitchFamily="-128" charset="0"/>
              </a:rPr>
              <a:t>Back Stop</a:t>
            </a:r>
          </a:p>
        </p:txBody>
      </p:sp>
      <p:sp>
        <p:nvSpPr>
          <p:cNvPr id="38916" name="Slide Number Placeholder 5"/>
          <p:cNvSpPr>
            <a:spLocks noGrp="1"/>
          </p:cNvSpPr>
          <p:nvPr>
            <p:ph type="sldNum" sz="quarter" idx="11"/>
          </p:nvPr>
        </p:nvSpPr>
        <p:spPr bwMode="auto">
          <a:noFill/>
          <a:ln>
            <a:miter lim="800000"/>
            <a:headEnd/>
            <a:tailEnd/>
          </a:ln>
        </p:spPr>
        <p:txBody>
          <a:bodyPr/>
          <a:lstStyle/>
          <a:p>
            <a:fld id="{6B143CBD-A371-4C81-BBE2-F3D9079218E5}" type="slidenum">
              <a:rPr lang="en-US" smtClean="0"/>
              <a:pPr/>
              <a:t>21</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2">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22532">
                                            <p:txEl>
                                              <p:pRg st="1" end="1"/>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1000"/>
                                  </p:stCondLst>
                                  <p:childTnLst>
                                    <p:set>
                                      <p:cBhvr>
                                        <p:cTn id="12" dur="1" fill="hold">
                                          <p:stCondLst>
                                            <p:cond delay="0"/>
                                          </p:stCondLst>
                                        </p:cTn>
                                        <p:tgtEl>
                                          <p:spTgt spid="22532">
                                            <p:txEl>
                                              <p:pRg st="2" end="2"/>
                                            </p:txEl>
                                          </p:spTgt>
                                        </p:tgtEl>
                                        <p:attrNameLst>
                                          <p:attrName>style.visibility</p:attrName>
                                        </p:attrNameLst>
                                      </p:cBhvr>
                                      <p:to>
                                        <p:strVal val="visible"/>
                                      </p:to>
                                    </p:set>
                                  </p:childTnLst>
                                </p:cTn>
                              </p:par>
                            </p:childTnLst>
                          </p:cTn>
                        </p:par>
                        <p:par>
                          <p:cTn id="13" fill="hold">
                            <p:stCondLst>
                              <p:cond delay="2000"/>
                            </p:stCondLst>
                            <p:childTnLst>
                              <p:par>
                                <p:cTn id="14" presetID="1" presetClass="entr" presetSubtype="0" fill="hold" grpId="0" nodeType="afterEffect">
                                  <p:stCondLst>
                                    <p:cond delay="1000"/>
                                  </p:stCondLst>
                                  <p:childTnLst>
                                    <p:set>
                                      <p:cBhvr>
                                        <p:cTn id="15" dur="1" fill="hold">
                                          <p:stCondLst>
                                            <p:cond delay="0"/>
                                          </p:stCondLst>
                                        </p:cTn>
                                        <p:tgtEl>
                                          <p:spTgt spid="22532">
                                            <p:txEl>
                                              <p:pRg st="3" end="3"/>
                                            </p:txEl>
                                          </p:spTgt>
                                        </p:tgtEl>
                                        <p:attrNameLst>
                                          <p:attrName>style.visibility</p:attrName>
                                        </p:attrNameLst>
                                      </p:cBhvr>
                                      <p:to>
                                        <p:strVal val="visible"/>
                                      </p:to>
                                    </p:set>
                                  </p:childTnLst>
                                </p:cTn>
                              </p:par>
                            </p:childTnLst>
                          </p:cTn>
                        </p:par>
                        <p:par>
                          <p:cTn id="16" fill="hold">
                            <p:stCondLst>
                              <p:cond delay="3000"/>
                            </p:stCondLst>
                            <p:childTnLst>
                              <p:par>
                                <p:cTn id="17" presetID="1" presetClass="entr" presetSubtype="0" fill="hold" grpId="0" nodeType="afterEffect">
                                  <p:stCondLst>
                                    <p:cond delay="1000"/>
                                  </p:stCondLst>
                                  <p:childTnLst>
                                    <p:set>
                                      <p:cBhvr>
                                        <p:cTn id="18" dur="1" fill="hold">
                                          <p:stCondLst>
                                            <p:cond delay="0"/>
                                          </p:stCondLst>
                                        </p:cTn>
                                        <p:tgtEl>
                                          <p:spTgt spid="2253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057400" y="304800"/>
            <a:ext cx="6115050" cy="1139825"/>
          </a:xfrm>
        </p:spPr>
        <p:txBody>
          <a:bodyPr/>
          <a:lstStyle/>
          <a:p>
            <a:pPr eaLnBrk="1" hangingPunct="1"/>
            <a:r>
              <a:rPr lang="en-US">
                <a:latin typeface="Helvetica" pitchFamily="-128" charset="0"/>
              </a:rPr>
              <a:t>Range Safety Briefing</a:t>
            </a:r>
          </a:p>
        </p:txBody>
      </p:sp>
      <p:sp>
        <p:nvSpPr>
          <p:cNvPr id="39939" name="Slide Number Placeholder 5"/>
          <p:cNvSpPr>
            <a:spLocks noGrp="1"/>
          </p:cNvSpPr>
          <p:nvPr>
            <p:ph type="sldNum" sz="quarter" idx="11"/>
          </p:nvPr>
        </p:nvSpPr>
        <p:spPr bwMode="auto">
          <a:noFill/>
          <a:ln>
            <a:miter lim="800000"/>
            <a:headEnd/>
            <a:tailEnd/>
          </a:ln>
        </p:spPr>
        <p:txBody>
          <a:bodyPr/>
          <a:lstStyle/>
          <a:p>
            <a:fld id="{A140A5F7-96E8-4A03-BEBC-0BAD0DD718F8}" type="slidenum">
              <a:rPr lang="en-US" smtClean="0"/>
              <a:pPr/>
              <a:t>22</a:t>
            </a:fld>
            <a:endParaRPr lang="en-US"/>
          </a:p>
        </p:txBody>
      </p:sp>
      <p:sp>
        <p:nvSpPr>
          <p:cNvPr id="206851" name="Rectangle 3"/>
          <p:cNvSpPr>
            <a:spLocks noChangeArrowheads="1"/>
          </p:cNvSpPr>
          <p:nvPr/>
        </p:nvSpPr>
        <p:spPr bwMode="auto">
          <a:xfrm>
            <a:off x="587375" y="1719263"/>
            <a:ext cx="7942263" cy="4678362"/>
          </a:xfrm>
          <a:prstGeom prst="rect">
            <a:avLst/>
          </a:prstGeom>
          <a:noFill/>
          <a:ln w="9525">
            <a:noFill/>
            <a:miter lim="800000"/>
            <a:headEnd/>
            <a:tailEnd/>
          </a:ln>
        </p:spPr>
        <p:txBody>
          <a:bodyPr/>
          <a:lstStyle/>
          <a:p>
            <a:pPr marL="457200" indent="-457200">
              <a:spcAft>
                <a:spcPct val="75000"/>
              </a:spcAft>
              <a:buClr>
                <a:srgbClr val="000099"/>
              </a:buClr>
              <a:buFont typeface="Wingdings" pitchFamily="2" charset="2"/>
              <a:buNone/>
            </a:pPr>
            <a:r>
              <a:rPr lang="en-US" sz="3200" b="1"/>
              <a:t>NRA Safe Gun Handling Rules</a:t>
            </a:r>
          </a:p>
          <a:p>
            <a:pPr marL="457200" indent="-457200">
              <a:spcAft>
                <a:spcPct val="75000"/>
              </a:spcAft>
              <a:buClr>
                <a:srgbClr val="000099"/>
              </a:buClr>
              <a:buFont typeface="Wingdings" pitchFamily="2" charset="2"/>
              <a:buChar char="Ø"/>
            </a:pPr>
            <a:r>
              <a:rPr lang="en-US" sz="2800" b="1" u="sng"/>
              <a:t>ALWAYS</a:t>
            </a:r>
            <a:r>
              <a:rPr lang="en-US" sz="2800"/>
              <a:t> keep your gun pointed in a safe direction.</a:t>
            </a:r>
          </a:p>
          <a:p>
            <a:pPr marL="457200" indent="-457200">
              <a:spcAft>
                <a:spcPct val="75000"/>
              </a:spcAft>
              <a:buClr>
                <a:srgbClr val="000099"/>
              </a:buClr>
              <a:buFont typeface="Wingdings" pitchFamily="2" charset="2"/>
              <a:buChar char="Ø"/>
            </a:pPr>
            <a:r>
              <a:rPr lang="en-US" sz="2800" b="1" u="sng"/>
              <a:t>ALWAYS</a:t>
            </a:r>
            <a:r>
              <a:rPr lang="en-US" sz="2800"/>
              <a:t> keep your finger off the trigger until ready to shoot.</a:t>
            </a:r>
          </a:p>
          <a:p>
            <a:pPr marL="457200" indent="-457200">
              <a:spcAft>
                <a:spcPct val="75000"/>
              </a:spcAft>
              <a:buClr>
                <a:srgbClr val="000099"/>
              </a:buClr>
              <a:buFont typeface="Wingdings" pitchFamily="2" charset="2"/>
              <a:buChar char="Ø"/>
            </a:pPr>
            <a:r>
              <a:rPr lang="en-US" sz="2800" b="1" u="sng"/>
              <a:t>ALWAYS</a:t>
            </a:r>
            <a:r>
              <a:rPr lang="en-US" sz="2800"/>
              <a:t> keep your gun unloaded until ready to use.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06851">
                                            <p:txEl>
                                              <p:pRg st="0" end="0"/>
                                            </p:txEl>
                                          </p:spTgt>
                                        </p:tgtEl>
                                        <p:attrNameLst>
                                          <p:attrName>style.visibility</p:attrName>
                                        </p:attrNameLst>
                                      </p:cBhvr>
                                      <p:to>
                                        <p:strVal val="visible"/>
                                      </p:to>
                                    </p:set>
                                    <p:animEffect transition="in" filter="fade">
                                      <p:cBhvr>
                                        <p:cTn id="7" dur="1000"/>
                                        <p:tgtEl>
                                          <p:spTgt spid="206851">
                                            <p:txEl>
                                              <p:pRg st="0" end="0"/>
                                            </p:txEl>
                                          </p:spTgt>
                                        </p:tgtEl>
                                      </p:cBhvr>
                                    </p:animEffect>
                                    <p:anim calcmode="lin" valueType="num">
                                      <p:cBhvr>
                                        <p:cTn id="8" dur="1000" fill="hold"/>
                                        <p:tgtEl>
                                          <p:spTgt spid="2068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68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06851">
                                            <p:txEl>
                                              <p:pRg st="1" end="1"/>
                                            </p:txEl>
                                          </p:spTgt>
                                        </p:tgtEl>
                                        <p:attrNameLst>
                                          <p:attrName>style.visibility</p:attrName>
                                        </p:attrNameLst>
                                      </p:cBhvr>
                                      <p:to>
                                        <p:strVal val="visible"/>
                                      </p:to>
                                    </p:set>
                                    <p:animEffect transition="in" filter="fade">
                                      <p:cBhvr>
                                        <p:cTn id="14" dur="1000"/>
                                        <p:tgtEl>
                                          <p:spTgt spid="206851">
                                            <p:txEl>
                                              <p:pRg st="1" end="1"/>
                                            </p:txEl>
                                          </p:spTgt>
                                        </p:tgtEl>
                                      </p:cBhvr>
                                    </p:animEffect>
                                    <p:anim calcmode="lin" valueType="num">
                                      <p:cBhvr>
                                        <p:cTn id="15" dur="1000" fill="hold"/>
                                        <p:tgtEl>
                                          <p:spTgt spid="20685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68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206851">
                                            <p:txEl>
                                              <p:pRg st="2" end="2"/>
                                            </p:txEl>
                                          </p:spTgt>
                                        </p:tgtEl>
                                        <p:attrNameLst>
                                          <p:attrName>style.visibility</p:attrName>
                                        </p:attrNameLst>
                                      </p:cBhvr>
                                      <p:to>
                                        <p:strVal val="visible"/>
                                      </p:to>
                                    </p:set>
                                    <p:animEffect transition="in" filter="fade">
                                      <p:cBhvr>
                                        <p:cTn id="21" dur="1000"/>
                                        <p:tgtEl>
                                          <p:spTgt spid="206851">
                                            <p:txEl>
                                              <p:pRg st="2" end="2"/>
                                            </p:txEl>
                                          </p:spTgt>
                                        </p:tgtEl>
                                      </p:cBhvr>
                                    </p:animEffect>
                                    <p:anim calcmode="lin" valueType="num">
                                      <p:cBhvr>
                                        <p:cTn id="22" dur="1000" fill="hold"/>
                                        <p:tgtEl>
                                          <p:spTgt spid="20685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685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206851">
                                            <p:txEl>
                                              <p:pRg st="3" end="3"/>
                                            </p:txEl>
                                          </p:spTgt>
                                        </p:tgtEl>
                                        <p:attrNameLst>
                                          <p:attrName>style.visibility</p:attrName>
                                        </p:attrNameLst>
                                      </p:cBhvr>
                                      <p:to>
                                        <p:strVal val="visible"/>
                                      </p:to>
                                    </p:set>
                                    <p:animEffect transition="in" filter="fade">
                                      <p:cBhvr>
                                        <p:cTn id="28" dur="1000"/>
                                        <p:tgtEl>
                                          <p:spTgt spid="206851">
                                            <p:txEl>
                                              <p:pRg st="3" end="3"/>
                                            </p:txEl>
                                          </p:spTgt>
                                        </p:tgtEl>
                                      </p:cBhvr>
                                    </p:animEffect>
                                    <p:anim calcmode="lin" valueType="num">
                                      <p:cBhvr>
                                        <p:cTn id="29" dur="1000" fill="hold"/>
                                        <p:tgtEl>
                                          <p:spTgt spid="20685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0685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atin typeface="Helvetica" pitchFamily="-128" charset="0"/>
              </a:rPr>
              <a:t>Range Safety Briefing</a:t>
            </a:r>
          </a:p>
        </p:txBody>
      </p:sp>
      <p:sp>
        <p:nvSpPr>
          <p:cNvPr id="24580" name="Rectangle 4"/>
          <p:cNvSpPr>
            <a:spLocks noGrp="1" noChangeArrowheads="1"/>
          </p:cNvSpPr>
          <p:nvPr>
            <p:ph idx="1"/>
          </p:nvPr>
        </p:nvSpPr>
        <p:spPr>
          <a:xfrm>
            <a:off x="549275" y="1600200"/>
            <a:ext cx="7927975" cy="4884738"/>
          </a:xfrm>
        </p:spPr>
        <p:txBody>
          <a:bodyPr/>
          <a:lstStyle/>
          <a:p>
            <a:pPr marL="0" indent="0" eaLnBrk="1" hangingPunct="1">
              <a:spcBef>
                <a:spcPct val="0"/>
              </a:spcBef>
              <a:spcAft>
                <a:spcPct val="50000"/>
              </a:spcAft>
              <a:buFont typeface="Wingdings" pitchFamily="2" charset="2"/>
              <a:buNone/>
            </a:pPr>
            <a:r>
              <a:rPr lang="en-US" u="sng">
                <a:latin typeface="Helvetica" pitchFamily="-128" charset="0"/>
              </a:rPr>
              <a:t>Other Safety Rules</a:t>
            </a:r>
            <a:r>
              <a:rPr lang="en-US">
                <a:latin typeface="Helvetica" pitchFamily="-128" charset="0"/>
              </a:rPr>
              <a:t> </a:t>
            </a:r>
          </a:p>
          <a:p>
            <a:pPr marL="574675" lvl="1" indent="-339725" eaLnBrk="1" hangingPunct="1">
              <a:spcBef>
                <a:spcPct val="0"/>
              </a:spcBef>
              <a:spcAft>
                <a:spcPct val="50000"/>
              </a:spcAft>
              <a:buFont typeface="Wingdings" pitchFamily="2" charset="2"/>
              <a:buChar char="Ø"/>
            </a:pPr>
            <a:r>
              <a:rPr lang="en-US" sz="2200" b="1">
                <a:latin typeface="Helvetica" pitchFamily="-128" charset="0"/>
                <a:cs typeface="Arial" charset="0"/>
              </a:rPr>
              <a:t>Know your target and what is beyond</a:t>
            </a:r>
          </a:p>
          <a:p>
            <a:pPr marL="574675" lvl="1" indent="-339725" eaLnBrk="1" hangingPunct="1">
              <a:spcBef>
                <a:spcPct val="0"/>
              </a:spcBef>
              <a:spcAft>
                <a:spcPct val="50000"/>
              </a:spcAft>
              <a:buFont typeface="Wingdings" pitchFamily="2" charset="2"/>
              <a:buChar char="Ø"/>
            </a:pPr>
            <a:r>
              <a:rPr lang="en-US" sz="2200" b="1">
                <a:latin typeface="Helvetica" pitchFamily="-128" charset="0"/>
                <a:cs typeface="Arial" charset="0"/>
              </a:rPr>
              <a:t>Wear eye and ear protection as appropriate</a:t>
            </a:r>
          </a:p>
          <a:p>
            <a:pPr marL="574675" lvl="1" indent="-339725" eaLnBrk="1" hangingPunct="1">
              <a:spcBef>
                <a:spcPct val="0"/>
              </a:spcBef>
              <a:spcAft>
                <a:spcPct val="50000"/>
              </a:spcAft>
              <a:buFont typeface="Wingdings" pitchFamily="2" charset="2"/>
              <a:buChar char="Ø"/>
            </a:pPr>
            <a:r>
              <a:rPr lang="en-US" sz="2200" b="1">
                <a:latin typeface="Helvetica" pitchFamily="-128" charset="0"/>
                <a:cs typeface="Arial" charset="0"/>
              </a:rPr>
              <a:t>Never use alcohol or drugs before or while shooting</a:t>
            </a:r>
          </a:p>
          <a:p>
            <a:pPr marL="574675" lvl="1" indent="-339725" eaLnBrk="1" hangingPunct="1">
              <a:spcBef>
                <a:spcPct val="0"/>
              </a:spcBef>
              <a:spcAft>
                <a:spcPct val="50000"/>
              </a:spcAft>
              <a:buFont typeface="Wingdings" pitchFamily="2" charset="2"/>
              <a:buChar char="Ø"/>
            </a:pPr>
            <a:r>
              <a:rPr lang="en-US" sz="2200" b="1">
                <a:latin typeface="Helvetica" pitchFamily="-128" charset="0"/>
                <a:cs typeface="Arial" charset="0"/>
              </a:rPr>
              <a:t>Be aware that certain types of guns and many shooting activities require additional safety precautions</a:t>
            </a:r>
          </a:p>
          <a:p>
            <a:pPr marL="0" indent="0" eaLnBrk="1" hangingPunct="1">
              <a:lnSpc>
                <a:spcPct val="80000"/>
              </a:lnSpc>
            </a:pPr>
            <a:endParaRPr lang="en-US" sz="2200">
              <a:latin typeface="Helvetica" pitchFamily="-128" charset="0"/>
            </a:endParaRPr>
          </a:p>
          <a:p>
            <a:pPr marL="0" indent="0" eaLnBrk="1" hangingPunct="1">
              <a:lnSpc>
                <a:spcPct val="80000"/>
              </a:lnSpc>
              <a:spcBef>
                <a:spcPct val="0"/>
              </a:spcBef>
              <a:spcAft>
                <a:spcPct val="50000"/>
              </a:spcAft>
              <a:buFont typeface="Wingdings" pitchFamily="2" charset="2"/>
              <a:buNone/>
            </a:pPr>
            <a:r>
              <a:rPr lang="en-US" u="sng">
                <a:latin typeface="Helvetica" pitchFamily="-128" charset="0"/>
              </a:rPr>
              <a:t>Range Commands</a:t>
            </a:r>
          </a:p>
          <a:p>
            <a:pPr marL="574675" lvl="1" indent="-339725" eaLnBrk="1" hangingPunct="1">
              <a:spcBef>
                <a:spcPct val="0"/>
              </a:spcBef>
              <a:spcAft>
                <a:spcPct val="50000"/>
              </a:spcAft>
              <a:buFont typeface="Wingdings" pitchFamily="2" charset="2"/>
              <a:buChar char="Ø"/>
            </a:pPr>
            <a:r>
              <a:rPr lang="en-US" sz="2200" b="1">
                <a:latin typeface="Helvetica" pitchFamily="-128" charset="0"/>
                <a:cs typeface="Arial" charset="0"/>
              </a:rPr>
              <a:t>“Commence Firing”</a:t>
            </a:r>
          </a:p>
          <a:p>
            <a:pPr marL="574675" lvl="1" indent="-339725" eaLnBrk="1" hangingPunct="1">
              <a:spcBef>
                <a:spcPct val="0"/>
              </a:spcBef>
              <a:spcAft>
                <a:spcPct val="50000"/>
              </a:spcAft>
              <a:buFont typeface="Wingdings" pitchFamily="2" charset="2"/>
              <a:buChar char="Ø"/>
            </a:pPr>
            <a:r>
              <a:rPr lang="en-US" sz="2200" b="1">
                <a:latin typeface="Helvetica" pitchFamily="-128" charset="0"/>
                <a:cs typeface="Arial" charset="0"/>
              </a:rPr>
              <a:t>“Cease Firing”</a:t>
            </a:r>
            <a:endParaRPr lang="en-US" sz="2200" b="1">
              <a:latin typeface="Helvetica" pitchFamily="-128" charset="0"/>
            </a:endParaRPr>
          </a:p>
        </p:txBody>
      </p:sp>
      <p:sp>
        <p:nvSpPr>
          <p:cNvPr id="40964" name="Slide Number Placeholder 5"/>
          <p:cNvSpPr>
            <a:spLocks noGrp="1"/>
          </p:cNvSpPr>
          <p:nvPr>
            <p:ph type="sldNum" sz="quarter" idx="11"/>
          </p:nvPr>
        </p:nvSpPr>
        <p:spPr bwMode="auto">
          <a:noFill/>
          <a:ln>
            <a:miter lim="800000"/>
            <a:headEnd/>
            <a:tailEnd/>
          </a:ln>
        </p:spPr>
        <p:txBody>
          <a:bodyPr/>
          <a:lstStyle/>
          <a:p>
            <a:fld id="{EB9C02E0-49C1-4285-B718-20421348AC1B}" type="slidenum">
              <a:rPr lang="en-US" smtClean="0"/>
              <a:pPr/>
              <a:t>23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4580">
                                            <p:txEl>
                                              <p:pRg st="0" end="0"/>
                                            </p:txEl>
                                          </p:spTgt>
                                        </p:tgtEl>
                                        <p:attrNameLst>
                                          <p:attrName>style.visibility</p:attrName>
                                        </p:attrNameLst>
                                      </p:cBhvr>
                                      <p:to>
                                        <p:strVal val="visible"/>
                                      </p:to>
                                    </p:set>
                                    <p:animEffect transition="in" filter="fade">
                                      <p:cBhvr>
                                        <p:cTn id="7" dur="1000"/>
                                        <p:tgtEl>
                                          <p:spTgt spid="24580">
                                            <p:txEl>
                                              <p:pRg st="0" end="0"/>
                                            </p:txEl>
                                          </p:spTgt>
                                        </p:tgtEl>
                                      </p:cBhvr>
                                    </p:animEffect>
                                    <p:anim calcmode="lin" valueType="num">
                                      <p:cBhvr>
                                        <p:cTn id="8" dur="1000" fill="hold"/>
                                        <p:tgtEl>
                                          <p:spTgt spid="2458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458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24580">
                                            <p:txEl>
                                              <p:pRg st="1" end="1"/>
                                            </p:txEl>
                                          </p:spTgt>
                                        </p:tgtEl>
                                        <p:attrNameLst>
                                          <p:attrName>style.visibility</p:attrName>
                                        </p:attrNameLst>
                                      </p:cBhvr>
                                      <p:to>
                                        <p:strVal val="visible"/>
                                      </p:to>
                                    </p:set>
                                    <p:animEffect transition="in" filter="fade">
                                      <p:cBhvr>
                                        <p:cTn id="14" dur="1000"/>
                                        <p:tgtEl>
                                          <p:spTgt spid="24580">
                                            <p:txEl>
                                              <p:pRg st="1" end="1"/>
                                            </p:txEl>
                                          </p:spTgt>
                                        </p:tgtEl>
                                      </p:cBhvr>
                                    </p:animEffect>
                                    <p:anim calcmode="lin" valueType="num">
                                      <p:cBhvr>
                                        <p:cTn id="15" dur="1000" fill="hold"/>
                                        <p:tgtEl>
                                          <p:spTgt spid="24580">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458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24580">
                                            <p:txEl>
                                              <p:pRg st="2" end="2"/>
                                            </p:txEl>
                                          </p:spTgt>
                                        </p:tgtEl>
                                        <p:attrNameLst>
                                          <p:attrName>style.visibility</p:attrName>
                                        </p:attrNameLst>
                                      </p:cBhvr>
                                      <p:to>
                                        <p:strVal val="visible"/>
                                      </p:to>
                                    </p:set>
                                    <p:animEffect transition="in" filter="fade">
                                      <p:cBhvr>
                                        <p:cTn id="21" dur="1000"/>
                                        <p:tgtEl>
                                          <p:spTgt spid="24580">
                                            <p:txEl>
                                              <p:pRg st="2" end="2"/>
                                            </p:txEl>
                                          </p:spTgt>
                                        </p:tgtEl>
                                      </p:cBhvr>
                                    </p:animEffect>
                                    <p:anim calcmode="lin" valueType="num">
                                      <p:cBhvr>
                                        <p:cTn id="22" dur="1000" fill="hold"/>
                                        <p:tgtEl>
                                          <p:spTgt spid="24580">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4580">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24580">
                                            <p:txEl>
                                              <p:pRg st="3" end="3"/>
                                            </p:txEl>
                                          </p:spTgt>
                                        </p:tgtEl>
                                        <p:attrNameLst>
                                          <p:attrName>style.visibility</p:attrName>
                                        </p:attrNameLst>
                                      </p:cBhvr>
                                      <p:to>
                                        <p:strVal val="visible"/>
                                      </p:to>
                                    </p:set>
                                    <p:animEffect transition="in" filter="fade">
                                      <p:cBhvr>
                                        <p:cTn id="28" dur="1000"/>
                                        <p:tgtEl>
                                          <p:spTgt spid="24580">
                                            <p:txEl>
                                              <p:pRg st="3" end="3"/>
                                            </p:txEl>
                                          </p:spTgt>
                                        </p:tgtEl>
                                      </p:cBhvr>
                                    </p:animEffect>
                                    <p:anim calcmode="lin" valueType="num">
                                      <p:cBhvr>
                                        <p:cTn id="29" dur="1000" fill="hold"/>
                                        <p:tgtEl>
                                          <p:spTgt spid="24580">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4580">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24580">
                                            <p:txEl>
                                              <p:pRg st="4" end="4"/>
                                            </p:txEl>
                                          </p:spTgt>
                                        </p:tgtEl>
                                        <p:attrNameLst>
                                          <p:attrName>style.visibility</p:attrName>
                                        </p:attrNameLst>
                                      </p:cBhvr>
                                      <p:to>
                                        <p:strVal val="visible"/>
                                      </p:to>
                                    </p:set>
                                    <p:animEffect transition="in" filter="fade">
                                      <p:cBhvr>
                                        <p:cTn id="35" dur="1000"/>
                                        <p:tgtEl>
                                          <p:spTgt spid="24580">
                                            <p:txEl>
                                              <p:pRg st="4" end="4"/>
                                            </p:txEl>
                                          </p:spTgt>
                                        </p:tgtEl>
                                      </p:cBhvr>
                                    </p:animEffect>
                                    <p:anim calcmode="lin" valueType="num">
                                      <p:cBhvr>
                                        <p:cTn id="36" dur="1000" fill="hold"/>
                                        <p:tgtEl>
                                          <p:spTgt spid="24580">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4580">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24580">
                                            <p:txEl>
                                              <p:pRg st="6" end="6"/>
                                            </p:txEl>
                                          </p:spTgt>
                                        </p:tgtEl>
                                        <p:attrNameLst>
                                          <p:attrName>style.visibility</p:attrName>
                                        </p:attrNameLst>
                                      </p:cBhvr>
                                      <p:to>
                                        <p:strVal val="visible"/>
                                      </p:to>
                                    </p:set>
                                    <p:animEffect transition="in" filter="fade">
                                      <p:cBhvr>
                                        <p:cTn id="42" dur="1000"/>
                                        <p:tgtEl>
                                          <p:spTgt spid="24580">
                                            <p:txEl>
                                              <p:pRg st="6" end="6"/>
                                            </p:txEl>
                                          </p:spTgt>
                                        </p:tgtEl>
                                      </p:cBhvr>
                                    </p:animEffect>
                                    <p:anim calcmode="lin" valueType="num">
                                      <p:cBhvr>
                                        <p:cTn id="43" dur="1000" fill="hold"/>
                                        <p:tgtEl>
                                          <p:spTgt spid="24580">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4580">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24580">
                                            <p:txEl>
                                              <p:pRg st="7" end="7"/>
                                            </p:txEl>
                                          </p:spTgt>
                                        </p:tgtEl>
                                        <p:attrNameLst>
                                          <p:attrName>style.visibility</p:attrName>
                                        </p:attrNameLst>
                                      </p:cBhvr>
                                      <p:to>
                                        <p:strVal val="visible"/>
                                      </p:to>
                                    </p:set>
                                    <p:animEffect transition="in" filter="fade">
                                      <p:cBhvr>
                                        <p:cTn id="49" dur="1000"/>
                                        <p:tgtEl>
                                          <p:spTgt spid="24580">
                                            <p:txEl>
                                              <p:pRg st="7" end="7"/>
                                            </p:txEl>
                                          </p:spTgt>
                                        </p:tgtEl>
                                      </p:cBhvr>
                                    </p:animEffect>
                                    <p:anim calcmode="lin" valueType="num">
                                      <p:cBhvr>
                                        <p:cTn id="50" dur="1000" fill="hold"/>
                                        <p:tgtEl>
                                          <p:spTgt spid="24580">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24580">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24580">
                                            <p:txEl>
                                              <p:pRg st="8" end="8"/>
                                            </p:txEl>
                                          </p:spTgt>
                                        </p:tgtEl>
                                        <p:attrNameLst>
                                          <p:attrName>style.visibility</p:attrName>
                                        </p:attrNameLst>
                                      </p:cBhvr>
                                      <p:to>
                                        <p:strVal val="visible"/>
                                      </p:to>
                                    </p:set>
                                    <p:animEffect transition="in" filter="fade">
                                      <p:cBhvr>
                                        <p:cTn id="56" dur="1000"/>
                                        <p:tgtEl>
                                          <p:spTgt spid="24580">
                                            <p:txEl>
                                              <p:pRg st="8" end="8"/>
                                            </p:txEl>
                                          </p:spTgt>
                                        </p:tgtEl>
                                      </p:cBhvr>
                                    </p:animEffect>
                                    <p:anim calcmode="lin" valueType="num">
                                      <p:cBhvr>
                                        <p:cTn id="57" dur="1000" fill="hold"/>
                                        <p:tgtEl>
                                          <p:spTgt spid="24580">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24580">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057400" y="304800"/>
            <a:ext cx="6934200" cy="1139825"/>
          </a:xfrm>
        </p:spPr>
        <p:txBody>
          <a:bodyPr/>
          <a:lstStyle/>
          <a:p>
            <a:pPr eaLnBrk="1" hangingPunct="1"/>
            <a:r>
              <a:rPr lang="en-US">
                <a:latin typeface="Helvetica" pitchFamily="-128" charset="0"/>
              </a:rPr>
              <a:t>At The Firing Point</a:t>
            </a:r>
          </a:p>
        </p:txBody>
      </p:sp>
      <p:sp>
        <p:nvSpPr>
          <p:cNvPr id="25604" name="Rectangle 3"/>
          <p:cNvSpPr>
            <a:spLocks noGrp="1" noChangeArrowheads="1"/>
          </p:cNvSpPr>
          <p:nvPr>
            <p:ph type="body" sz="half" idx="2"/>
          </p:nvPr>
        </p:nvSpPr>
        <p:spPr>
          <a:xfrm>
            <a:off x="533400" y="1600200"/>
            <a:ext cx="8153400" cy="4806950"/>
          </a:xfrm>
        </p:spPr>
        <p:txBody>
          <a:bodyPr/>
          <a:lstStyle/>
          <a:p>
            <a:pPr marL="404813" indent="-404813" eaLnBrk="1" hangingPunct="1">
              <a:lnSpc>
                <a:spcPct val="90000"/>
              </a:lnSpc>
              <a:spcBef>
                <a:spcPct val="0"/>
              </a:spcBef>
              <a:spcAft>
                <a:spcPct val="35000"/>
              </a:spcAft>
              <a:buFont typeface="Wingdings" pitchFamily="2" charset="2"/>
              <a:buNone/>
            </a:pPr>
            <a:r>
              <a:rPr lang="en-US">
                <a:latin typeface="Helvetica" pitchFamily="-128" charset="0"/>
              </a:rPr>
              <a:t>One instructor will be at each firing point.</a:t>
            </a:r>
          </a:p>
          <a:p>
            <a:pPr marL="404813" indent="-404813" eaLnBrk="1" hangingPunct="1">
              <a:lnSpc>
                <a:spcPct val="90000"/>
              </a:lnSpc>
              <a:spcBef>
                <a:spcPct val="0"/>
              </a:spcBef>
              <a:spcAft>
                <a:spcPct val="50000"/>
              </a:spcAft>
              <a:buFont typeface="Wingdings" pitchFamily="2" charset="2"/>
              <a:buAutoNum type="arabicPeriod"/>
            </a:pPr>
            <a:r>
              <a:rPr lang="en-US" sz="2000">
                <a:latin typeface="Helvetica" pitchFamily="-128" charset="0"/>
              </a:rPr>
              <a:t>The instructor will hold the rifle by the forearm.</a:t>
            </a:r>
          </a:p>
          <a:p>
            <a:pPr marL="404813" indent="-404813" eaLnBrk="1" hangingPunct="1">
              <a:lnSpc>
                <a:spcPct val="90000"/>
              </a:lnSpc>
              <a:spcBef>
                <a:spcPct val="0"/>
              </a:spcBef>
              <a:spcAft>
                <a:spcPct val="50000"/>
              </a:spcAft>
              <a:buFont typeface="Wingdings" pitchFamily="2" charset="2"/>
              <a:buAutoNum type="arabicPeriod"/>
            </a:pPr>
            <a:r>
              <a:rPr lang="en-US" sz="2000">
                <a:latin typeface="Helvetica" pitchFamily="-128" charset="0"/>
              </a:rPr>
              <a:t>Place your hands on the grip.  When you have control of the rifle, say “Thank you” and the instructor will let go.</a:t>
            </a:r>
          </a:p>
          <a:p>
            <a:pPr marL="404813" indent="-404813" eaLnBrk="1" hangingPunct="1">
              <a:lnSpc>
                <a:spcPct val="90000"/>
              </a:lnSpc>
              <a:spcBef>
                <a:spcPct val="0"/>
              </a:spcBef>
              <a:spcAft>
                <a:spcPct val="50000"/>
              </a:spcAft>
              <a:buFont typeface="Wingdings" pitchFamily="2" charset="2"/>
              <a:buAutoNum type="arabicPeriod"/>
            </a:pPr>
            <a:r>
              <a:rPr lang="en-US" sz="2000">
                <a:latin typeface="Helvetica" pitchFamily="-128" charset="0"/>
              </a:rPr>
              <a:t>You will then Dry-fire. TAKE YOUR TIME. Focus on safety and the shooting fundamentals. When you are comfortable, tell the Instructor you are ready to shoot.</a:t>
            </a:r>
          </a:p>
          <a:p>
            <a:pPr marL="404813" indent="-404813" eaLnBrk="1" hangingPunct="1">
              <a:lnSpc>
                <a:spcPct val="90000"/>
              </a:lnSpc>
              <a:spcBef>
                <a:spcPct val="0"/>
              </a:spcBef>
              <a:spcAft>
                <a:spcPct val="50000"/>
              </a:spcAft>
              <a:buFont typeface="Wingdings" pitchFamily="2" charset="2"/>
              <a:buAutoNum type="arabicPeriod"/>
            </a:pPr>
            <a:r>
              <a:rPr lang="en-US" sz="2000">
                <a:latin typeface="Helvetica" pitchFamily="-128" charset="0"/>
              </a:rPr>
              <a:t>Your instructor will then load the rifle and hold it by forearm.</a:t>
            </a:r>
          </a:p>
          <a:p>
            <a:pPr marL="404813" indent="-404813" eaLnBrk="1" hangingPunct="1">
              <a:lnSpc>
                <a:spcPct val="90000"/>
              </a:lnSpc>
              <a:spcBef>
                <a:spcPct val="0"/>
              </a:spcBef>
              <a:spcAft>
                <a:spcPct val="50000"/>
              </a:spcAft>
              <a:buFont typeface="Wingdings" pitchFamily="2" charset="2"/>
              <a:buAutoNum type="arabicPeriod"/>
            </a:pPr>
            <a:r>
              <a:rPr lang="en-US" sz="2000">
                <a:latin typeface="Helvetica" pitchFamily="-128" charset="0"/>
              </a:rPr>
              <a:t>Place your hands on the grip.  When you have control of the rifle, say “Thank you” and the instructor will let go.</a:t>
            </a:r>
          </a:p>
          <a:p>
            <a:pPr marL="404813" indent="-404813" eaLnBrk="1" hangingPunct="1">
              <a:lnSpc>
                <a:spcPct val="90000"/>
              </a:lnSpc>
              <a:spcBef>
                <a:spcPct val="0"/>
              </a:spcBef>
              <a:spcAft>
                <a:spcPct val="35000"/>
              </a:spcAft>
              <a:buFont typeface="Wingdings" pitchFamily="2" charset="2"/>
              <a:buAutoNum type="arabicPeriod"/>
            </a:pPr>
            <a:r>
              <a:rPr lang="en-US" sz="2000">
                <a:latin typeface="Helvetica" pitchFamily="-128" charset="0"/>
              </a:rPr>
              <a:t>You will Live-fire the prescribed number of shoots. Strive for </a:t>
            </a:r>
            <a:r>
              <a:rPr lang="en-US" sz="2000" u="sng">
                <a:latin typeface="Helvetica" pitchFamily="-128" charset="0"/>
              </a:rPr>
              <a:t>consistent</a:t>
            </a:r>
            <a:r>
              <a:rPr lang="en-US" sz="2000">
                <a:latin typeface="Helvetica" pitchFamily="-128" charset="0"/>
              </a:rPr>
              <a:t> shot groups.</a:t>
            </a:r>
          </a:p>
        </p:txBody>
      </p:sp>
      <p:sp>
        <p:nvSpPr>
          <p:cNvPr id="41988" name="Slide Number Placeholder 6"/>
          <p:cNvSpPr>
            <a:spLocks noGrp="1"/>
          </p:cNvSpPr>
          <p:nvPr>
            <p:ph type="sldNum" sz="quarter" idx="12"/>
          </p:nvPr>
        </p:nvSpPr>
        <p:spPr bwMode="auto">
          <a:noFill/>
          <a:ln>
            <a:miter lim="800000"/>
            <a:headEnd/>
            <a:tailEnd/>
          </a:ln>
        </p:spPr>
        <p:txBody>
          <a:bodyPr/>
          <a:lstStyle/>
          <a:p>
            <a:fld id="{82D7EA1E-E2A4-40EF-A6F5-4A00D141CDF4}" type="slidenum">
              <a:rPr lang="en-US" smtClean="0"/>
              <a:pPr/>
              <a:t>24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60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60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60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atin typeface="Helvetica" pitchFamily="-128" charset="0"/>
              </a:rPr>
              <a:t>Questions</a:t>
            </a:r>
          </a:p>
        </p:txBody>
      </p:sp>
      <p:sp>
        <p:nvSpPr>
          <p:cNvPr id="43011" name="Rectangle 3"/>
          <p:cNvSpPr>
            <a:spLocks noGrp="1" noChangeArrowheads="1"/>
          </p:cNvSpPr>
          <p:nvPr>
            <p:ph idx="1"/>
          </p:nvPr>
        </p:nvSpPr>
        <p:spPr>
          <a:xfrm>
            <a:off x="771525" y="1600200"/>
            <a:ext cx="7588250" cy="4530725"/>
          </a:xfrm>
        </p:spPr>
        <p:txBody>
          <a:bodyPr/>
          <a:lstStyle/>
          <a:p>
            <a:pPr eaLnBrk="1" hangingPunct="1">
              <a:buFont typeface="Wingdings" pitchFamily="2" charset="2"/>
              <a:buNone/>
            </a:pPr>
            <a:r>
              <a:rPr lang="en-US" u="sng">
                <a:latin typeface="Helvetica" pitchFamily="-128" charset="0"/>
              </a:rPr>
              <a:t>Do you have any questions</a:t>
            </a:r>
            <a:r>
              <a:rPr lang="en-US">
                <a:latin typeface="Helvetica" pitchFamily="-128" charset="0"/>
              </a:rPr>
              <a:t> before you move to the Ready Area?</a:t>
            </a:r>
          </a:p>
          <a:p>
            <a:pPr eaLnBrk="1" hangingPunct="1"/>
            <a:endParaRPr lang="en-US">
              <a:latin typeface="Helvetica" pitchFamily="-128" charset="0"/>
            </a:endParaRPr>
          </a:p>
        </p:txBody>
      </p:sp>
      <p:sp>
        <p:nvSpPr>
          <p:cNvPr id="43012" name="Slide Number Placeholder 5"/>
          <p:cNvSpPr>
            <a:spLocks noGrp="1"/>
          </p:cNvSpPr>
          <p:nvPr>
            <p:ph type="sldNum" sz="quarter" idx="11"/>
          </p:nvPr>
        </p:nvSpPr>
        <p:spPr bwMode="auto">
          <a:noFill/>
          <a:ln>
            <a:miter lim="800000"/>
            <a:headEnd/>
            <a:tailEnd/>
          </a:ln>
        </p:spPr>
        <p:txBody>
          <a:bodyPr/>
          <a:lstStyle/>
          <a:p>
            <a:fld id="{4F6DFB99-B2C5-4510-AB83-95FBD063B846}" type="slidenum">
              <a:rPr lang="en-US" smtClean="0"/>
              <a:pPr/>
              <a:t>25</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p:txBody>
          <a:bodyPr/>
          <a:lstStyle/>
          <a:p>
            <a:pPr eaLnBrk="1" hangingPunct="1"/>
            <a:r>
              <a:rPr lang="en-US" i="1">
                <a:latin typeface="Helvetica" pitchFamily="-128" charset="0"/>
              </a:rPr>
              <a:t>NRA Gun Safety Rules</a:t>
            </a:r>
          </a:p>
        </p:txBody>
      </p:sp>
      <p:sp>
        <p:nvSpPr>
          <p:cNvPr id="206851" name="Rectangle 3"/>
          <p:cNvSpPr>
            <a:spLocks noGrp="1" noChangeArrowheads="1"/>
          </p:cNvSpPr>
          <p:nvPr>
            <p:ph idx="1"/>
          </p:nvPr>
        </p:nvSpPr>
        <p:spPr>
          <a:xfrm>
            <a:off x="457200" y="1981200"/>
            <a:ext cx="8229600" cy="4038600"/>
          </a:xfrm>
        </p:spPr>
        <p:txBody>
          <a:bodyPr/>
          <a:lstStyle/>
          <a:p>
            <a:pPr marL="457200" indent="-457200" eaLnBrk="1" hangingPunct="1">
              <a:spcBef>
                <a:spcPct val="0"/>
              </a:spcBef>
              <a:spcAft>
                <a:spcPct val="75000"/>
              </a:spcAft>
            </a:pPr>
            <a:r>
              <a:rPr lang="en-US" sz="3200" u="sng">
                <a:latin typeface="Georgia" pitchFamily="18" charset="0"/>
              </a:rPr>
              <a:t>ALWAYS</a:t>
            </a:r>
            <a:r>
              <a:rPr lang="en-US" sz="3200">
                <a:latin typeface="Georgia" pitchFamily="18" charset="0"/>
              </a:rPr>
              <a:t> keep your gun pointed in a safe direction</a:t>
            </a:r>
          </a:p>
          <a:p>
            <a:pPr marL="457200" indent="-457200" eaLnBrk="1" hangingPunct="1">
              <a:spcBef>
                <a:spcPct val="0"/>
              </a:spcBef>
              <a:spcAft>
                <a:spcPct val="75000"/>
              </a:spcAft>
            </a:pPr>
            <a:r>
              <a:rPr lang="en-US" sz="3200" u="sng">
                <a:latin typeface="Georgia" pitchFamily="18" charset="0"/>
              </a:rPr>
              <a:t>ALWAYS</a:t>
            </a:r>
            <a:r>
              <a:rPr lang="en-US" sz="3200">
                <a:latin typeface="Georgia" pitchFamily="18" charset="0"/>
              </a:rPr>
              <a:t> keep your finger off the trigger until ready to shoot</a:t>
            </a:r>
          </a:p>
          <a:p>
            <a:pPr marL="457200" indent="-457200" eaLnBrk="1" hangingPunct="1">
              <a:spcBef>
                <a:spcPct val="0"/>
              </a:spcBef>
              <a:spcAft>
                <a:spcPct val="75000"/>
              </a:spcAft>
            </a:pPr>
            <a:r>
              <a:rPr lang="en-US" sz="3200" u="sng">
                <a:latin typeface="Georgia" pitchFamily="18" charset="0"/>
              </a:rPr>
              <a:t>ALWAYS</a:t>
            </a:r>
            <a:r>
              <a:rPr lang="en-US" sz="3200">
                <a:latin typeface="Georgia" pitchFamily="18" charset="0"/>
              </a:rPr>
              <a:t> keep your gun unloaded until ready to use</a:t>
            </a:r>
          </a:p>
        </p:txBody>
      </p:sp>
      <p:sp>
        <p:nvSpPr>
          <p:cNvPr id="20484" name="Slide Number Placeholder 5"/>
          <p:cNvSpPr>
            <a:spLocks noGrp="1"/>
          </p:cNvSpPr>
          <p:nvPr>
            <p:ph type="sldNum" sz="quarter" idx="11"/>
          </p:nvPr>
        </p:nvSpPr>
        <p:spPr bwMode="auto">
          <a:noFill/>
          <a:ln>
            <a:miter lim="800000"/>
            <a:headEnd/>
            <a:tailEnd/>
          </a:ln>
        </p:spPr>
        <p:txBody>
          <a:bodyPr/>
          <a:lstStyle/>
          <a:p>
            <a:fld id="{2BC38DD2-A182-421B-BC1D-32B71D9625A2}" type="slidenum">
              <a:rPr lang="en-US" smtClean="0"/>
              <a:pPr/>
              <a:t>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06850"/>
                                        </p:tgtEl>
                                        <p:attrNameLst>
                                          <p:attrName>style.visibility</p:attrName>
                                        </p:attrNameLst>
                                      </p:cBhvr>
                                      <p:to>
                                        <p:strVal val="visible"/>
                                      </p:to>
                                    </p:set>
                                    <p:animEffect transition="in" filter="fade">
                                      <p:cBhvr>
                                        <p:cTn id="7" dur="800" decel="100000"/>
                                        <p:tgtEl>
                                          <p:spTgt spid="206850"/>
                                        </p:tgtEl>
                                      </p:cBhvr>
                                    </p:animEffect>
                                    <p:anim calcmode="lin" valueType="num">
                                      <p:cBhvr>
                                        <p:cTn id="8" dur="800" decel="100000" fill="hold"/>
                                        <p:tgtEl>
                                          <p:spTgt spid="206850"/>
                                        </p:tgtEl>
                                        <p:attrNameLst>
                                          <p:attrName>style.rotation</p:attrName>
                                        </p:attrNameLst>
                                      </p:cBhvr>
                                      <p:tavLst>
                                        <p:tav tm="0">
                                          <p:val>
                                            <p:fltVal val="-90"/>
                                          </p:val>
                                        </p:tav>
                                        <p:tav tm="100000">
                                          <p:val>
                                            <p:fltVal val="0"/>
                                          </p:val>
                                        </p:tav>
                                      </p:tavLst>
                                    </p:anim>
                                    <p:anim calcmode="lin" valueType="num">
                                      <p:cBhvr>
                                        <p:cTn id="9" dur="800" decel="100000" fill="hold"/>
                                        <p:tgtEl>
                                          <p:spTgt spid="206850"/>
                                        </p:tgtEl>
                                        <p:attrNameLst>
                                          <p:attrName>ppt_x</p:attrName>
                                        </p:attrNameLst>
                                      </p:cBhvr>
                                      <p:tavLst>
                                        <p:tav tm="0">
                                          <p:val>
                                            <p:strVal val="#ppt_x+0.4"/>
                                          </p:val>
                                        </p:tav>
                                        <p:tav tm="100000">
                                          <p:val>
                                            <p:strVal val="#ppt_x-0.05"/>
                                          </p:val>
                                        </p:tav>
                                      </p:tavLst>
                                    </p:anim>
                                    <p:anim calcmode="lin" valueType="num">
                                      <p:cBhvr>
                                        <p:cTn id="10" dur="800" decel="100000" fill="hold"/>
                                        <p:tgtEl>
                                          <p:spTgt spid="2068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68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6850"/>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206851">
                                            <p:txEl>
                                              <p:pRg st="0" end="0"/>
                                            </p:txEl>
                                          </p:spTgt>
                                        </p:tgtEl>
                                        <p:attrNameLst>
                                          <p:attrName>style.visibility</p:attrName>
                                        </p:attrNameLst>
                                      </p:cBhvr>
                                      <p:to>
                                        <p:strVal val="visible"/>
                                      </p:to>
                                    </p:set>
                                    <p:animEffect transition="in" filter="fade">
                                      <p:cBhvr>
                                        <p:cTn id="17" dur="1000"/>
                                        <p:tgtEl>
                                          <p:spTgt spid="206851">
                                            <p:txEl>
                                              <p:pRg st="0" end="0"/>
                                            </p:txEl>
                                          </p:spTgt>
                                        </p:tgtEl>
                                      </p:cBhvr>
                                    </p:animEffect>
                                    <p:anim calcmode="lin" valueType="num">
                                      <p:cBhvr>
                                        <p:cTn id="18" dur="1000" fill="hold"/>
                                        <p:tgtEl>
                                          <p:spTgt spid="206851">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20685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206851">
                                            <p:txEl>
                                              <p:pRg st="1" end="1"/>
                                            </p:txEl>
                                          </p:spTgt>
                                        </p:tgtEl>
                                        <p:attrNameLst>
                                          <p:attrName>style.visibility</p:attrName>
                                        </p:attrNameLst>
                                      </p:cBhvr>
                                      <p:to>
                                        <p:strVal val="visible"/>
                                      </p:to>
                                    </p:set>
                                    <p:animEffect transition="in" filter="fade">
                                      <p:cBhvr>
                                        <p:cTn id="24" dur="1000"/>
                                        <p:tgtEl>
                                          <p:spTgt spid="206851">
                                            <p:txEl>
                                              <p:pRg st="1" end="1"/>
                                            </p:txEl>
                                          </p:spTgt>
                                        </p:tgtEl>
                                      </p:cBhvr>
                                    </p:animEffect>
                                    <p:anim calcmode="lin" valueType="num">
                                      <p:cBhvr>
                                        <p:cTn id="25" dur="1000" fill="hold"/>
                                        <p:tgtEl>
                                          <p:spTgt spid="206851">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20685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206851">
                                            <p:txEl>
                                              <p:pRg st="2" end="2"/>
                                            </p:txEl>
                                          </p:spTgt>
                                        </p:tgtEl>
                                        <p:attrNameLst>
                                          <p:attrName>style.visibility</p:attrName>
                                        </p:attrNameLst>
                                      </p:cBhvr>
                                      <p:to>
                                        <p:strVal val="visible"/>
                                      </p:to>
                                    </p:set>
                                    <p:animEffect transition="in" filter="fade">
                                      <p:cBhvr>
                                        <p:cTn id="31" dur="1000"/>
                                        <p:tgtEl>
                                          <p:spTgt spid="206851">
                                            <p:txEl>
                                              <p:pRg st="2" end="2"/>
                                            </p:txEl>
                                          </p:spTgt>
                                        </p:tgtEl>
                                      </p:cBhvr>
                                    </p:animEffect>
                                    <p:anim calcmode="lin" valueType="num">
                                      <p:cBhvr>
                                        <p:cTn id="32" dur="1000" fill="hold"/>
                                        <p:tgtEl>
                                          <p:spTgt spid="206851">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20685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0" grpId="0"/>
      <p:bldP spid="20685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atin typeface="Helvetica" pitchFamily="-128" charset="0"/>
              </a:rPr>
              <a:t>Rifle Parts</a:t>
            </a:r>
            <a:r>
              <a:rPr lang="en-US" i="1">
                <a:latin typeface="Helvetica" pitchFamily="-128" charset="0"/>
              </a:rPr>
              <a:t>…Air Rifle</a:t>
            </a:r>
          </a:p>
        </p:txBody>
      </p:sp>
      <p:sp>
        <p:nvSpPr>
          <p:cNvPr id="21507" name="Slide Number Placeholder 5"/>
          <p:cNvSpPr>
            <a:spLocks noGrp="1"/>
          </p:cNvSpPr>
          <p:nvPr>
            <p:ph type="sldNum" sz="quarter" idx="11"/>
          </p:nvPr>
        </p:nvSpPr>
        <p:spPr bwMode="auto">
          <a:noFill/>
          <a:ln>
            <a:miter lim="800000"/>
            <a:headEnd/>
            <a:tailEnd/>
          </a:ln>
        </p:spPr>
        <p:txBody>
          <a:bodyPr/>
          <a:lstStyle/>
          <a:p>
            <a:fld id="{7E4A169C-CDFC-480C-83FD-8ED001EEFE0B}" type="slidenum">
              <a:rPr lang="en-US" smtClean="0"/>
              <a:pPr/>
              <a:t>4</a:t>
            </a:fld>
            <a:endParaRPr lang="en-US"/>
          </a:p>
        </p:txBody>
      </p:sp>
      <p:sp>
        <p:nvSpPr>
          <p:cNvPr id="21508" name="Text Box 11"/>
          <p:cNvSpPr txBox="1">
            <a:spLocks noChangeArrowheads="1"/>
          </p:cNvSpPr>
          <p:nvPr/>
        </p:nvSpPr>
        <p:spPr bwMode="auto">
          <a:xfrm>
            <a:off x="6961188" y="2471738"/>
            <a:ext cx="1557337" cy="366712"/>
          </a:xfrm>
          <a:prstGeom prst="rect">
            <a:avLst/>
          </a:prstGeom>
          <a:noFill/>
          <a:ln w="9525">
            <a:noFill/>
            <a:miter lim="800000"/>
            <a:headEnd/>
            <a:tailEnd/>
          </a:ln>
        </p:spPr>
        <p:txBody>
          <a:bodyPr>
            <a:spAutoFit/>
          </a:bodyPr>
          <a:lstStyle/>
          <a:p>
            <a:pPr>
              <a:spcBef>
                <a:spcPct val="50000"/>
              </a:spcBef>
            </a:pPr>
            <a:r>
              <a:rPr lang="en-US" b="1"/>
              <a:t>Front Sight</a:t>
            </a:r>
          </a:p>
        </p:txBody>
      </p:sp>
      <p:sp>
        <p:nvSpPr>
          <p:cNvPr id="21509" name="Text Box 16"/>
          <p:cNvSpPr txBox="1">
            <a:spLocks noChangeArrowheads="1"/>
          </p:cNvSpPr>
          <p:nvPr/>
        </p:nvSpPr>
        <p:spPr bwMode="auto">
          <a:xfrm>
            <a:off x="8045450" y="3157538"/>
            <a:ext cx="1098550" cy="366712"/>
          </a:xfrm>
          <a:prstGeom prst="rect">
            <a:avLst/>
          </a:prstGeom>
          <a:noFill/>
          <a:ln w="9525">
            <a:noFill/>
            <a:miter lim="800000"/>
            <a:headEnd/>
            <a:tailEnd/>
          </a:ln>
        </p:spPr>
        <p:txBody>
          <a:bodyPr>
            <a:spAutoFit/>
          </a:bodyPr>
          <a:lstStyle/>
          <a:p>
            <a:pPr>
              <a:spcBef>
                <a:spcPct val="50000"/>
              </a:spcBef>
            </a:pPr>
            <a:r>
              <a:rPr lang="en-US" b="1"/>
              <a:t>Muzzle</a:t>
            </a:r>
          </a:p>
        </p:txBody>
      </p:sp>
      <p:sp>
        <p:nvSpPr>
          <p:cNvPr id="21510" name="Rectangle 2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21511" name="Text Box 12"/>
          <p:cNvSpPr txBox="1">
            <a:spLocks noChangeArrowheads="1"/>
          </p:cNvSpPr>
          <p:nvPr/>
        </p:nvSpPr>
        <p:spPr bwMode="auto">
          <a:xfrm>
            <a:off x="0" y="3822700"/>
            <a:ext cx="681038" cy="369888"/>
          </a:xfrm>
          <a:prstGeom prst="rect">
            <a:avLst/>
          </a:prstGeom>
          <a:noFill/>
          <a:ln w="9525">
            <a:noFill/>
            <a:miter lim="800000"/>
            <a:headEnd/>
            <a:tailEnd/>
          </a:ln>
        </p:spPr>
        <p:txBody>
          <a:bodyPr>
            <a:spAutoFit/>
          </a:bodyPr>
          <a:lstStyle/>
          <a:p>
            <a:pPr>
              <a:spcBef>
                <a:spcPct val="50000"/>
              </a:spcBef>
            </a:pPr>
            <a:r>
              <a:rPr lang="en-US" b="1"/>
              <a:t>Butt</a:t>
            </a:r>
          </a:p>
        </p:txBody>
      </p:sp>
      <p:sp>
        <p:nvSpPr>
          <p:cNvPr id="21512" name="Text Box 12"/>
          <p:cNvSpPr txBox="1">
            <a:spLocks noChangeArrowheads="1"/>
          </p:cNvSpPr>
          <p:nvPr/>
        </p:nvSpPr>
        <p:spPr bwMode="auto">
          <a:xfrm>
            <a:off x="2513013" y="1928813"/>
            <a:ext cx="1000125" cy="647700"/>
          </a:xfrm>
          <a:prstGeom prst="rect">
            <a:avLst/>
          </a:prstGeom>
          <a:noFill/>
          <a:ln w="9525">
            <a:noFill/>
            <a:miter lim="800000"/>
            <a:headEnd/>
            <a:tailEnd/>
          </a:ln>
        </p:spPr>
        <p:txBody>
          <a:bodyPr>
            <a:spAutoFit/>
          </a:bodyPr>
          <a:lstStyle/>
          <a:p>
            <a:pPr>
              <a:spcBef>
                <a:spcPct val="50000"/>
              </a:spcBef>
            </a:pPr>
            <a:r>
              <a:rPr lang="en-US" b="1"/>
              <a:t>Loading Port </a:t>
            </a:r>
          </a:p>
        </p:txBody>
      </p:sp>
      <p:sp>
        <p:nvSpPr>
          <p:cNvPr id="21513" name="Text Box 12"/>
          <p:cNvSpPr txBox="1">
            <a:spLocks noChangeArrowheads="1"/>
          </p:cNvSpPr>
          <p:nvPr/>
        </p:nvSpPr>
        <p:spPr bwMode="auto">
          <a:xfrm>
            <a:off x="412750" y="4840288"/>
            <a:ext cx="752475" cy="369887"/>
          </a:xfrm>
          <a:prstGeom prst="rect">
            <a:avLst/>
          </a:prstGeom>
          <a:noFill/>
          <a:ln w="9525">
            <a:noFill/>
            <a:miter lim="800000"/>
            <a:headEnd/>
            <a:tailEnd/>
          </a:ln>
        </p:spPr>
        <p:txBody>
          <a:bodyPr>
            <a:spAutoFit/>
          </a:bodyPr>
          <a:lstStyle/>
          <a:p>
            <a:pPr>
              <a:spcBef>
                <a:spcPct val="50000"/>
              </a:spcBef>
            </a:pPr>
            <a:r>
              <a:rPr lang="en-US" b="1"/>
              <a:t>Toe</a:t>
            </a:r>
          </a:p>
        </p:txBody>
      </p:sp>
      <p:pic>
        <p:nvPicPr>
          <p:cNvPr id="21514" name="Picture 35" descr="1077-1.jpg"/>
          <p:cNvPicPr>
            <a:picLocks noChangeAspect="1"/>
          </p:cNvPicPr>
          <p:nvPr/>
        </p:nvPicPr>
        <p:blipFill>
          <a:blip r:embed="rId3" cstate="print"/>
          <a:srcRect/>
          <a:stretch>
            <a:fillRect/>
          </a:stretch>
        </p:blipFill>
        <p:spPr bwMode="auto">
          <a:xfrm>
            <a:off x="1006475" y="2779713"/>
            <a:ext cx="6953250" cy="2219325"/>
          </a:xfrm>
          <a:prstGeom prst="rect">
            <a:avLst/>
          </a:prstGeom>
          <a:noFill/>
          <a:ln w="9525">
            <a:noFill/>
            <a:miter lim="800000"/>
            <a:headEnd/>
            <a:tailEnd/>
          </a:ln>
        </p:spPr>
      </p:pic>
      <p:sp>
        <p:nvSpPr>
          <p:cNvPr id="21515" name="Text Box 12"/>
          <p:cNvSpPr txBox="1">
            <a:spLocks noChangeArrowheads="1"/>
          </p:cNvSpPr>
          <p:nvPr/>
        </p:nvSpPr>
        <p:spPr bwMode="auto">
          <a:xfrm>
            <a:off x="4816475" y="4132263"/>
            <a:ext cx="1171575" cy="646112"/>
          </a:xfrm>
          <a:prstGeom prst="rect">
            <a:avLst/>
          </a:prstGeom>
          <a:noFill/>
          <a:ln w="9525">
            <a:noFill/>
            <a:miter lim="800000"/>
            <a:headEnd/>
            <a:tailEnd/>
          </a:ln>
        </p:spPr>
        <p:txBody>
          <a:bodyPr>
            <a:spAutoFit/>
          </a:bodyPr>
          <a:lstStyle/>
          <a:p>
            <a:pPr>
              <a:spcBef>
                <a:spcPct val="50000"/>
              </a:spcBef>
            </a:pPr>
            <a:r>
              <a:rPr lang="en-US" b="1"/>
              <a:t>Pellet Magazine</a:t>
            </a:r>
          </a:p>
        </p:txBody>
      </p:sp>
      <p:sp>
        <p:nvSpPr>
          <p:cNvPr id="21516" name="Text Box 12"/>
          <p:cNvSpPr txBox="1">
            <a:spLocks noChangeArrowheads="1"/>
          </p:cNvSpPr>
          <p:nvPr/>
        </p:nvSpPr>
        <p:spPr bwMode="auto">
          <a:xfrm>
            <a:off x="2638425" y="4195763"/>
            <a:ext cx="1412875" cy="368300"/>
          </a:xfrm>
          <a:prstGeom prst="rect">
            <a:avLst/>
          </a:prstGeom>
          <a:noFill/>
          <a:ln w="9525">
            <a:noFill/>
            <a:miter lim="800000"/>
            <a:headEnd/>
            <a:tailEnd/>
          </a:ln>
        </p:spPr>
        <p:txBody>
          <a:bodyPr>
            <a:spAutoFit/>
          </a:bodyPr>
          <a:lstStyle/>
          <a:p>
            <a:pPr>
              <a:spcBef>
                <a:spcPct val="50000"/>
              </a:spcBef>
            </a:pPr>
            <a:r>
              <a:rPr lang="en-US" b="1"/>
              <a:t>Trigger</a:t>
            </a:r>
          </a:p>
        </p:txBody>
      </p:sp>
      <p:sp>
        <p:nvSpPr>
          <p:cNvPr id="21517" name="Line 29"/>
          <p:cNvSpPr>
            <a:spLocks noChangeShapeType="1"/>
          </p:cNvSpPr>
          <p:nvPr/>
        </p:nvSpPr>
        <p:spPr bwMode="auto">
          <a:xfrm flipV="1">
            <a:off x="3173413" y="3794125"/>
            <a:ext cx="393700" cy="509588"/>
          </a:xfrm>
          <a:prstGeom prst="line">
            <a:avLst/>
          </a:prstGeom>
          <a:noFill/>
          <a:ln w="31750">
            <a:solidFill>
              <a:srgbClr val="FF0000"/>
            </a:solidFill>
            <a:round/>
            <a:headEnd/>
            <a:tailEnd type="arrow" w="med" len="med"/>
          </a:ln>
        </p:spPr>
        <p:txBody>
          <a:bodyPr/>
          <a:lstStyle/>
          <a:p>
            <a:endParaRPr lang="en-US"/>
          </a:p>
        </p:txBody>
      </p:sp>
      <p:sp>
        <p:nvSpPr>
          <p:cNvPr id="21518" name="Line 29"/>
          <p:cNvSpPr>
            <a:spLocks noChangeShapeType="1"/>
          </p:cNvSpPr>
          <p:nvPr/>
        </p:nvSpPr>
        <p:spPr bwMode="auto">
          <a:xfrm flipH="1" flipV="1">
            <a:off x="4338638" y="3711575"/>
            <a:ext cx="538162" cy="555625"/>
          </a:xfrm>
          <a:prstGeom prst="line">
            <a:avLst/>
          </a:prstGeom>
          <a:noFill/>
          <a:ln w="31750">
            <a:solidFill>
              <a:srgbClr val="FF0000"/>
            </a:solidFill>
            <a:round/>
            <a:headEnd/>
            <a:tailEnd type="arrow" w="med" len="med"/>
          </a:ln>
        </p:spPr>
        <p:txBody>
          <a:bodyPr/>
          <a:lstStyle/>
          <a:p>
            <a:endParaRPr lang="en-US"/>
          </a:p>
        </p:txBody>
      </p:sp>
      <p:sp>
        <p:nvSpPr>
          <p:cNvPr id="21519" name="Line 29"/>
          <p:cNvSpPr>
            <a:spLocks noChangeShapeType="1"/>
          </p:cNvSpPr>
          <p:nvPr/>
        </p:nvSpPr>
        <p:spPr bwMode="auto">
          <a:xfrm>
            <a:off x="573088" y="4105275"/>
            <a:ext cx="555625" cy="65088"/>
          </a:xfrm>
          <a:prstGeom prst="line">
            <a:avLst/>
          </a:prstGeom>
          <a:noFill/>
          <a:ln w="31750">
            <a:solidFill>
              <a:srgbClr val="FF0000"/>
            </a:solidFill>
            <a:round/>
            <a:headEnd/>
            <a:tailEnd type="arrow" w="med" len="med"/>
          </a:ln>
        </p:spPr>
        <p:txBody>
          <a:bodyPr/>
          <a:lstStyle/>
          <a:p>
            <a:endParaRPr lang="en-US"/>
          </a:p>
        </p:txBody>
      </p:sp>
      <p:sp>
        <p:nvSpPr>
          <p:cNvPr id="21520" name="Line 29"/>
          <p:cNvSpPr>
            <a:spLocks noChangeShapeType="1"/>
          </p:cNvSpPr>
          <p:nvPr/>
        </p:nvSpPr>
        <p:spPr bwMode="auto">
          <a:xfrm>
            <a:off x="1362075" y="3251200"/>
            <a:ext cx="449263" cy="298450"/>
          </a:xfrm>
          <a:prstGeom prst="line">
            <a:avLst/>
          </a:prstGeom>
          <a:noFill/>
          <a:ln w="31750">
            <a:solidFill>
              <a:srgbClr val="FF0000"/>
            </a:solidFill>
            <a:round/>
            <a:headEnd/>
            <a:tailEnd type="arrow" w="med" len="med"/>
          </a:ln>
        </p:spPr>
        <p:txBody>
          <a:bodyPr/>
          <a:lstStyle/>
          <a:p>
            <a:endParaRPr lang="en-US"/>
          </a:p>
        </p:txBody>
      </p:sp>
      <p:sp>
        <p:nvSpPr>
          <p:cNvPr id="21521" name="Line 29"/>
          <p:cNvSpPr>
            <a:spLocks noChangeShapeType="1"/>
          </p:cNvSpPr>
          <p:nvPr/>
        </p:nvSpPr>
        <p:spPr bwMode="auto">
          <a:xfrm flipH="1" flipV="1">
            <a:off x="3925888" y="3668713"/>
            <a:ext cx="215900" cy="581025"/>
          </a:xfrm>
          <a:prstGeom prst="line">
            <a:avLst/>
          </a:prstGeom>
          <a:noFill/>
          <a:ln w="31750">
            <a:solidFill>
              <a:srgbClr val="FF0000"/>
            </a:solidFill>
            <a:round/>
            <a:headEnd/>
            <a:tailEnd type="arrow" w="med" len="med"/>
          </a:ln>
        </p:spPr>
        <p:txBody>
          <a:bodyPr/>
          <a:lstStyle/>
          <a:p>
            <a:endParaRPr lang="en-US"/>
          </a:p>
        </p:txBody>
      </p:sp>
      <p:sp>
        <p:nvSpPr>
          <p:cNvPr id="21522" name="Line 29"/>
          <p:cNvSpPr>
            <a:spLocks noChangeShapeType="1"/>
          </p:cNvSpPr>
          <p:nvPr/>
        </p:nvSpPr>
        <p:spPr bwMode="auto">
          <a:xfrm flipV="1">
            <a:off x="896938" y="4627563"/>
            <a:ext cx="277812" cy="320675"/>
          </a:xfrm>
          <a:prstGeom prst="line">
            <a:avLst/>
          </a:prstGeom>
          <a:noFill/>
          <a:ln w="31750">
            <a:solidFill>
              <a:srgbClr val="FF0000"/>
            </a:solidFill>
            <a:round/>
            <a:headEnd/>
            <a:tailEnd type="arrow" w="med" len="med"/>
          </a:ln>
        </p:spPr>
        <p:txBody>
          <a:bodyPr/>
          <a:lstStyle/>
          <a:p>
            <a:endParaRPr lang="en-US"/>
          </a:p>
        </p:txBody>
      </p:sp>
      <p:sp>
        <p:nvSpPr>
          <p:cNvPr id="21523" name="Line 29"/>
          <p:cNvSpPr>
            <a:spLocks noChangeShapeType="1"/>
          </p:cNvSpPr>
          <p:nvPr/>
        </p:nvSpPr>
        <p:spPr bwMode="auto">
          <a:xfrm flipH="1" flipV="1">
            <a:off x="3746500" y="3908425"/>
            <a:ext cx="36513" cy="931863"/>
          </a:xfrm>
          <a:prstGeom prst="line">
            <a:avLst/>
          </a:prstGeom>
          <a:noFill/>
          <a:ln w="31750">
            <a:solidFill>
              <a:srgbClr val="FF0000"/>
            </a:solidFill>
            <a:round/>
            <a:headEnd/>
            <a:tailEnd type="arrow" w="med" len="med"/>
          </a:ln>
        </p:spPr>
        <p:txBody>
          <a:bodyPr/>
          <a:lstStyle/>
          <a:p>
            <a:endParaRPr lang="en-US"/>
          </a:p>
        </p:txBody>
      </p:sp>
      <p:sp>
        <p:nvSpPr>
          <p:cNvPr id="21524" name="Line 29"/>
          <p:cNvSpPr>
            <a:spLocks noChangeShapeType="1"/>
          </p:cNvSpPr>
          <p:nvPr/>
        </p:nvSpPr>
        <p:spPr bwMode="auto">
          <a:xfrm>
            <a:off x="2598738" y="3017838"/>
            <a:ext cx="449262" cy="442912"/>
          </a:xfrm>
          <a:prstGeom prst="line">
            <a:avLst/>
          </a:prstGeom>
          <a:noFill/>
          <a:ln w="31750">
            <a:solidFill>
              <a:srgbClr val="FF0000"/>
            </a:solidFill>
            <a:round/>
            <a:headEnd/>
            <a:tailEnd type="arrow" w="med" len="med"/>
          </a:ln>
        </p:spPr>
        <p:txBody>
          <a:bodyPr/>
          <a:lstStyle/>
          <a:p>
            <a:endParaRPr lang="en-US"/>
          </a:p>
        </p:txBody>
      </p:sp>
      <p:sp>
        <p:nvSpPr>
          <p:cNvPr id="21525" name="Text Box 12"/>
          <p:cNvSpPr txBox="1">
            <a:spLocks noChangeArrowheads="1"/>
          </p:cNvSpPr>
          <p:nvPr/>
        </p:nvSpPr>
        <p:spPr bwMode="auto">
          <a:xfrm>
            <a:off x="2806700" y="4806950"/>
            <a:ext cx="1704975" cy="366713"/>
          </a:xfrm>
          <a:prstGeom prst="rect">
            <a:avLst/>
          </a:prstGeom>
          <a:noFill/>
          <a:ln w="9525">
            <a:noFill/>
            <a:miter lim="800000"/>
            <a:headEnd/>
            <a:tailEnd/>
          </a:ln>
        </p:spPr>
        <p:txBody>
          <a:bodyPr>
            <a:spAutoFit/>
          </a:bodyPr>
          <a:lstStyle/>
          <a:p>
            <a:pPr>
              <a:spcBef>
                <a:spcPct val="50000"/>
              </a:spcBef>
            </a:pPr>
            <a:r>
              <a:rPr lang="en-US" b="1"/>
              <a:t>Trigger Guard</a:t>
            </a:r>
          </a:p>
        </p:txBody>
      </p:sp>
      <p:sp>
        <p:nvSpPr>
          <p:cNvPr id="21526" name="Text Box 12"/>
          <p:cNvSpPr txBox="1">
            <a:spLocks noChangeArrowheads="1"/>
          </p:cNvSpPr>
          <p:nvPr/>
        </p:nvSpPr>
        <p:spPr bwMode="auto">
          <a:xfrm>
            <a:off x="4070350" y="4267200"/>
            <a:ext cx="1252538" cy="369888"/>
          </a:xfrm>
          <a:prstGeom prst="rect">
            <a:avLst/>
          </a:prstGeom>
          <a:noFill/>
          <a:ln w="9525">
            <a:noFill/>
            <a:miter lim="800000"/>
            <a:headEnd/>
            <a:tailEnd/>
          </a:ln>
        </p:spPr>
        <p:txBody>
          <a:bodyPr>
            <a:spAutoFit/>
          </a:bodyPr>
          <a:lstStyle/>
          <a:p>
            <a:pPr>
              <a:spcBef>
                <a:spcPct val="50000"/>
              </a:spcBef>
            </a:pPr>
            <a:r>
              <a:rPr lang="en-US" b="1"/>
              <a:t>Safety</a:t>
            </a:r>
          </a:p>
        </p:txBody>
      </p:sp>
      <p:sp>
        <p:nvSpPr>
          <p:cNvPr id="21527" name="Text Box 12"/>
          <p:cNvSpPr txBox="1">
            <a:spLocks noChangeArrowheads="1"/>
          </p:cNvSpPr>
          <p:nvPr/>
        </p:nvSpPr>
        <p:spPr bwMode="auto">
          <a:xfrm>
            <a:off x="6086475" y="4308475"/>
            <a:ext cx="1079500" cy="368300"/>
          </a:xfrm>
          <a:prstGeom prst="rect">
            <a:avLst/>
          </a:prstGeom>
          <a:noFill/>
          <a:ln w="9525">
            <a:noFill/>
            <a:miter lim="800000"/>
            <a:headEnd/>
            <a:tailEnd/>
          </a:ln>
        </p:spPr>
        <p:txBody>
          <a:bodyPr>
            <a:spAutoFit/>
          </a:bodyPr>
          <a:lstStyle/>
          <a:p>
            <a:pPr>
              <a:spcBef>
                <a:spcPct val="50000"/>
              </a:spcBef>
            </a:pPr>
            <a:r>
              <a:rPr lang="en-US" b="1"/>
              <a:t>Forearm</a:t>
            </a:r>
          </a:p>
        </p:txBody>
      </p:sp>
      <p:sp>
        <p:nvSpPr>
          <p:cNvPr id="21528" name="Text Box 12"/>
          <p:cNvSpPr txBox="1">
            <a:spLocks noChangeArrowheads="1"/>
          </p:cNvSpPr>
          <p:nvPr/>
        </p:nvSpPr>
        <p:spPr bwMode="auto">
          <a:xfrm>
            <a:off x="5791200" y="2635250"/>
            <a:ext cx="1144588" cy="369888"/>
          </a:xfrm>
          <a:prstGeom prst="rect">
            <a:avLst/>
          </a:prstGeom>
          <a:noFill/>
          <a:ln w="9525">
            <a:noFill/>
            <a:miter lim="800000"/>
            <a:headEnd/>
            <a:tailEnd/>
          </a:ln>
        </p:spPr>
        <p:txBody>
          <a:bodyPr>
            <a:spAutoFit/>
          </a:bodyPr>
          <a:lstStyle/>
          <a:p>
            <a:pPr>
              <a:spcBef>
                <a:spcPct val="50000"/>
              </a:spcBef>
            </a:pPr>
            <a:r>
              <a:rPr lang="en-US" b="1"/>
              <a:t>Barrel</a:t>
            </a:r>
          </a:p>
        </p:txBody>
      </p:sp>
      <p:sp>
        <p:nvSpPr>
          <p:cNvPr id="21529" name="Line 29"/>
          <p:cNvSpPr>
            <a:spLocks noChangeShapeType="1"/>
          </p:cNvSpPr>
          <p:nvPr/>
        </p:nvSpPr>
        <p:spPr bwMode="auto">
          <a:xfrm>
            <a:off x="3181350" y="2605088"/>
            <a:ext cx="817563" cy="568325"/>
          </a:xfrm>
          <a:prstGeom prst="line">
            <a:avLst/>
          </a:prstGeom>
          <a:noFill/>
          <a:ln w="31750">
            <a:solidFill>
              <a:srgbClr val="FF0000"/>
            </a:solidFill>
            <a:round/>
            <a:headEnd/>
            <a:tailEnd type="arrow" w="med" len="med"/>
          </a:ln>
        </p:spPr>
        <p:txBody>
          <a:bodyPr/>
          <a:lstStyle/>
          <a:p>
            <a:endParaRPr lang="en-US"/>
          </a:p>
        </p:txBody>
      </p:sp>
      <p:sp>
        <p:nvSpPr>
          <p:cNvPr id="21530" name="Line 29"/>
          <p:cNvSpPr>
            <a:spLocks noChangeShapeType="1"/>
          </p:cNvSpPr>
          <p:nvPr/>
        </p:nvSpPr>
        <p:spPr bwMode="auto">
          <a:xfrm flipH="1">
            <a:off x="4948238" y="2514600"/>
            <a:ext cx="341312" cy="622300"/>
          </a:xfrm>
          <a:prstGeom prst="line">
            <a:avLst/>
          </a:prstGeom>
          <a:noFill/>
          <a:ln w="31750">
            <a:solidFill>
              <a:srgbClr val="FF0000"/>
            </a:solidFill>
            <a:round/>
            <a:headEnd/>
            <a:tailEnd type="arrow" w="med" len="med"/>
          </a:ln>
        </p:spPr>
        <p:txBody>
          <a:bodyPr/>
          <a:lstStyle/>
          <a:p>
            <a:endParaRPr lang="en-US"/>
          </a:p>
        </p:txBody>
      </p:sp>
      <p:sp>
        <p:nvSpPr>
          <p:cNvPr id="21531" name="Line 29"/>
          <p:cNvSpPr>
            <a:spLocks noChangeShapeType="1"/>
          </p:cNvSpPr>
          <p:nvPr/>
        </p:nvSpPr>
        <p:spPr bwMode="auto">
          <a:xfrm>
            <a:off x="6616700" y="2940050"/>
            <a:ext cx="285750" cy="323850"/>
          </a:xfrm>
          <a:prstGeom prst="line">
            <a:avLst/>
          </a:prstGeom>
          <a:noFill/>
          <a:ln w="31750">
            <a:solidFill>
              <a:srgbClr val="FF0000"/>
            </a:solidFill>
            <a:round/>
            <a:headEnd/>
            <a:tailEnd type="arrow" w="med" len="med"/>
          </a:ln>
        </p:spPr>
        <p:txBody>
          <a:bodyPr/>
          <a:lstStyle/>
          <a:p>
            <a:endParaRPr lang="en-US"/>
          </a:p>
        </p:txBody>
      </p:sp>
      <p:sp>
        <p:nvSpPr>
          <p:cNvPr id="21532" name="Text Box 12"/>
          <p:cNvSpPr txBox="1">
            <a:spLocks noChangeArrowheads="1"/>
          </p:cNvSpPr>
          <p:nvPr/>
        </p:nvSpPr>
        <p:spPr bwMode="auto">
          <a:xfrm>
            <a:off x="660400" y="2906713"/>
            <a:ext cx="935038" cy="369887"/>
          </a:xfrm>
          <a:prstGeom prst="rect">
            <a:avLst/>
          </a:prstGeom>
          <a:noFill/>
          <a:ln w="9525">
            <a:noFill/>
            <a:miter lim="800000"/>
            <a:headEnd/>
            <a:tailEnd/>
          </a:ln>
        </p:spPr>
        <p:txBody>
          <a:bodyPr>
            <a:spAutoFit/>
          </a:bodyPr>
          <a:lstStyle/>
          <a:p>
            <a:pPr>
              <a:spcBef>
                <a:spcPct val="50000"/>
              </a:spcBef>
            </a:pPr>
            <a:r>
              <a:rPr lang="en-US" b="1"/>
              <a:t>Comb</a:t>
            </a:r>
          </a:p>
        </p:txBody>
      </p:sp>
      <p:sp>
        <p:nvSpPr>
          <p:cNvPr id="21533" name="Text Box 15"/>
          <p:cNvSpPr txBox="1">
            <a:spLocks noChangeArrowheads="1"/>
          </p:cNvSpPr>
          <p:nvPr/>
        </p:nvSpPr>
        <p:spPr bwMode="auto">
          <a:xfrm>
            <a:off x="1971675" y="2733675"/>
            <a:ext cx="760413" cy="369888"/>
          </a:xfrm>
          <a:prstGeom prst="rect">
            <a:avLst/>
          </a:prstGeom>
          <a:noFill/>
          <a:ln w="9525">
            <a:noFill/>
            <a:miter lim="800000"/>
            <a:headEnd/>
            <a:tailEnd/>
          </a:ln>
        </p:spPr>
        <p:txBody>
          <a:bodyPr>
            <a:spAutoFit/>
          </a:bodyPr>
          <a:lstStyle/>
          <a:p>
            <a:pPr>
              <a:spcBef>
                <a:spcPct val="50000"/>
              </a:spcBef>
            </a:pPr>
            <a:r>
              <a:rPr lang="en-US" b="1"/>
              <a:t>Grip</a:t>
            </a:r>
          </a:p>
        </p:txBody>
      </p:sp>
      <p:sp>
        <p:nvSpPr>
          <p:cNvPr id="21534" name="Text Box 10"/>
          <p:cNvSpPr txBox="1">
            <a:spLocks noChangeArrowheads="1"/>
          </p:cNvSpPr>
          <p:nvPr/>
        </p:nvSpPr>
        <p:spPr bwMode="auto">
          <a:xfrm>
            <a:off x="4633913" y="2136775"/>
            <a:ext cx="1465262" cy="366713"/>
          </a:xfrm>
          <a:prstGeom prst="rect">
            <a:avLst/>
          </a:prstGeom>
          <a:noFill/>
          <a:ln w="9525">
            <a:noFill/>
            <a:miter lim="800000"/>
            <a:headEnd/>
            <a:tailEnd/>
          </a:ln>
        </p:spPr>
        <p:txBody>
          <a:bodyPr>
            <a:spAutoFit/>
          </a:bodyPr>
          <a:lstStyle/>
          <a:p>
            <a:pPr>
              <a:spcBef>
                <a:spcPct val="50000"/>
              </a:spcBef>
            </a:pPr>
            <a:r>
              <a:rPr lang="en-US" b="1"/>
              <a:t>Rear Sight</a:t>
            </a:r>
          </a:p>
        </p:txBody>
      </p:sp>
      <p:sp>
        <p:nvSpPr>
          <p:cNvPr id="21535" name="Line 29"/>
          <p:cNvSpPr>
            <a:spLocks noChangeShapeType="1"/>
          </p:cNvSpPr>
          <p:nvPr/>
        </p:nvSpPr>
        <p:spPr bwMode="auto">
          <a:xfrm flipH="1" flipV="1">
            <a:off x="5468938" y="3675063"/>
            <a:ext cx="698500" cy="735012"/>
          </a:xfrm>
          <a:prstGeom prst="line">
            <a:avLst/>
          </a:prstGeom>
          <a:noFill/>
          <a:ln w="31750">
            <a:solidFill>
              <a:srgbClr val="FF0000"/>
            </a:solidFill>
            <a:round/>
            <a:headEnd/>
            <a:tailEnd type="arrow" w="med" len="med"/>
          </a:ln>
        </p:spPr>
        <p:txBody>
          <a:bodyPr/>
          <a:lstStyle/>
          <a:p>
            <a:endParaRPr lang="en-US"/>
          </a:p>
        </p:txBody>
      </p:sp>
      <p:sp>
        <p:nvSpPr>
          <p:cNvPr id="21536" name="Line 29"/>
          <p:cNvSpPr>
            <a:spLocks noChangeShapeType="1"/>
          </p:cNvSpPr>
          <p:nvPr/>
        </p:nvSpPr>
        <p:spPr bwMode="auto">
          <a:xfrm flipH="1">
            <a:off x="4230688" y="2784475"/>
            <a:ext cx="117475" cy="406400"/>
          </a:xfrm>
          <a:prstGeom prst="line">
            <a:avLst/>
          </a:prstGeom>
          <a:noFill/>
          <a:ln w="31750">
            <a:solidFill>
              <a:srgbClr val="FF0000"/>
            </a:solidFill>
            <a:round/>
            <a:headEnd/>
            <a:tailEnd type="arrow" w="med" len="med"/>
          </a:ln>
        </p:spPr>
        <p:txBody>
          <a:bodyPr/>
          <a:lstStyle/>
          <a:p>
            <a:endParaRPr lang="en-US"/>
          </a:p>
        </p:txBody>
      </p:sp>
      <p:sp>
        <p:nvSpPr>
          <p:cNvPr id="21537" name="Line 29"/>
          <p:cNvSpPr>
            <a:spLocks noChangeShapeType="1"/>
          </p:cNvSpPr>
          <p:nvPr/>
        </p:nvSpPr>
        <p:spPr bwMode="auto">
          <a:xfrm>
            <a:off x="7548563" y="2814638"/>
            <a:ext cx="179387" cy="287337"/>
          </a:xfrm>
          <a:prstGeom prst="line">
            <a:avLst/>
          </a:prstGeom>
          <a:noFill/>
          <a:ln w="31750">
            <a:solidFill>
              <a:srgbClr val="FF0000"/>
            </a:solidFill>
            <a:round/>
            <a:headEnd/>
            <a:tailEnd type="arrow" w="med" len="med"/>
          </a:ln>
        </p:spPr>
        <p:txBody>
          <a:bodyPr/>
          <a:lstStyle/>
          <a:p>
            <a:endParaRPr lang="en-US"/>
          </a:p>
        </p:txBody>
      </p:sp>
      <p:sp>
        <p:nvSpPr>
          <p:cNvPr id="21538" name="Text Box 12"/>
          <p:cNvSpPr txBox="1">
            <a:spLocks noChangeArrowheads="1"/>
          </p:cNvSpPr>
          <p:nvPr/>
        </p:nvSpPr>
        <p:spPr bwMode="auto">
          <a:xfrm>
            <a:off x="3736975" y="2417763"/>
            <a:ext cx="1258888" cy="369887"/>
          </a:xfrm>
          <a:prstGeom prst="rect">
            <a:avLst/>
          </a:prstGeom>
          <a:noFill/>
          <a:ln w="9525">
            <a:noFill/>
            <a:miter lim="800000"/>
            <a:headEnd/>
            <a:tailEnd/>
          </a:ln>
        </p:spPr>
        <p:txBody>
          <a:bodyPr>
            <a:spAutoFit/>
          </a:bodyPr>
          <a:lstStyle/>
          <a:p>
            <a:pPr>
              <a:spcBef>
                <a:spcPct val="50000"/>
              </a:spcBef>
            </a:pPr>
            <a:r>
              <a:rPr lang="en-US" b="1"/>
              <a:t>Chamber</a:t>
            </a:r>
          </a:p>
        </p:txBody>
      </p:sp>
      <p:sp>
        <p:nvSpPr>
          <p:cNvPr id="21539" name="Text Box 12"/>
          <p:cNvSpPr txBox="1">
            <a:spLocks noChangeArrowheads="1"/>
          </p:cNvSpPr>
          <p:nvPr/>
        </p:nvSpPr>
        <p:spPr bwMode="auto">
          <a:xfrm>
            <a:off x="6740525" y="3689350"/>
            <a:ext cx="1543050" cy="646113"/>
          </a:xfrm>
          <a:prstGeom prst="rect">
            <a:avLst/>
          </a:prstGeom>
          <a:noFill/>
          <a:ln w="9525">
            <a:noFill/>
            <a:miter lim="800000"/>
            <a:headEnd/>
            <a:tailEnd/>
          </a:ln>
        </p:spPr>
        <p:txBody>
          <a:bodyPr>
            <a:spAutoFit/>
          </a:bodyPr>
          <a:lstStyle/>
          <a:p>
            <a:pPr>
              <a:spcBef>
                <a:spcPct val="50000"/>
              </a:spcBef>
            </a:pPr>
            <a:r>
              <a:rPr lang="en-US" b="1"/>
              <a:t>Piercing Tube Cap</a:t>
            </a:r>
          </a:p>
        </p:txBody>
      </p:sp>
      <p:sp>
        <p:nvSpPr>
          <p:cNvPr id="21540" name="Line 29"/>
          <p:cNvSpPr>
            <a:spLocks noChangeShapeType="1"/>
          </p:cNvSpPr>
          <p:nvPr/>
        </p:nvSpPr>
        <p:spPr bwMode="auto">
          <a:xfrm flipH="1" flipV="1">
            <a:off x="6248400" y="3576638"/>
            <a:ext cx="546100" cy="422275"/>
          </a:xfrm>
          <a:prstGeom prst="line">
            <a:avLst/>
          </a:prstGeom>
          <a:noFill/>
          <a:ln w="31750">
            <a:solidFill>
              <a:srgbClr val="FF0000"/>
            </a:solidFill>
            <a:round/>
            <a:headEnd/>
            <a:tailEnd type="arrow" w="med" len="med"/>
          </a:ln>
        </p:spPr>
        <p:txBody>
          <a:bodyPr/>
          <a:lstStyle/>
          <a:p>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lstStyle/>
          <a:p>
            <a:pPr algn="r"/>
            <a:fld id="{1D880679-1714-4250-B655-EBC8AAF51C4F}" type="slidenum">
              <a:rPr lang="en-US" sz="1000">
                <a:latin typeface="Verdana" pitchFamily="34" charset="0"/>
              </a:rPr>
              <a:pPr algn="r"/>
              <a:t>5</a:t>
            </a:fld>
            <a:endParaRPr lang="en-US" sz="1000">
              <a:latin typeface="Verdana" pitchFamily="34" charset="0"/>
            </a:endParaRPr>
          </a:p>
        </p:txBody>
      </p:sp>
      <p:sp>
        <p:nvSpPr>
          <p:cNvPr id="22531" name="Rectangle 2"/>
          <p:cNvSpPr>
            <a:spLocks noGrp="1" noChangeArrowheads="1"/>
          </p:cNvSpPr>
          <p:nvPr>
            <p:ph type="title" idx="4294967295"/>
          </p:nvPr>
        </p:nvSpPr>
        <p:spPr>
          <a:xfrm>
            <a:off x="2133600" y="304800"/>
            <a:ext cx="7010400" cy="1139825"/>
          </a:xfrm>
        </p:spPr>
        <p:txBody>
          <a:bodyPr/>
          <a:lstStyle/>
          <a:p>
            <a:pPr eaLnBrk="1" hangingPunct="1"/>
            <a:r>
              <a:rPr lang="en-US">
                <a:latin typeface="Helvetica" pitchFamily="-128" charset="0"/>
              </a:rPr>
              <a:t>Rifle Parts</a:t>
            </a:r>
            <a:r>
              <a:rPr lang="en-US" i="1">
                <a:latin typeface="Helvetica" pitchFamily="-128" charset="0"/>
              </a:rPr>
              <a:t>…Bolt Action</a:t>
            </a:r>
          </a:p>
        </p:txBody>
      </p:sp>
      <p:pic>
        <p:nvPicPr>
          <p:cNvPr id="22532" name="Picture 24" descr="Savage Mk II F.png"/>
          <p:cNvPicPr>
            <a:picLocks noChangeAspect="1"/>
          </p:cNvPicPr>
          <p:nvPr/>
        </p:nvPicPr>
        <p:blipFill>
          <a:blip r:embed="rId3" cstate="print"/>
          <a:srcRect/>
          <a:stretch>
            <a:fillRect/>
          </a:stretch>
        </p:blipFill>
        <p:spPr bwMode="auto">
          <a:xfrm>
            <a:off x="592138" y="2992438"/>
            <a:ext cx="8186737" cy="1677987"/>
          </a:xfrm>
          <a:prstGeom prst="rect">
            <a:avLst/>
          </a:prstGeom>
          <a:noFill/>
          <a:ln w="9525">
            <a:noFill/>
            <a:miter lim="800000"/>
            <a:headEnd/>
            <a:tailEnd/>
          </a:ln>
        </p:spPr>
      </p:pic>
      <p:sp>
        <p:nvSpPr>
          <p:cNvPr id="22533" name="Text Box 15"/>
          <p:cNvSpPr txBox="1">
            <a:spLocks noChangeArrowheads="1"/>
          </p:cNvSpPr>
          <p:nvPr/>
        </p:nvSpPr>
        <p:spPr bwMode="auto">
          <a:xfrm>
            <a:off x="1881188" y="2249488"/>
            <a:ext cx="760412" cy="369887"/>
          </a:xfrm>
          <a:prstGeom prst="rect">
            <a:avLst/>
          </a:prstGeom>
          <a:noFill/>
          <a:ln w="9525">
            <a:noFill/>
            <a:miter lim="800000"/>
            <a:headEnd/>
            <a:tailEnd/>
          </a:ln>
        </p:spPr>
        <p:txBody>
          <a:bodyPr>
            <a:spAutoFit/>
          </a:bodyPr>
          <a:lstStyle/>
          <a:p>
            <a:pPr>
              <a:spcBef>
                <a:spcPct val="50000"/>
              </a:spcBef>
            </a:pPr>
            <a:r>
              <a:rPr lang="en-US" b="1"/>
              <a:t>Grip</a:t>
            </a:r>
          </a:p>
        </p:txBody>
      </p:sp>
      <p:sp>
        <p:nvSpPr>
          <p:cNvPr id="22534" name="Text Box 12"/>
          <p:cNvSpPr txBox="1">
            <a:spLocks noChangeArrowheads="1"/>
          </p:cNvSpPr>
          <p:nvPr/>
        </p:nvSpPr>
        <p:spPr bwMode="auto">
          <a:xfrm>
            <a:off x="0" y="3429000"/>
            <a:ext cx="681038" cy="369888"/>
          </a:xfrm>
          <a:prstGeom prst="rect">
            <a:avLst/>
          </a:prstGeom>
          <a:noFill/>
          <a:ln w="9525">
            <a:noFill/>
            <a:miter lim="800000"/>
            <a:headEnd/>
            <a:tailEnd/>
          </a:ln>
        </p:spPr>
        <p:txBody>
          <a:bodyPr>
            <a:spAutoFit/>
          </a:bodyPr>
          <a:lstStyle/>
          <a:p>
            <a:pPr>
              <a:spcBef>
                <a:spcPct val="50000"/>
              </a:spcBef>
            </a:pPr>
            <a:r>
              <a:rPr lang="en-US" b="1"/>
              <a:t>Butt</a:t>
            </a:r>
          </a:p>
        </p:txBody>
      </p:sp>
      <p:sp>
        <p:nvSpPr>
          <p:cNvPr id="22535" name="Text Box 12"/>
          <p:cNvSpPr txBox="1">
            <a:spLocks noChangeArrowheads="1"/>
          </p:cNvSpPr>
          <p:nvPr/>
        </p:nvSpPr>
        <p:spPr bwMode="auto">
          <a:xfrm>
            <a:off x="304800" y="4984750"/>
            <a:ext cx="752475" cy="368300"/>
          </a:xfrm>
          <a:prstGeom prst="rect">
            <a:avLst/>
          </a:prstGeom>
          <a:noFill/>
          <a:ln w="9525">
            <a:noFill/>
            <a:miter lim="800000"/>
            <a:headEnd/>
            <a:tailEnd/>
          </a:ln>
        </p:spPr>
        <p:txBody>
          <a:bodyPr>
            <a:spAutoFit/>
          </a:bodyPr>
          <a:lstStyle/>
          <a:p>
            <a:pPr>
              <a:spcBef>
                <a:spcPct val="50000"/>
              </a:spcBef>
            </a:pPr>
            <a:r>
              <a:rPr lang="en-US" b="1"/>
              <a:t>Toe</a:t>
            </a:r>
          </a:p>
        </p:txBody>
      </p:sp>
      <p:sp>
        <p:nvSpPr>
          <p:cNvPr id="22536" name="Line 29"/>
          <p:cNvSpPr>
            <a:spLocks noChangeShapeType="1"/>
          </p:cNvSpPr>
          <p:nvPr/>
        </p:nvSpPr>
        <p:spPr bwMode="auto">
          <a:xfrm>
            <a:off x="1003300" y="2676525"/>
            <a:ext cx="646113" cy="784225"/>
          </a:xfrm>
          <a:prstGeom prst="line">
            <a:avLst/>
          </a:prstGeom>
          <a:noFill/>
          <a:ln w="31750">
            <a:solidFill>
              <a:srgbClr val="FF0000"/>
            </a:solidFill>
            <a:round/>
            <a:headEnd/>
            <a:tailEnd type="arrow" w="med" len="med"/>
          </a:ln>
        </p:spPr>
        <p:txBody>
          <a:bodyPr/>
          <a:lstStyle/>
          <a:p>
            <a:endParaRPr lang="en-US"/>
          </a:p>
        </p:txBody>
      </p:sp>
      <p:sp>
        <p:nvSpPr>
          <p:cNvPr id="22537" name="Text Box 12"/>
          <p:cNvSpPr txBox="1">
            <a:spLocks noChangeArrowheads="1"/>
          </p:cNvSpPr>
          <p:nvPr/>
        </p:nvSpPr>
        <p:spPr bwMode="auto">
          <a:xfrm>
            <a:off x="481013" y="2297113"/>
            <a:ext cx="935037" cy="369887"/>
          </a:xfrm>
          <a:prstGeom prst="rect">
            <a:avLst/>
          </a:prstGeom>
          <a:noFill/>
          <a:ln w="9525">
            <a:noFill/>
            <a:miter lim="800000"/>
            <a:headEnd/>
            <a:tailEnd/>
          </a:ln>
        </p:spPr>
        <p:txBody>
          <a:bodyPr>
            <a:spAutoFit/>
          </a:bodyPr>
          <a:lstStyle/>
          <a:p>
            <a:pPr>
              <a:spcBef>
                <a:spcPct val="50000"/>
              </a:spcBef>
            </a:pPr>
            <a:r>
              <a:rPr lang="en-US" b="1"/>
              <a:t>Comb</a:t>
            </a:r>
          </a:p>
        </p:txBody>
      </p:sp>
      <p:sp>
        <p:nvSpPr>
          <p:cNvPr id="22538" name="Text Box 12"/>
          <p:cNvSpPr txBox="1">
            <a:spLocks noChangeArrowheads="1"/>
          </p:cNvSpPr>
          <p:nvPr/>
        </p:nvSpPr>
        <p:spPr bwMode="auto">
          <a:xfrm>
            <a:off x="3810000" y="1646238"/>
            <a:ext cx="1258888" cy="369887"/>
          </a:xfrm>
          <a:prstGeom prst="rect">
            <a:avLst/>
          </a:prstGeom>
          <a:noFill/>
          <a:ln w="9525">
            <a:noFill/>
            <a:miter lim="800000"/>
            <a:headEnd/>
            <a:tailEnd/>
          </a:ln>
        </p:spPr>
        <p:txBody>
          <a:bodyPr>
            <a:spAutoFit/>
          </a:bodyPr>
          <a:lstStyle/>
          <a:p>
            <a:pPr>
              <a:spcBef>
                <a:spcPct val="50000"/>
              </a:spcBef>
            </a:pPr>
            <a:r>
              <a:rPr lang="en-US" b="1"/>
              <a:t>Chamber</a:t>
            </a:r>
          </a:p>
        </p:txBody>
      </p:sp>
      <p:sp>
        <p:nvSpPr>
          <p:cNvPr id="22539" name="Text Box 10"/>
          <p:cNvSpPr txBox="1">
            <a:spLocks noChangeArrowheads="1"/>
          </p:cNvSpPr>
          <p:nvPr/>
        </p:nvSpPr>
        <p:spPr bwMode="auto">
          <a:xfrm>
            <a:off x="4633913" y="2136775"/>
            <a:ext cx="1465262" cy="366713"/>
          </a:xfrm>
          <a:prstGeom prst="rect">
            <a:avLst/>
          </a:prstGeom>
          <a:noFill/>
          <a:ln w="9525">
            <a:noFill/>
            <a:miter lim="800000"/>
            <a:headEnd/>
            <a:tailEnd/>
          </a:ln>
        </p:spPr>
        <p:txBody>
          <a:bodyPr>
            <a:spAutoFit/>
          </a:bodyPr>
          <a:lstStyle/>
          <a:p>
            <a:pPr>
              <a:spcBef>
                <a:spcPct val="50000"/>
              </a:spcBef>
            </a:pPr>
            <a:r>
              <a:rPr lang="en-US" b="1"/>
              <a:t>Rear Sight</a:t>
            </a:r>
          </a:p>
        </p:txBody>
      </p:sp>
      <p:sp>
        <p:nvSpPr>
          <p:cNvPr id="22540" name="Text Box 12"/>
          <p:cNvSpPr txBox="1">
            <a:spLocks noChangeArrowheads="1"/>
          </p:cNvSpPr>
          <p:nvPr/>
        </p:nvSpPr>
        <p:spPr bwMode="auto">
          <a:xfrm>
            <a:off x="5916613" y="1990725"/>
            <a:ext cx="1144587" cy="368300"/>
          </a:xfrm>
          <a:prstGeom prst="rect">
            <a:avLst/>
          </a:prstGeom>
          <a:noFill/>
          <a:ln w="9525">
            <a:noFill/>
            <a:miter lim="800000"/>
            <a:headEnd/>
            <a:tailEnd/>
          </a:ln>
        </p:spPr>
        <p:txBody>
          <a:bodyPr>
            <a:spAutoFit/>
          </a:bodyPr>
          <a:lstStyle/>
          <a:p>
            <a:pPr>
              <a:spcBef>
                <a:spcPct val="50000"/>
              </a:spcBef>
            </a:pPr>
            <a:r>
              <a:rPr lang="en-US" b="1"/>
              <a:t>Barrel</a:t>
            </a:r>
          </a:p>
        </p:txBody>
      </p:sp>
      <p:sp>
        <p:nvSpPr>
          <p:cNvPr id="22541" name="Text Box 11"/>
          <p:cNvSpPr txBox="1">
            <a:spLocks noChangeArrowheads="1"/>
          </p:cNvSpPr>
          <p:nvPr/>
        </p:nvSpPr>
        <p:spPr bwMode="auto">
          <a:xfrm>
            <a:off x="6910388" y="2360613"/>
            <a:ext cx="1557337" cy="366712"/>
          </a:xfrm>
          <a:prstGeom prst="rect">
            <a:avLst/>
          </a:prstGeom>
          <a:noFill/>
          <a:ln w="9525">
            <a:noFill/>
            <a:miter lim="800000"/>
            <a:headEnd/>
            <a:tailEnd/>
          </a:ln>
        </p:spPr>
        <p:txBody>
          <a:bodyPr>
            <a:spAutoFit/>
          </a:bodyPr>
          <a:lstStyle/>
          <a:p>
            <a:pPr>
              <a:spcBef>
                <a:spcPct val="50000"/>
              </a:spcBef>
            </a:pPr>
            <a:r>
              <a:rPr lang="en-US" b="1"/>
              <a:t>Front Sight</a:t>
            </a:r>
          </a:p>
        </p:txBody>
      </p:sp>
      <p:sp>
        <p:nvSpPr>
          <p:cNvPr id="22542" name="Text Box 16"/>
          <p:cNvSpPr txBox="1">
            <a:spLocks noChangeArrowheads="1"/>
          </p:cNvSpPr>
          <p:nvPr/>
        </p:nvSpPr>
        <p:spPr bwMode="auto">
          <a:xfrm>
            <a:off x="8045450" y="3622675"/>
            <a:ext cx="1098550" cy="366713"/>
          </a:xfrm>
          <a:prstGeom prst="rect">
            <a:avLst/>
          </a:prstGeom>
          <a:noFill/>
          <a:ln w="9525">
            <a:noFill/>
            <a:miter lim="800000"/>
            <a:headEnd/>
            <a:tailEnd/>
          </a:ln>
        </p:spPr>
        <p:txBody>
          <a:bodyPr>
            <a:spAutoFit/>
          </a:bodyPr>
          <a:lstStyle/>
          <a:p>
            <a:pPr>
              <a:spcBef>
                <a:spcPct val="50000"/>
              </a:spcBef>
            </a:pPr>
            <a:r>
              <a:rPr lang="en-US" b="1"/>
              <a:t>Muzzle</a:t>
            </a:r>
          </a:p>
        </p:txBody>
      </p:sp>
      <p:sp>
        <p:nvSpPr>
          <p:cNvPr id="22543" name="Text Box 12"/>
          <p:cNvSpPr txBox="1">
            <a:spLocks noChangeArrowheads="1"/>
          </p:cNvSpPr>
          <p:nvPr/>
        </p:nvSpPr>
        <p:spPr bwMode="auto">
          <a:xfrm>
            <a:off x="6356350" y="3913188"/>
            <a:ext cx="1079500" cy="368300"/>
          </a:xfrm>
          <a:prstGeom prst="rect">
            <a:avLst/>
          </a:prstGeom>
          <a:noFill/>
          <a:ln w="9525">
            <a:noFill/>
            <a:miter lim="800000"/>
            <a:headEnd/>
            <a:tailEnd/>
          </a:ln>
        </p:spPr>
        <p:txBody>
          <a:bodyPr>
            <a:spAutoFit/>
          </a:bodyPr>
          <a:lstStyle/>
          <a:p>
            <a:pPr>
              <a:spcBef>
                <a:spcPct val="50000"/>
              </a:spcBef>
            </a:pPr>
            <a:r>
              <a:rPr lang="en-US" b="1"/>
              <a:t>Forearm</a:t>
            </a:r>
          </a:p>
        </p:txBody>
      </p:sp>
      <p:sp>
        <p:nvSpPr>
          <p:cNvPr id="22544" name="Text Box 12"/>
          <p:cNvSpPr txBox="1">
            <a:spLocks noChangeArrowheads="1"/>
          </p:cNvSpPr>
          <p:nvPr/>
        </p:nvSpPr>
        <p:spPr bwMode="auto">
          <a:xfrm>
            <a:off x="4816475" y="4132263"/>
            <a:ext cx="1171575" cy="646112"/>
          </a:xfrm>
          <a:prstGeom prst="rect">
            <a:avLst/>
          </a:prstGeom>
          <a:noFill/>
          <a:ln w="9525">
            <a:noFill/>
            <a:miter lim="800000"/>
            <a:headEnd/>
            <a:tailEnd/>
          </a:ln>
        </p:spPr>
        <p:txBody>
          <a:bodyPr>
            <a:spAutoFit/>
          </a:bodyPr>
          <a:lstStyle/>
          <a:p>
            <a:pPr>
              <a:spcBef>
                <a:spcPct val="50000"/>
              </a:spcBef>
            </a:pPr>
            <a:r>
              <a:rPr lang="en-US" b="1"/>
              <a:t>Box Magazine</a:t>
            </a:r>
          </a:p>
        </p:txBody>
      </p:sp>
      <p:sp>
        <p:nvSpPr>
          <p:cNvPr id="22545" name="Text Box 12"/>
          <p:cNvSpPr txBox="1">
            <a:spLocks noChangeArrowheads="1"/>
          </p:cNvSpPr>
          <p:nvPr/>
        </p:nvSpPr>
        <p:spPr bwMode="auto">
          <a:xfrm>
            <a:off x="2779713" y="2295525"/>
            <a:ext cx="949325" cy="368300"/>
          </a:xfrm>
          <a:prstGeom prst="rect">
            <a:avLst/>
          </a:prstGeom>
          <a:noFill/>
          <a:ln w="9525">
            <a:noFill/>
            <a:miter lim="800000"/>
            <a:headEnd/>
            <a:tailEnd/>
          </a:ln>
        </p:spPr>
        <p:txBody>
          <a:bodyPr>
            <a:spAutoFit/>
          </a:bodyPr>
          <a:lstStyle/>
          <a:p>
            <a:pPr>
              <a:spcBef>
                <a:spcPct val="50000"/>
              </a:spcBef>
            </a:pPr>
            <a:r>
              <a:rPr lang="en-US" b="1"/>
              <a:t>Safety</a:t>
            </a:r>
          </a:p>
        </p:txBody>
      </p:sp>
      <p:sp>
        <p:nvSpPr>
          <p:cNvPr id="22546" name="Text Box 12"/>
          <p:cNvSpPr txBox="1">
            <a:spLocks noChangeArrowheads="1"/>
          </p:cNvSpPr>
          <p:nvPr/>
        </p:nvSpPr>
        <p:spPr bwMode="auto">
          <a:xfrm>
            <a:off x="1533525" y="4932363"/>
            <a:ext cx="1704975" cy="366712"/>
          </a:xfrm>
          <a:prstGeom prst="rect">
            <a:avLst/>
          </a:prstGeom>
          <a:noFill/>
          <a:ln w="9525">
            <a:noFill/>
            <a:miter lim="800000"/>
            <a:headEnd/>
            <a:tailEnd/>
          </a:ln>
        </p:spPr>
        <p:txBody>
          <a:bodyPr>
            <a:spAutoFit/>
          </a:bodyPr>
          <a:lstStyle/>
          <a:p>
            <a:pPr>
              <a:spcBef>
                <a:spcPct val="50000"/>
              </a:spcBef>
            </a:pPr>
            <a:r>
              <a:rPr lang="en-US" b="1"/>
              <a:t>Trigger Guard</a:t>
            </a:r>
          </a:p>
        </p:txBody>
      </p:sp>
      <p:sp>
        <p:nvSpPr>
          <p:cNvPr id="22547" name="Text Box 12"/>
          <p:cNvSpPr txBox="1">
            <a:spLocks noChangeArrowheads="1"/>
          </p:cNvSpPr>
          <p:nvPr/>
        </p:nvSpPr>
        <p:spPr bwMode="auto">
          <a:xfrm>
            <a:off x="2100263" y="4178300"/>
            <a:ext cx="1090612" cy="368300"/>
          </a:xfrm>
          <a:prstGeom prst="rect">
            <a:avLst/>
          </a:prstGeom>
          <a:noFill/>
          <a:ln w="9525">
            <a:noFill/>
            <a:miter lim="800000"/>
            <a:headEnd/>
            <a:tailEnd/>
          </a:ln>
        </p:spPr>
        <p:txBody>
          <a:bodyPr>
            <a:spAutoFit/>
          </a:bodyPr>
          <a:lstStyle/>
          <a:p>
            <a:pPr>
              <a:spcBef>
                <a:spcPct val="50000"/>
              </a:spcBef>
            </a:pPr>
            <a:r>
              <a:rPr lang="en-US" b="1"/>
              <a:t>Trigger</a:t>
            </a:r>
          </a:p>
        </p:txBody>
      </p:sp>
      <p:sp>
        <p:nvSpPr>
          <p:cNvPr id="22548" name="Line 29"/>
          <p:cNvSpPr>
            <a:spLocks noChangeShapeType="1"/>
          </p:cNvSpPr>
          <p:nvPr/>
        </p:nvSpPr>
        <p:spPr bwMode="auto">
          <a:xfrm>
            <a:off x="304800" y="3765550"/>
            <a:ext cx="393700" cy="430213"/>
          </a:xfrm>
          <a:prstGeom prst="line">
            <a:avLst/>
          </a:prstGeom>
          <a:noFill/>
          <a:ln w="31750">
            <a:solidFill>
              <a:srgbClr val="FF0000"/>
            </a:solidFill>
            <a:round/>
            <a:headEnd/>
            <a:tailEnd type="arrow" w="med" len="med"/>
          </a:ln>
        </p:spPr>
        <p:txBody>
          <a:bodyPr/>
          <a:lstStyle/>
          <a:p>
            <a:endParaRPr lang="en-US"/>
          </a:p>
        </p:txBody>
      </p:sp>
      <p:sp>
        <p:nvSpPr>
          <p:cNvPr id="22549" name="Line 29"/>
          <p:cNvSpPr>
            <a:spLocks noChangeShapeType="1"/>
          </p:cNvSpPr>
          <p:nvPr/>
        </p:nvSpPr>
        <p:spPr bwMode="auto">
          <a:xfrm flipV="1">
            <a:off x="735013" y="4554538"/>
            <a:ext cx="53975" cy="411162"/>
          </a:xfrm>
          <a:prstGeom prst="line">
            <a:avLst/>
          </a:prstGeom>
          <a:noFill/>
          <a:ln w="31750">
            <a:solidFill>
              <a:srgbClr val="FF0000"/>
            </a:solidFill>
            <a:round/>
            <a:headEnd/>
            <a:tailEnd type="arrow" w="med" len="med"/>
          </a:ln>
        </p:spPr>
        <p:txBody>
          <a:bodyPr/>
          <a:lstStyle/>
          <a:p>
            <a:endParaRPr lang="en-US"/>
          </a:p>
        </p:txBody>
      </p:sp>
      <p:sp>
        <p:nvSpPr>
          <p:cNvPr id="22550" name="Line 29"/>
          <p:cNvSpPr>
            <a:spLocks noChangeShapeType="1"/>
          </p:cNvSpPr>
          <p:nvPr/>
        </p:nvSpPr>
        <p:spPr bwMode="auto">
          <a:xfrm>
            <a:off x="2474913" y="2725738"/>
            <a:ext cx="430212" cy="609600"/>
          </a:xfrm>
          <a:prstGeom prst="line">
            <a:avLst/>
          </a:prstGeom>
          <a:noFill/>
          <a:ln w="31750">
            <a:solidFill>
              <a:srgbClr val="FF0000"/>
            </a:solidFill>
            <a:round/>
            <a:headEnd/>
            <a:tailEnd type="arrow" w="med" len="med"/>
          </a:ln>
        </p:spPr>
        <p:txBody>
          <a:bodyPr/>
          <a:lstStyle/>
          <a:p>
            <a:endParaRPr lang="en-US"/>
          </a:p>
        </p:txBody>
      </p:sp>
      <p:sp>
        <p:nvSpPr>
          <p:cNvPr id="22551" name="Line 29"/>
          <p:cNvSpPr>
            <a:spLocks noChangeShapeType="1"/>
          </p:cNvSpPr>
          <p:nvPr/>
        </p:nvSpPr>
        <p:spPr bwMode="auto">
          <a:xfrm flipV="1">
            <a:off x="2519363" y="3657600"/>
            <a:ext cx="958850" cy="600075"/>
          </a:xfrm>
          <a:prstGeom prst="line">
            <a:avLst/>
          </a:prstGeom>
          <a:noFill/>
          <a:ln w="31750">
            <a:solidFill>
              <a:srgbClr val="FF0000"/>
            </a:solidFill>
            <a:round/>
            <a:headEnd/>
            <a:tailEnd type="arrow" w="med" len="med"/>
          </a:ln>
        </p:spPr>
        <p:txBody>
          <a:bodyPr/>
          <a:lstStyle/>
          <a:p>
            <a:endParaRPr lang="en-US"/>
          </a:p>
        </p:txBody>
      </p:sp>
      <p:sp>
        <p:nvSpPr>
          <p:cNvPr id="22552" name="Line 29"/>
          <p:cNvSpPr>
            <a:spLocks noChangeShapeType="1"/>
          </p:cNvSpPr>
          <p:nvPr/>
        </p:nvSpPr>
        <p:spPr bwMode="auto">
          <a:xfrm flipH="1" flipV="1">
            <a:off x="4375150" y="3675063"/>
            <a:ext cx="484188" cy="503237"/>
          </a:xfrm>
          <a:prstGeom prst="line">
            <a:avLst/>
          </a:prstGeom>
          <a:noFill/>
          <a:ln w="31750">
            <a:solidFill>
              <a:srgbClr val="FF0000"/>
            </a:solidFill>
            <a:round/>
            <a:headEnd/>
            <a:tailEnd type="arrow" w="med" len="med"/>
          </a:ln>
        </p:spPr>
        <p:txBody>
          <a:bodyPr/>
          <a:lstStyle/>
          <a:p>
            <a:endParaRPr lang="en-US"/>
          </a:p>
        </p:txBody>
      </p:sp>
      <p:sp>
        <p:nvSpPr>
          <p:cNvPr id="22553" name="Line 29"/>
          <p:cNvSpPr>
            <a:spLocks noChangeShapeType="1"/>
          </p:cNvSpPr>
          <p:nvPr/>
        </p:nvSpPr>
        <p:spPr bwMode="auto">
          <a:xfrm flipV="1">
            <a:off x="8399463" y="3281363"/>
            <a:ext cx="314325" cy="439737"/>
          </a:xfrm>
          <a:prstGeom prst="line">
            <a:avLst/>
          </a:prstGeom>
          <a:noFill/>
          <a:ln w="31750">
            <a:solidFill>
              <a:srgbClr val="FF0000"/>
            </a:solidFill>
            <a:round/>
            <a:headEnd/>
            <a:tailEnd type="arrow" w="med" len="med"/>
          </a:ln>
        </p:spPr>
        <p:txBody>
          <a:bodyPr/>
          <a:lstStyle/>
          <a:p>
            <a:endParaRPr lang="en-US"/>
          </a:p>
        </p:txBody>
      </p:sp>
      <p:sp>
        <p:nvSpPr>
          <p:cNvPr id="22554" name="Line 29"/>
          <p:cNvSpPr>
            <a:spLocks noChangeShapeType="1"/>
          </p:cNvSpPr>
          <p:nvPr/>
        </p:nvSpPr>
        <p:spPr bwMode="auto">
          <a:xfrm>
            <a:off x="7767638" y="2692400"/>
            <a:ext cx="682625" cy="352425"/>
          </a:xfrm>
          <a:prstGeom prst="line">
            <a:avLst/>
          </a:prstGeom>
          <a:noFill/>
          <a:ln w="31750">
            <a:solidFill>
              <a:srgbClr val="FF0000"/>
            </a:solidFill>
            <a:round/>
            <a:headEnd/>
            <a:tailEnd type="arrow" w="med" len="med"/>
          </a:ln>
        </p:spPr>
        <p:txBody>
          <a:bodyPr/>
          <a:lstStyle/>
          <a:p>
            <a:endParaRPr lang="en-US"/>
          </a:p>
        </p:txBody>
      </p:sp>
      <p:sp>
        <p:nvSpPr>
          <p:cNvPr id="22555" name="Line 29"/>
          <p:cNvSpPr>
            <a:spLocks noChangeShapeType="1"/>
          </p:cNvSpPr>
          <p:nvPr/>
        </p:nvSpPr>
        <p:spPr bwMode="auto">
          <a:xfrm>
            <a:off x="6184900" y="2366963"/>
            <a:ext cx="206375" cy="671512"/>
          </a:xfrm>
          <a:prstGeom prst="line">
            <a:avLst/>
          </a:prstGeom>
          <a:noFill/>
          <a:ln w="31750">
            <a:solidFill>
              <a:srgbClr val="FF0000"/>
            </a:solidFill>
            <a:round/>
            <a:headEnd/>
            <a:tailEnd type="arrow" w="med" len="med"/>
          </a:ln>
        </p:spPr>
        <p:txBody>
          <a:bodyPr/>
          <a:lstStyle/>
          <a:p>
            <a:endParaRPr lang="en-US"/>
          </a:p>
        </p:txBody>
      </p:sp>
      <p:sp>
        <p:nvSpPr>
          <p:cNvPr id="22556" name="Line 29"/>
          <p:cNvSpPr>
            <a:spLocks noChangeShapeType="1"/>
          </p:cNvSpPr>
          <p:nvPr/>
        </p:nvSpPr>
        <p:spPr bwMode="auto">
          <a:xfrm>
            <a:off x="5038725" y="2546350"/>
            <a:ext cx="142875" cy="430213"/>
          </a:xfrm>
          <a:prstGeom prst="line">
            <a:avLst/>
          </a:prstGeom>
          <a:noFill/>
          <a:ln w="31750">
            <a:solidFill>
              <a:srgbClr val="FF0000"/>
            </a:solidFill>
            <a:round/>
            <a:headEnd/>
            <a:tailEnd type="arrow" w="med" len="med"/>
          </a:ln>
        </p:spPr>
        <p:txBody>
          <a:bodyPr/>
          <a:lstStyle/>
          <a:p>
            <a:endParaRPr lang="en-US"/>
          </a:p>
        </p:txBody>
      </p:sp>
      <p:sp>
        <p:nvSpPr>
          <p:cNvPr id="22557" name="Line 29"/>
          <p:cNvSpPr>
            <a:spLocks noChangeShapeType="1"/>
          </p:cNvSpPr>
          <p:nvPr/>
        </p:nvSpPr>
        <p:spPr bwMode="auto">
          <a:xfrm>
            <a:off x="4446588" y="2008188"/>
            <a:ext cx="53975" cy="1057275"/>
          </a:xfrm>
          <a:prstGeom prst="line">
            <a:avLst/>
          </a:prstGeom>
          <a:noFill/>
          <a:ln w="31750">
            <a:solidFill>
              <a:srgbClr val="FF0000"/>
            </a:solidFill>
            <a:round/>
            <a:headEnd/>
            <a:tailEnd type="arrow" w="med" len="med"/>
          </a:ln>
        </p:spPr>
        <p:txBody>
          <a:bodyPr/>
          <a:lstStyle/>
          <a:p>
            <a:endParaRPr lang="en-US"/>
          </a:p>
        </p:txBody>
      </p:sp>
      <p:sp>
        <p:nvSpPr>
          <p:cNvPr id="22558" name="Line 29"/>
          <p:cNvSpPr>
            <a:spLocks noChangeShapeType="1"/>
          </p:cNvSpPr>
          <p:nvPr/>
        </p:nvSpPr>
        <p:spPr bwMode="auto">
          <a:xfrm flipH="1">
            <a:off x="3335338" y="2581275"/>
            <a:ext cx="0" cy="484188"/>
          </a:xfrm>
          <a:prstGeom prst="line">
            <a:avLst/>
          </a:prstGeom>
          <a:noFill/>
          <a:ln w="31750">
            <a:solidFill>
              <a:srgbClr val="FF0000"/>
            </a:solidFill>
            <a:round/>
            <a:headEnd/>
            <a:tailEnd type="arrow" w="med" len="med"/>
          </a:ln>
        </p:spPr>
        <p:txBody>
          <a:bodyPr/>
          <a:lstStyle/>
          <a:p>
            <a:endParaRPr lang="en-US"/>
          </a:p>
        </p:txBody>
      </p:sp>
      <p:sp>
        <p:nvSpPr>
          <p:cNvPr id="22559" name="Line 29"/>
          <p:cNvSpPr>
            <a:spLocks noChangeShapeType="1"/>
          </p:cNvSpPr>
          <p:nvPr/>
        </p:nvSpPr>
        <p:spPr bwMode="auto">
          <a:xfrm flipH="1" flipV="1">
            <a:off x="5692775" y="3559175"/>
            <a:ext cx="582613" cy="420688"/>
          </a:xfrm>
          <a:prstGeom prst="line">
            <a:avLst/>
          </a:prstGeom>
          <a:noFill/>
          <a:ln w="31750">
            <a:solidFill>
              <a:srgbClr val="FF0000"/>
            </a:solidFill>
            <a:round/>
            <a:headEnd/>
            <a:tailEnd type="arrow" w="med" len="med"/>
          </a:ln>
        </p:spPr>
        <p:txBody>
          <a:bodyPr/>
          <a:lstStyle/>
          <a:p>
            <a:endParaRPr lang="en-US"/>
          </a:p>
        </p:txBody>
      </p:sp>
      <p:sp>
        <p:nvSpPr>
          <p:cNvPr id="22560" name="Line 29"/>
          <p:cNvSpPr>
            <a:spLocks noChangeShapeType="1"/>
          </p:cNvSpPr>
          <p:nvPr/>
        </p:nvSpPr>
        <p:spPr bwMode="auto">
          <a:xfrm flipV="1">
            <a:off x="2779713" y="3819525"/>
            <a:ext cx="752475" cy="1182688"/>
          </a:xfrm>
          <a:prstGeom prst="line">
            <a:avLst/>
          </a:prstGeom>
          <a:noFill/>
          <a:ln w="31750">
            <a:solidFill>
              <a:srgbClr val="FF0000"/>
            </a:solidFill>
            <a:round/>
            <a:headEnd/>
            <a:tailEnd type="arrow" w="med" len="med"/>
          </a:ln>
        </p:spPr>
        <p:txBody>
          <a:bodyPr/>
          <a:lstStyle/>
          <a:p>
            <a:endParaRPr lang="en-US"/>
          </a:p>
        </p:txBody>
      </p:sp>
      <p:sp>
        <p:nvSpPr>
          <p:cNvPr id="22561" name="Text Box 12"/>
          <p:cNvSpPr txBox="1">
            <a:spLocks noChangeArrowheads="1"/>
          </p:cNvSpPr>
          <p:nvPr/>
        </p:nvSpPr>
        <p:spPr bwMode="auto">
          <a:xfrm>
            <a:off x="3513138" y="2462213"/>
            <a:ext cx="754062" cy="368300"/>
          </a:xfrm>
          <a:prstGeom prst="rect">
            <a:avLst/>
          </a:prstGeom>
          <a:noFill/>
          <a:ln w="9525">
            <a:noFill/>
            <a:miter lim="800000"/>
            <a:headEnd/>
            <a:tailEnd/>
          </a:ln>
        </p:spPr>
        <p:txBody>
          <a:bodyPr>
            <a:spAutoFit/>
          </a:bodyPr>
          <a:lstStyle/>
          <a:p>
            <a:pPr>
              <a:spcBef>
                <a:spcPct val="50000"/>
              </a:spcBef>
            </a:pPr>
            <a:r>
              <a:rPr lang="en-US" b="1"/>
              <a:t>Bolt </a:t>
            </a:r>
          </a:p>
        </p:txBody>
      </p:sp>
      <p:sp>
        <p:nvSpPr>
          <p:cNvPr id="22562" name="Line 29"/>
          <p:cNvSpPr>
            <a:spLocks noChangeShapeType="1"/>
          </p:cNvSpPr>
          <p:nvPr/>
        </p:nvSpPr>
        <p:spPr bwMode="auto">
          <a:xfrm>
            <a:off x="3729038" y="2779713"/>
            <a:ext cx="484187" cy="411162"/>
          </a:xfrm>
          <a:prstGeom prst="line">
            <a:avLst/>
          </a:prstGeom>
          <a:noFill/>
          <a:ln w="31750">
            <a:solidFill>
              <a:srgbClr val="FF0000"/>
            </a:solidFill>
            <a:round/>
            <a:headEnd/>
            <a:tailEnd type="arrow" w="med" len="med"/>
          </a:ln>
        </p:spPr>
        <p:txBody>
          <a:bodyPr/>
          <a:lstStyle/>
          <a:p>
            <a:endParaRPr lang="en-US"/>
          </a:p>
        </p:txBody>
      </p:sp>
      <p:sp>
        <p:nvSpPr>
          <p:cNvPr id="22563" name="Text Box 12"/>
          <p:cNvSpPr txBox="1">
            <a:spLocks noChangeArrowheads="1"/>
          </p:cNvSpPr>
          <p:nvPr/>
        </p:nvSpPr>
        <p:spPr bwMode="auto">
          <a:xfrm>
            <a:off x="3389313" y="4402138"/>
            <a:ext cx="1704975" cy="366712"/>
          </a:xfrm>
          <a:prstGeom prst="rect">
            <a:avLst/>
          </a:prstGeom>
          <a:noFill/>
          <a:ln w="9525">
            <a:noFill/>
            <a:miter lim="800000"/>
            <a:headEnd/>
            <a:tailEnd/>
          </a:ln>
        </p:spPr>
        <p:txBody>
          <a:bodyPr>
            <a:spAutoFit/>
          </a:bodyPr>
          <a:lstStyle/>
          <a:p>
            <a:pPr>
              <a:spcBef>
                <a:spcPct val="50000"/>
              </a:spcBef>
            </a:pPr>
            <a:r>
              <a:rPr lang="en-US" b="1"/>
              <a:t>Bolt Handle</a:t>
            </a:r>
          </a:p>
        </p:txBody>
      </p:sp>
      <p:sp>
        <p:nvSpPr>
          <p:cNvPr id="22564" name="Line 29"/>
          <p:cNvSpPr>
            <a:spLocks noChangeShapeType="1"/>
          </p:cNvSpPr>
          <p:nvPr/>
        </p:nvSpPr>
        <p:spPr bwMode="auto">
          <a:xfrm flipH="1" flipV="1">
            <a:off x="3640138" y="3586163"/>
            <a:ext cx="430212" cy="860425"/>
          </a:xfrm>
          <a:prstGeom prst="line">
            <a:avLst/>
          </a:prstGeom>
          <a:noFill/>
          <a:ln w="31750">
            <a:solidFill>
              <a:srgbClr val="FF0000"/>
            </a:solidFill>
            <a:round/>
            <a:headEnd/>
            <a:tailEnd type="arrow" w="med" len="med"/>
          </a:ln>
        </p:spPr>
        <p:txBody>
          <a:bodyPr/>
          <a:lstStyle/>
          <a:p>
            <a:endParaRPr 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05000" y="304800"/>
            <a:ext cx="6940550" cy="1139825"/>
          </a:xfrm>
        </p:spPr>
        <p:txBody>
          <a:bodyPr/>
          <a:lstStyle/>
          <a:p>
            <a:r>
              <a:rPr lang="en-US">
                <a:latin typeface="Helvetica" pitchFamily="-128" charset="0"/>
              </a:rPr>
              <a:t>Demonstrate Rifle Operation</a:t>
            </a:r>
          </a:p>
        </p:txBody>
      </p:sp>
      <p:sp>
        <p:nvSpPr>
          <p:cNvPr id="97283" name="Rectangle 3"/>
          <p:cNvSpPr>
            <a:spLocks noGrp="1" noChangeArrowheads="1"/>
          </p:cNvSpPr>
          <p:nvPr>
            <p:ph idx="1"/>
          </p:nvPr>
        </p:nvSpPr>
        <p:spPr>
          <a:xfrm>
            <a:off x="758825" y="1612900"/>
            <a:ext cx="7624763" cy="4733925"/>
          </a:xfrm>
        </p:spPr>
        <p:txBody>
          <a:bodyPr/>
          <a:lstStyle/>
          <a:p>
            <a:pPr marL="0" indent="0">
              <a:buFont typeface="Wingdings" pitchFamily="2" charset="2"/>
              <a:buNone/>
            </a:pPr>
            <a:r>
              <a:rPr lang="en-US" sz="3200">
                <a:latin typeface="Helvetica" pitchFamily="-128" charset="0"/>
              </a:rPr>
              <a:t>Instructor demonstration only</a:t>
            </a:r>
          </a:p>
          <a:p>
            <a:pPr marL="796925" lvl="1" indent="-457200" eaLnBrk="1" hangingPunct="1">
              <a:spcBef>
                <a:spcPct val="50000"/>
              </a:spcBef>
              <a:buFont typeface="Wingdings" pitchFamily="2" charset="2"/>
              <a:buChar char="Ø"/>
            </a:pPr>
            <a:r>
              <a:rPr lang="en-US" sz="2800" b="1">
                <a:latin typeface="Helvetica" pitchFamily="-128" charset="0"/>
              </a:rPr>
              <a:t>Loading with Dummy Ammo</a:t>
            </a:r>
          </a:p>
          <a:p>
            <a:pPr marL="796925" lvl="1" indent="-457200" eaLnBrk="1" hangingPunct="1">
              <a:spcBef>
                <a:spcPct val="50000"/>
              </a:spcBef>
              <a:buFont typeface="Wingdings" pitchFamily="2" charset="2"/>
              <a:buChar char="Ø"/>
            </a:pPr>
            <a:r>
              <a:rPr lang="en-US" sz="2800" b="1">
                <a:latin typeface="Helvetica" pitchFamily="-128" charset="0"/>
              </a:rPr>
              <a:t>Cocking</a:t>
            </a:r>
          </a:p>
          <a:p>
            <a:pPr marL="796925" lvl="1" indent="-457200" eaLnBrk="1" hangingPunct="1">
              <a:spcBef>
                <a:spcPct val="50000"/>
              </a:spcBef>
              <a:buFont typeface="Wingdings" pitchFamily="2" charset="2"/>
              <a:buChar char="Ø"/>
            </a:pPr>
            <a:r>
              <a:rPr lang="en-US" sz="2800" b="1">
                <a:latin typeface="Helvetica" pitchFamily="-128" charset="0"/>
              </a:rPr>
              <a:t>Firing “Dry-fire only” with Dummy Ammo</a:t>
            </a:r>
          </a:p>
          <a:p>
            <a:pPr marL="796925" lvl="1" indent="-457200" eaLnBrk="1" hangingPunct="1">
              <a:spcBef>
                <a:spcPct val="50000"/>
              </a:spcBef>
              <a:buFont typeface="Wingdings" pitchFamily="2" charset="2"/>
              <a:buChar char="Ø"/>
            </a:pPr>
            <a:r>
              <a:rPr lang="en-US" sz="2800" b="1">
                <a:latin typeface="Helvetica" pitchFamily="-128" charset="0"/>
              </a:rPr>
              <a:t>Unloading</a:t>
            </a:r>
          </a:p>
          <a:p>
            <a:pPr marL="796925" lvl="1" indent="-457200" eaLnBrk="1" hangingPunct="1">
              <a:spcBef>
                <a:spcPct val="50000"/>
              </a:spcBef>
              <a:buFont typeface="Wingdings" pitchFamily="2" charset="2"/>
              <a:buNone/>
            </a:pPr>
            <a:endParaRPr lang="en-US" sz="2800" b="1">
              <a:latin typeface="Helvetica" pitchFamily="-128" charset="0"/>
            </a:endParaRPr>
          </a:p>
          <a:p>
            <a:pPr marL="0" indent="0" algn="ctr" eaLnBrk="1" hangingPunct="1">
              <a:buFont typeface="Wingdings" pitchFamily="2" charset="2"/>
              <a:buNone/>
            </a:pPr>
            <a:r>
              <a:rPr lang="en-US">
                <a:latin typeface="Helvetica" pitchFamily="-128" charset="0"/>
              </a:rPr>
              <a:t>During Live-fire on the range, your instructor </a:t>
            </a:r>
            <a:br>
              <a:rPr lang="en-US">
                <a:latin typeface="Helvetica" pitchFamily="-128" charset="0"/>
              </a:rPr>
            </a:br>
            <a:r>
              <a:rPr lang="en-US">
                <a:latin typeface="Helvetica" pitchFamily="-128" charset="0"/>
              </a:rPr>
              <a:t>will load and unload the rifle for you.</a:t>
            </a:r>
            <a:endParaRPr lang="en-US" sz="3200">
              <a:latin typeface="Helvetica" pitchFamily="-128" charset="0"/>
            </a:endParaRPr>
          </a:p>
        </p:txBody>
      </p:sp>
      <p:sp>
        <p:nvSpPr>
          <p:cNvPr id="23556" name="Slide Number Placeholder 5"/>
          <p:cNvSpPr txBox="1">
            <a:spLocks noGrp="1"/>
          </p:cNvSpPr>
          <p:nvPr/>
        </p:nvSpPr>
        <p:spPr bwMode="auto">
          <a:xfrm>
            <a:off x="6553200" y="6248400"/>
            <a:ext cx="2133600" cy="457200"/>
          </a:xfrm>
          <a:prstGeom prst="rect">
            <a:avLst/>
          </a:prstGeom>
          <a:noFill/>
          <a:ln w="9525">
            <a:noFill/>
            <a:miter lim="800000"/>
            <a:headEnd/>
            <a:tailEnd/>
          </a:ln>
        </p:spPr>
        <p:txBody>
          <a:bodyPr/>
          <a:lstStyle/>
          <a:p>
            <a:pPr algn="r"/>
            <a:fld id="{EE41E648-E05D-425B-B5C4-68AF8AC76B2B}" type="slidenum">
              <a:rPr lang="en-US" sz="1000">
                <a:latin typeface="Verdana" pitchFamily="34" charset="0"/>
              </a:rPr>
              <a:pPr algn="r"/>
              <a:t>6</a:t>
            </a:fld>
            <a:endParaRPr lang="en-US" sz="1000">
              <a:latin typeface="Verdan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97283">
                                            <p:txEl>
                                              <p:pRg st="1" end="1"/>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1000"/>
                                  </p:stCondLst>
                                  <p:childTnLst>
                                    <p:set>
                                      <p:cBhvr>
                                        <p:cTn id="12" dur="1" fill="hold">
                                          <p:stCondLst>
                                            <p:cond delay="0"/>
                                          </p:stCondLst>
                                        </p:cTn>
                                        <p:tgtEl>
                                          <p:spTgt spid="97283">
                                            <p:txEl>
                                              <p:pRg st="2" end="2"/>
                                            </p:txEl>
                                          </p:spTgt>
                                        </p:tgtEl>
                                        <p:attrNameLst>
                                          <p:attrName>style.visibility</p:attrName>
                                        </p:attrNameLst>
                                      </p:cBhvr>
                                      <p:to>
                                        <p:strVal val="visible"/>
                                      </p:to>
                                    </p:set>
                                  </p:childTnLst>
                                </p:cTn>
                              </p:par>
                            </p:childTnLst>
                          </p:cTn>
                        </p:par>
                        <p:par>
                          <p:cTn id="13" fill="hold">
                            <p:stCondLst>
                              <p:cond delay="2000"/>
                            </p:stCondLst>
                            <p:childTnLst>
                              <p:par>
                                <p:cTn id="14" presetID="1" presetClass="entr" presetSubtype="0" fill="hold" grpId="0" nodeType="afterEffect">
                                  <p:stCondLst>
                                    <p:cond delay="1000"/>
                                  </p:stCondLst>
                                  <p:childTnLst>
                                    <p:set>
                                      <p:cBhvr>
                                        <p:cTn id="15" dur="1" fill="hold">
                                          <p:stCondLst>
                                            <p:cond delay="0"/>
                                          </p:stCondLst>
                                        </p:cTn>
                                        <p:tgtEl>
                                          <p:spTgt spid="97283">
                                            <p:txEl>
                                              <p:pRg st="3" end="3"/>
                                            </p:txEl>
                                          </p:spTgt>
                                        </p:tgtEl>
                                        <p:attrNameLst>
                                          <p:attrName>style.visibility</p:attrName>
                                        </p:attrNameLst>
                                      </p:cBhvr>
                                      <p:to>
                                        <p:strVal val="visible"/>
                                      </p:to>
                                    </p:set>
                                  </p:childTnLst>
                                </p:cTn>
                              </p:par>
                            </p:childTnLst>
                          </p:cTn>
                        </p:par>
                        <p:par>
                          <p:cTn id="16" fill="hold">
                            <p:stCondLst>
                              <p:cond delay="3000"/>
                            </p:stCondLst>
                            <p:childTnLst>
                              <p:par>
                                <p:cTn id="17" presetID="1" presetClass="entr" presetSubtype="0" fill="hold" grpId="0" nodeType="afterEffect">
                                  <p:stCondLst>
                                    <p:cond delay="1000"/>
                                  </p:stCondLst>
                                  <p:childTnLst>
                                    <p:set>
                                      <p:cBhvr>
                                        <p:cTn id="18" dur="1" fill="hold">
                                          <p:stCondLst>
                                            <p:cond delay="0"/>
                                          </p:stCondLst>
                                        </p:cTn>
                                        <p:tgtEl>
                                          <p:spTgt spid="97283">
                                            <p:txEl>
                                              <p:pRg st="4" end="4"/>
                                            </p:txEl>
                                          </p:spTgt>
                                        </p:tgtEl>
                                        <p:attrNameLst>
                                          <p:attrName>style.visibility</p:attrName>
                                        </p:attrNameLst>
                                      </p:cBhvr>
                                      <p:to>
                                        <p:strVal val="visible"/>
                                      </p:to>
                                    </p:set>
                                  </p:childTnLst>
                                </p:cTn>
                              </p:par>
                            </p:childTnLst>
                          </p:cTn>
                        </p:par>
                        <p:par>
                          <p:cTn id="19" fill="hold">
                            <p:stCondLst>
                              <p:cond delay="4000"/>
                            </p:stCondLst>
                            <p:childTnLst>
                              <p:par>
                                <p:cTn id="20" presetID="1" presetClass="entr" presetSubtype="0" fill="hold" grpId="0" nodeType="afterEffect">
                                  <p:stCondLst>
                                    <p:cond delay="1000"/>
                                  </p:stCondLst>
                                  <p:childTnLst>
                                    <p:set>
                                      <p:cBhvr>
                                        <p:cTn id="21" dur="1" fill="hold">
                                          <p:stCondLst>
                                            <p:cond delay="0"/>
                                          </p:stCondLst>
                                        </p:cTn>
                                        <p:tgtEl>
                                          <p:spTgt spid="972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2"/>
          </p:nvPr>
        </p:nvSpPr>
        <p:spPr bwMode="auto">
          <a:noFill/>
          <a:ln>
            <a:miter lim="800000"/>
            <a:headEnd/>
            <a:tailEnd/>
          </a:ln>
        </p:spPr>
        <p:txBody>
          <a:bodyPr/>
          <a:lstStyle/>
          <a:p>
            <a:fld id="{A204489F-942A-4537-8DE6-331127BDC6A0}" type="slidenum">
              <a:rPr lang="en-US" smtClean="0"/>
              <a:pPr/>
              <a:t>7</a:t>
            </a:fld>
            <a:endParaRPr lang="en-US"/>
          </a:p>
        </p:txBody>
      </p:sp>
      <p:sp>
        <p:nvSpPr>
          <p:cNvPr id="12" name="TextBox 11"/>
          <p:cNvSpPr txBox="1">
            <a:spLocks noChangeArrowheads="1"/>
          </p:cNvSpPr>
          <p:nvPr/>
        </p:nvSpPr>
        <p:spPr bwMode="auto">
          <a:xfrm>
            <a:off x="568325" y="4724400"/>
            <a:ext cx="8020050" cy="1616075"/>
          </a:xfrm>
          <a:prstGeom prst="rect">
            <a:avLst/>
          </a:prstGeom>
          <a:noFill/>
          <a:ln w="9525">
            <a:noFill/>
            <a:miter lim="800000"/>
            <a:headEnd/>
            <a:tailEnd/>
          </a:ln>
        </p:spPr>
        <p:txBody>
          <a:bodyPr>
            <a:spAutoFit/>
          </a:bodyPr>
          <a:lstStyle/>
          <a:p>
            <a:pPr marL="339725" indent="-339725">
              <a:spcAft>
                <a:spcPct val="50000"/>
              </a:spcAft>
              <a:buClr>
                <a:srgbClr val="000099"/>
              </a:buClr>
              <a:buFont typeface="Wingdings" pitchFamily="2" charset="2"/>
              <a:buChar char="Ø"/>
            </a:pPr>
            <a:r>
              <a:rPr lang="en-US" sz="2000" b="1">
                <a:cs typeface="Arial" charset="0"/>
              </a:rPr>
              <a:t> Extend arms forward and form opening between the hands</a:t>
            </a:r>
          </a:p>
          <a:p>
            <a:pPr marL="339725" indent="-339725">
              <a:spcAft>
                <a:spcPct val="50000"/>
              </a:spcAft>
              <a:buClr>
                <a:srgbClr val="000099"/>
              </a:buClr>
              <a:buFont typeface="Wingdings" pitchFamily="2" charset="2"/>
              <a:buChar char="Ø"/>
            </a:pPr>
            <a:r>
              <a:rPr lang="en-US" sz="2000" b="1">
                <a:cs typeface="Arial" charset="0"/>
              </a:rPr>
              <a:t>With both eyes open, look at a distant object through opening</a:t>
            </a:r>
          </a:p>
          <a:p>
            <a:pPr marL="339725" indent="-339725">
              <a:spcAft>
                <a:spcPct val="50000"/>
              </a:spcAft>
              <a:buClr>
                <a:srgbClr val="000099"/>
              </a:buClr>
              <a:buFont typeface="Wingdings" pitchFamily="2" charset="2"/>
              <a:buChar char="Ø"/>
            </a:pPr>
            <a:r>
              <a:rPr lang="en-US" sz="2000" b="1">
                <a:cs typeface="Arial" charset="0"/>
              </a:rPr>
              <a:t>Bring hands to face while looking at object – Opening will be aligned with the dominant eye</a:t>
            </a:r>
          </a:p>
        </p:txBody>
      </p:sp>
      <p:sp>
        <p:nvSpPr>
          <p:cNvPr id="24580" name="Rectangle 8"/>
          <p:cNvSpPr>
            <a:spLocks noChangeArrowheads="1"/>
          </p:cNvSpPr>
          <p:nvPr/>
        </p:nvSpPr>
        <p:spPr bwMode="auto">
          <a:xfrm>
            <a:off x="1905000" y="304800"/>
            <a:ext cx="6940550" cy="1139825"/>
          </a:xfrm>
          <a:prstGeom prst="rect">
            <a:avLst/>
          </a:prstGeom>
          <a:noFill/>
          <a:ln w="9525">
            <a:noFill/>
            <a:miter lim="800000"/>
            <a:headEnd/>
            <a:tailEnd/>
          </a:ln>
        </p:spPr>
        <p:txBody>
          <a:bodyPr anchor="b"/>
          <a:lstStyle/>
          <a:p>
            <a:pPr eaLnBrk="0" hangingPunct="0"/>
            <a:r>
              <a:rPr lang="en-US" sz="4400" b="1">
                <a:solidFill>
                  <a:srgbClr val="000099"/>
                </a:solidFill>
              </a:rPr>
              <a:t>Shooting Fundamentals</a:t>
            </a:r>
            <a:br>
              <a:rPr lang="en-US" sz="4400" b="1">
                <a:solidFill>
                  <a:srgbClr val="000099"/>
                </a:solidFill>
              </a:rPr>
            </a:br>
            <a:r>
              <a:rPr lang="en-US" sz="2400" b="1">
                <a:solidFill>
                  <a:srgbClr val="000099"/>
                </a:solidFill>
              </a:rPr>
              <a:t>Determining the Dominant Eye</a:t>
            </a:r>
          </a:p>
        </p:txBody>
      </p:sp>
      <p:pic>
        <p:nvPicPr>
          <p:cNvPr id="24581" name="Picture 7" descr="misc 278.jpg"/>
          <p:cNvPicPr>
            <a:picLocks noChangeAspect="1"/>
          </p:cNvPicPr>
          <p:nvPr/>
        </p:nvPicPr>
        <p:blipFill>
          <a:blip r:embed="rId3" cstate="print"/>
          <a:srcRect/>
          <a:stretch>
            <a:fillRect/>
          </a:stretch>
        </p:blipFill>
        <p:spPr bwMode="auto">
          <a:xfrm>
            <a:off x="460375" y="1925638"/>
            <a:ext cx="3506788" cy="2336800"/>
          </a:xfrm>
          <a:prstGeom prst="rect">
            <a:avLst/>
          </a:prstGeom>
          <a:noFill/>
          <a:ln w="9525">
            <a:noFill/>
            <a:miter lim="800000"/>
            <a:headEnd/>
            <a:tailEnd/>
          </a:ln>
        </p:spPr>
      </p:pic>
      <p:pic>
        <p:nvPicPr>
          <p:cNvPr id="24582" name="Picture 8" descr="misc 274.jpg"/>
          <p:cNvPicPr>
            <a:picLocks noChangeAspect="1"/>
          </p:cNvPicPr>
          <p:nvPr/>
        </p:nvPicPr>
        <p:blipFill>
          <a:blip r:embed="rId4" cstate="print"/>
          <a:srcRect/>
          <a:stretch>
            <a:fillRect/>
          </a:stretch>
        </p:blipFill>
        <p:spPr bwMode="auto">
          <a:xfrm>
            <a:off x="4514850" y="1995488"/>
            <a:ext cx="3487738" cy="232568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057400" y="304800"/>
            <a:ext cx="6934200" cy="1139825"/>
          </a:xfrm>
        </p:spPr>
        <p:txBody>
          <a:bodyPr/>
          <a:lstStyle/>
          <a:p>
            <a:pPr eaLnBrk="1" hangingPunct="1"/>
            <a:r>
              <a:rPr lang="en-US">
                <a:latin typeface="Helvetica" pitchFamily="-128" charset="0"/>
              </a:rPr>
              <a:t>Rifle Shooting Fundamentals</a:t>
            </a:r>
            <a:br>
              <a:rPr lang="en-US">
                <a:latin typeface="Helvetica" pitchFamily="-128" charset="0"/>
              </a:rPr>
            </a:br>
            <a:endParaRPr lang="en-US" sz="2400">
              <a:latin typeface="Helvetica" pitchFamily="-128" charset="0"/>
            </a:endParaRPr>
          </a:p>
        </p:txBody>
      </p:sp>
      <p:sp>
        <p:nvSpPr>
          <p:cNvPr id="76803" name="Rectangle 3"/>
          <p:cNvSpPr>
            <a:spLocks noGrp="1" noChangeArrowheads="1"/>
          </p:cNvSpPr>
          <p:nvPr>
            <p:ph type="body" sz="half" idx="1"/>
          </p:nvPr>
        </p:nvSpPr>
        <p:spPr>
          <a:xfrm>
            <a:off x="606425" y="1773238"/>
            <a:ext cx="7966075" cy="4114800"/>
          </a:xfrm>
        </p:spPr>
        <p:txBody>
          <a:bodyPr/>
          <a:lstStyle/>
          <a:p>
            <a:pPr marL="457200" indent="-457200" eaLnBrk="1" hangingPunct="1">
              <a:spcBef>
                <a:spcPct val="0"/>
              </a:spcBef>
              <a:spcAft>
                <a:spcPct val="100000"/>
              </a:spcAft>
              <a:buClr>
                <a:schemeClr val="tx1"/>
              </a:buClr>
              <a:buFont typeface="Monotype Sorts" pitchFamily="2" charset="2"/>
              <a:buNone/>
              <a:tabLst>
                <a:tab pos="914400" algn="l"/>
                <a:tab pos="1371600" algn="l"/>
                <a:tab pos="1828800" algn="l"/>
              </a:tabLst>
            </a:pPr>
            <a:r>
              <a:rPr lang="en-US" i="1">
                <a:latin typeface="Helvetica" pitchFamily="-128" charset="0"/>
              </a:rPr>
              <a:t>1.  AIMING (sight alignment &amp; sight picture)</a:t>
            </a:r>
          </a:p>
          <a:p>
            <a:pPr marL="457200" indent="-457200" eaLnBrk="1" hangingPunct="1">
              <a:spcBef>
                <a:spcPct val="0"/>
              </a:spcBef>
              <a:spcAft>
                <a:spcPct val="100000"/>
              </a:spcAft>
              <a:buClr>
                <a:schemeClr val="tx1"/>
              </a:buClr>
              <a:buFont typeface="Monotype Sorts" pitchFamily="2" charset="2"/>
              <a:buNone/>
              <a:tabLst>
                <a:tab pos="914400" algn="l"/>
                <a:tab pos="1371600" algn="l"/>
                <a:tab pos="1828800" algn="l"/>
              </a:tabLst>
            </a:pPr>
            <a:r>
              <a:rPr lang="en-US" i="1">
                <a:latin typeface="Helvetica" pitchFamily="-128" charset="0"/>
              </a:rPr>
              <a:t>	2.  BREATH CONTROL </a:t>
            </a:r>
          </a:p>
          <a:p>
            <a:pPr marL="457200" indent="-457200" eaLnBrk="1" hangingPunct="1">
              <a:spcBef>
                <a:spcPct val="0"/>
              </a:spcBef>
              <a:spcAft>
                <a:spcPct val="100000"/>
              </a:spcAft>
              <a:buClr>
                <a:schemeClr val="tx1"/>
              </a:buClr>
              <a:buFont typeface="Wingdings" pitchFamily="2" charset="2"/>
              <a:buNone/>
              <a:tabLst>
                <a:tab pos="914400" algn="l"/>
                <a:tab pos="1371600" algn="l"/>
                <a:tab pos="1828800" algn="l"/>
              </a:tabLst>
            </a:pPr>
            <a:r>
              <a:rPr lang="en-US" i="1">
                <a:latin typeface="Helvetica" pitchFamily="-128" charset="0"/>
              </a:rPr>
              <a:t>		3.  HOLD CONTROL</a:t>
            </a:r>
          </a:p>
          <a:p>
            <a:pPr marL="457200" indent="-457200" eaLnBrk="1" hangingPunct="1">
              <a:spcBef>
                <a:spcPct val="0"/>
              </a:spcBef>
              <a:spcAft>
                <a:spcPct val="100000"/>
              </a:spcAft>
              <a:buClr>
                <a:schemeClr val="tx1"/>
              </a:buClr>
              <a:buFont typeface="Wingdings" pitchFamily="2" charset="2"/>
              <a:buNone/>
              <a:tabLst>
                <a:tab pos="914400" algn="l"/>
                <a:tab pos="1371600" algn="l"/>
                <a:tab pos="1828800" algn="l"/>
              </a:tabLst>
            </a:pPr>
            <a:r>
              <a:rPr lang="en-US" i="1">
                <a:latin typeface="Helvetica" pitchFamily="-128" charset="0"/>
              </a:rPr>
              <a:t>			4.  TRIGGER CONTROL</a:t>
            </a:r>
          </a:p>
          <a:p>
            <a:pPr marL="457200" indent="-457200" eaLnBrk="1" hangingPunct="1">
              <a:spcBef>
                <a:spcPct val="0"/>
              </a:spcBef>
              <a:spcAft>
                <a:spcPct val="100000"/>
              </a:spcAft>
              <a:buClr>
                <a:schemeClr val="tx1"/>
              </a:buClr>
              <a:buFont typeface="Wingdings" pitchFamily="2" charset="2"/>
              <a:buNone/>
              <a:tabLst>
                <a:tab pos="914400" algn="l"/>
                <a:tab pos="1371600" algn="l"/>
                <a:tab pos="1828800" algn="l"/>
              </a:tabLst>
            </a:pPr>
            <a:r>
              <a:rPr lang="en-US" i="1">
                <a:latin typeface="Helvetica" pitchFamily="-128" charset="0"/>
              </a:rPr>
              <a:t>				5.  FOLLOW-THROUGH</a:t>
            </a:r>
          </a:p>
        </p:txBody>
      </p:sp>
      <p:sp>
        <p:nvSpPr>
          <p:cNvPr id="25604" name="Slide Number Placeholder 6"/>
          <p:cNvSpPr>
            <a:spLocks noGrp="1"/>
          </p:cNvSpPr>
          <p:nvPr>
            <p:ph type="sldNum" sz="quarter" idx="12"/>
          </p:nvPr>
        </p:nvSpPr>
        <p:spPr bwMode="auto">
          <a:noFill/>
          <a:ln>
            <a:miter lim="800000"/>
            <a:headEnd/>
            <a:tailEnd/>
          </a:ln>
        </p:spPr>
        <p:txBody>
          <a:bodyPr/>
          <a:lstStyle/>
          <a:p>
            <a:fld id="{C1DCC1FF-44B2-407D-BC62-F966391B4633}" type="slidenum">
              <a:rPr lang="en-US" smtClean="0"/>
              <a:pPr/>
              <a:t>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Effect transition="in" filter="fade">
                                      <p:cBhvr>
                                        <p:cTn id="7" dur="1000"/>
                                        <p:tgtEl>
                                          <p:spTgt spid="76803">
                                            <p:txEl>
                                              <p:pRg st="0" end="0"/>
                                            </p:txEl>
                                          </p:spTgt>
                                        </p:tgtEl>
                                      </p:cBhvr>
                                    </p:animEffect>
                                    <p:anim calcmode="lin" valueType="num">
                                      <p:cBhvr>
                                        <p:cTn id="8" dur="1000" fill="hold"/>
                                        <p:tgtEl>
                                          <p:spTgt spid="7680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680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76803">
                                            <p:txEl>
                                              <p:pRg st="1" end="1"/>
                                            </p:txEl>
                                          </p:spTgt>
                                        </p:tgtEl>
                                        <p:attrNameLst>
                                          <p:attrName>style.visibility</p:attrName>
                                        </p:attrNameLst>
                                      </p:cBhvr>
                                      <p:to>
                                        <p:strVal val="visible"/>
                                      </p:to>
                                    </p:set>
                                    <p:animEffect transition="in" filter="fade">
                                      <p:cBhvr>
                                        <p:cTn id="14" dur="1000"/>
                                        <p:tgtEl>
                                          <p:spTgt spid="76803">
                                            <p:txEl>
                                              <p:pRg st="1" end="1"/>
                                            </p:txEl>
                                          </p:spTgt>
                                        </p:tgtEl>
                                      </p:cBhvr>
                                    </p:animEffect>
                                    <p:anim calcmode="lin" valueType="num">
                                      <p:cBhvr>
                                        <p:cTn id="15" dur="1000" fill="hold"/>
                                        <p:tgtEl>
                                          <p:spTgt spid="7680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680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76803">
                                            <p:txEl>
                                              <p:pRg st="2" end="2"/>
                                            </p:txEl>
                                          </p:spTgt>
                                        </p:tgtEl>
                                        <p:attrNameLst>
                                          <p:attrName>style.visibility</p:attrName>
                                        </p:attrNameLst>
                                      </p:cBhvr>
                                      <p:to>
                                        <p:strVal val="visible"/>
                                      </p:to>
                                    </p:set>
                                    <p:animEffect transition="in" filter="fade">
                                      <p:cBhvr>
                                        <p:cTn id="21" dur="1000"/>
                                        <p:tgtEl>
                                          <p:spTgt spid="76803">
                                            <p:txEl>
                                              <p:pRg st="2" end="2"/>
                                            </p:txEl>
                                          </p:spTgt>
                                        </p:tgtEl>
                                      </p:cBhvr>
                                    </p:animEffect>
                                    <p:anim calcmode="lin" valueType="num">
                                      <p:cBhvr>
                                        <p:cTn id="22" dur="1000" fill="hold"/>
                                        <p:tgtEl>
                                          <p:spTgt spid="7680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680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76803">
                                            <p:txEl>
                                              <p:pRg st="3" end="3"/>
                                            </p:txEl>
                                          </p:spTgt>
                                        </p:tgtEl>
                                        <p:attrNameLst>
                                          <p:attrName>style.visibility</p:attrName>
                                        </p:attrNameLst>
                                      </p:cBhvr>
                                      <p:to>
                                        <p:strVal val="visible"/>
                                      </p:to>
                                    </p:set>
                                    <p:animEffect transition="in" filter="fade">
                                      <p:cBhvr>
                                        <p:cTn id="28" dur="1000"/>
                                        <p:tgtEl>
                                          <p:spTgt spid="76803">
                                            <p:txEl>
                                              <p:pRg st="3" end="3"/>
                                            </p:txEl>
                                          </p:spTgt>
                                        </p:tgtEl>
                                      </p:cBhvr>
                                    </p:animEffect>
                                    <p:anim calcmode="lin" valueType="num">
                                      <p:cBhvr>
                                        <p:cTn id="29" dur="1000" fill="hold"/>
                                        <p:tgtEl>
                                          <p:spTgt spid="7680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680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76803">
                                            <p:txEl>
                                              <p:pRg st="4" end="4"/>
                                            </p:txEl>
                                          </p:spTgt>
                                        </p:tgtEl>
                                        <p:attrNameLst>
                                          <p:attrName>style.visibility</p:attrName>
                                        </p:attrNameLst>
                                      </p:cBhvr>
                                      <p:to>
                                        <p:strVal val="visible"/>
                                      </p:to>
                                    </p:set>
                                    <p:animEffect transition="in" filter="fade">
                                      <p:cBhvr>
                                        <p:cTn id="35" dur="1000"/>
                                        <p:tgtEl>
                                          <p:spTgt spid="76803">
                                            <p:txEl>
                                              <p:pRg st="4" end="4"/>
                                            </p:txEl>
                                          </p:spTgt>
                                        </p:tgtEl>
                                      </p:cBhvr>
                                    </p:animEffect>
                                    <p:anim calcmode="lin" valueType="num">
                                      <p:cBhvr>
                                        <p:cTn id="36" dur="1000" fill="hold"/>
                                        <p:tgtEl>
                                          <p:spTgt spid="7680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680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bldLvl="5"/>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2"/>
          </p:nvPr>
        </p:nvSpPr>
        <p:spPr bwMode="auto">
          <a:noFill/>
          <a:ln>
            <a:miter lim="800000"/>
            <a:headEnd/>
            <a:tailEnd/>
          </a:ln>
        </p:spPr>
        <p:txBody>
          <a:bodyPr/>
          <a:lstStyle/>
          <a:p>
            <a:fld id="{BD6A35F8-18ED-4938-B930-FE7F5779457C}" type="slidenum">
              <a:rPr lang="en-US" smtClean="0"/>
              <a:pPr/>
              <a:t>9</a:t>
            </a:fld>
            <a:endParaRPr lang="en-US"/>
          </a:p>
        </p:txBody>
      </p:sp>
      <p:sp>
        <p:nvSpPr>
          <p:cNvPr id="2" name="Subtitle 1"/>
          <p:cNvSpPr>
            <a:spLocks noGrp="1"/>
          </p:cNvSpPr>
          <p:nvPr>
            <p:ph type="subTitle" idx="4294967295"/>
          </p:nvPr>
        </p:nvSpPr>
        <p:spPr>
          <a:xfrm>
            <a:off x="0" y="1638300"/>
            <a:ext cx="3556000" cy="4805363"/>
          </a:xfrm>
        </p:spPr>
        <p:txBody>
          <a:bodyPr/>
          <a:lstStyle/>
          <a:p>
            <a:pPr marL="404813" indent="-404813" eaLnBrk="1" hangingPunct="1">
              <a:spcBef>
                <a:spcPct val="0"/>
              </a:spcBef>
              <a:spcAft>
                <a:spcPct val="40000"/>
              </a:spcAft>
            </a:pPr>
            <a:r>
              <a:rPr lang="en-US" sz="1600">
                <a:latin typeface="Helvetica" pitchFamily="-128" charset="0"/>
              </a:rPr>
              <a:t>Feet flat on the ground with the legs relaxed.</a:t>
            </a:r>
          </a:p>
          <a:p>
            <a:pPr marL="404813" indent="-404813" eaLnBrk="1" hangingPunct="1">
              <a:spcBef>
                <a:spcPct val="0"/>
              </a:spcBef>
              <a:spcAft>
                <a:spcPct val="40000"/>
              </a:spcAft>
            </a:pPr>
            <a:r>
              <a:rPr lang="en-US" sz="1600">
                <a:latin typeface="Helvetica" pitchFamily="-128" charset="0"/>
              </a:rPr>
              <a:t>Seated directly behind the front support with slight lean forward.</a:t>
            </a:r>
          </a:p>
          <a:p>
            <a:pPr marL="404813" indent="-404813" eaLnBrk="1" hangingPunct="1">
              <a:spcBef>
                <a:spcPct val="0"/>
              </a:spcBef>
              <a:spcAft>
                <a:spcPct val="40000"/>
              </a:spcAft>
            </a:pPr>
            <a:r>
              <a:rPr lang="en-US" sz="1600">
                <a:latin typeface="Helvetica" pitchFamily="-128" charset="0"/>
              </a:rPr>
              <a:t>Butt of the rifle in the shoulder close to neck.</a:t>
            </a:r>
          </a:p>
          <a:p>
            <a:pPr marL="404813" indent="-404813" eaLnBrk="1" hangingPunct="1">
              <a:spcBef>
                <a:spcPct val="0"/>
              </a:spcBef>
              <a:spcAft>
                <a:spcPct val="40000"/>
              </a:spcAft>
            </a:pPr>
            <a:r>
              <a:rPr lang="en-US" sz="1600">
                <a:latin typeface="Helvetica" pitchFamily="-128" charset="0"/>
              </a:rPr>
              <a:t>Elbows on the table to support the rifle.</a:t>
            </a:r>
          </a:p>
          <a:p>
            <a:pPr marL="404813" indent="-404813" eaLnBrk="1" hangingPunct="1">
              <a:spcBef>
                <a:spcPct val="0"/>
              </a:spcBef>
              <a:spcAft>
                <a:spcPct val="40000"/>
              </a:spcAft>
            </a:pPr>
            <a:r>
              <a:rPr lang="en-US" sz="1600">
                <a:latin typeface="Helvetica" pitchFamily="-128" charset="0"/>
              </a:rPr>
              <a:t>Support hand under the Forearm.</a:t>
            </a:r>
          </a:p>
          <a:p>
            <a:pPr marL="404813" indent="-404813" eaLnBrk="1" hangingPunct="1">
              <a:spcBef>
                <a:spcPct val="0"/>
              </a:spcBef>
              <a:spcAft>
                <a:spcPct val="40000"/>
              </a:spcAft>
            </a:pPr>
            <a:r>
              <a:rPr lang="en-US" sz="1600">
                <a:latin typeface="Helvetica" pitchFamily="-128" charset="0"/>
              </a:rPr>
              <a:t>Trigger hand.</a:t>
            </a:r>
          </a:p>
          <a:p>
            <a:pPr marL="404813" indent="-404813" eaLnBrk="1" hangingPunct="1">
              <a:spcBef>
                <a:spcPct val="0"/>
              </a:spcBef>
              <a:spcAft>
                <a:spcPct val="40000"/>
              </a:spcAft>
            </a:pPr>
            <a:r>
              <a:rPr lang="en-US" sz="1600">
                <a:latin typeface="Helvetica" pitchFamily="-128" charset="0"/>
              </a:rPr>
              <a:t>Face firmly against the stock with eye looking straight down the sights.</a:t>
            </a:r>
          </a:p>
          <a:p>
            <a:pPr marL="404813" indent="-404813" eaLnBrk="1" hangingPunct="1">
              <a:spcBef>
                <a:spcPct val="0"/>
              </a:spcBef>
              <a:spcAft>
                <a:spcPct val="40000"/>
              </a:spcAft>
            </a:pPr>
            <a:r>
              <a:rPr lang="en-US" sz="1600">
                <a:latin typeface="Helvetica" pitchFamily="-128" charset="0"/>
              </a:rPr>
              <a:t>Align the position to target.</a:t>
            </a:r>
          </a:p>
          <a:p>
            <a:pPr marL="404813" indent="-404813" eaLnBrk="1" hangingPunct="1">
              <a:spcBef>
                <a:spcPct val="0"/>
              </a:spcBef>
              <a:spcAft>
                <a:spcPct val="40000"/>
              </a:spcAft>
            </a:pPr>
            <a:endParaRPr lang="en-US" sz="1600">
              <a:latin typeface="Helvetica" pitchFamily="-128" charset="0"/>
            </a:endParaRPr>
          </a:p>
          <a:p>
            <a:pPr marL="404813" indent="-404813" eaLnBrk="1" hangingPunct="1">
              <a:spcBef>
                <a:spcPct val="0"/>
              </a:spcBef>
              <a:spcAft>
                <a:spcPct val="40000"/>
              </a:spcAft>
            </a:pPr>
            <a:endParaRPr lang="en-US" sz="2000">
              <a:latin typeface="Helvetica" pitchFamily="-128" charset="0"/>
            </a:endParaRPr>
          </a:p>
          <a:p>
            <a:pPr marL="404813" indent="-404813" eaLnBrk="1" hangingPunct="1">
              <a:spcBef>
                <a:spcPct val="0"/>
              </a:spcBef>
              <a:spcAft>
                <a:spcPct val="40000"/>
              </a:spcAft>
            </a:pPr>
            <a:endParaRPr lang="en-US">
              <a:latin typeface="Helvetica" pitchFamily="-128" charset="0"/>
            </a:endParaRPr>
          </a:p>
          <a:p>
            <a:pPr marL="404813" indent="-404813" eaLnBrk="1" hangingPunct="1">
              <a:spcBef>
                <a:spcPct val="0"/>
              </a:spcBef>
              <a:spcAft>
                <a:spcPct val="40000"/>
              </a:spcAft>
            </a:pPr>
            <a:endParaRPr lang="en-US" sz="2200">
              <a:solidFill>
                <a:srgbClr val="898989"/>
              </a:solidFill>
              <a:latin typeface="Helvetica" pitchFamily="-128" charset="0"/>
            </a:endParaRPr>
          </a:p>
        </p:txBody>
      </p:sp>
      <p:sp>
        <p:nvSpPr>
          <p:cNvPr id="26628" name="Rectangle 2"/>
          <p:cNvSpPr>
            <a:spLocks noChangeArrowheads="1"/>
          </p:cNvSpPr>
          <p:nvPr/>
        </p:nvSpPr>
        <p:spPr bwMode="auto">
          <a:xfrm>
            <a:off x="1847850" y="304800"/>
            <a:ext cx="6881813" cy="1139825"/>
          </a:xfrm>
          <a:prstGeom prst="rect">
            <a:avLst/>
          </a:prstGeom>
          <a:noFill/>
          <a:ln w="9525">
            <a:noFill/>
            <a:miter lim="800000"/>
            <a:headEnd/>
            <a:tailEnd/>
          </a:ln>
        </p:spPr>
        <p:txBody>
          <a:bodyPr anchor="b"/>
          <a:lstStyle/>
          <a:p>
            <a:r>
              <a:rPr lang="en-US" sz="3900" b="1">
                <a:solidFill>
                  <a:srgbClr val="000099"/>
                </a:solidFill>
              </a:rPr>
              <a:t>Bench Rest Position</a:t>
            </a:r>
          </a:p>
        </p:txBody>
      </p:sp>
      <p:pic>
        <p:nvPicPr>
          <p:cNvPr id="26629" name="Picture 4" descr="Picture 049.jpg"/>
          <p:cNvPicPr>
            <a:picLocks noChangeAspect="1"/>
          </p:cNvPicPr>
          <p:nvPr/>
        </p:nvPicPr>
        <p:blipFill>
          <a:blip r:embed="rId3" cstate="print"/>
          <a:srcRect/>
          <a:stretch>
            <a:fillRect/>
          </a:stretch>
        </p:blipFill>
        <p:spPr bwMode="auto">
          <a:xfrm>
            <a:off x="3878263" y="1879600"/>
            <a:ext cx="4765675" cy="3865563"/>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4602</TotalTime>
  <Words>1968</Words>
  <Application>Microsoft Macintosh PowerPoint</Application>
  <PresentationFormat>On-screen Show (4:3)</PresentationFormat>
  <Paragraphs>281</Paragraphs>
  <Slides>25</Slides>
  <Notes>25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vt:lpstr>
      <vt:lpstr>Book Antiqua</vt:lpstr>
      <vt:lpstr>Calibri</vt:lpstr>
      <vt:lpstr>Georgia</vt:lpstr>
      <vt:lpstr>Helvetica</vt:lpstr>
      <vt:lpstr>Monotype Sorts</vt:lpstr>
      <vt:lpstr>Times New Roman</vt:lpstr>
      <vt:lpstr>Verdana</vt:lpstr>
      <vt:lpstr>Wingdings</vt:lpstr>
      <vt:lpstr>1_Office Theme</vt:lpstr>
      <vt:lpstr>BSA Rifle Range Safety Briefing</vt:lpstr>
      <vt:lpstr>Orientation Goal</vt:lpstr>
      <vt:lpstr>NRA Gun Safety Rules</vt:lpstr>
      <vt:lpstr>Rifle Parts…Air Rifle</vt:lpstr>
      <vt:lpstr>Rifle Parts…Bolt Action</vt:lpstr>
      <vt:lpstr>Demonstrate Rifle Operation</vt:lpstr>
      <vt:lpstr>PowerPoint Presentation</vt:lpstr>
      <vt:lpstr>Rifle Shooting Fundamentals </vt:lpstr>
      <vt:lpstr>PowerPoint Presentation</vt:lpstr>
      <vt:lpstr>PowerPoint Presentation</vt:lpstr>
      <vt:lpstr>FUNDAMENTALS  “Aiming”</vt:lpstr>
      <vt:lpstr>FUNDAMENTALS  “Aiming”</vt:lpstr>
      <vt:lpstr>FUNDAMENTALS  “Aiming”</vt:lpstr>
      <vt:lpstr>FUNDAMENTALS  “Aiming”</vt:lpstr>
      <vt:lpstr>Shooting Fundamentals Breath Control</vt:lpstr>
      <vt:lpstr>Shooting Fundamentals Hold Control</vt:lpstr>
      <vt:lpstr>Shooting Fundamentals Trigger Control</vt:lpstr>
      <vt:lpstr>Shooting Fundamentals Follow-Through</vt:lpstr>
      <vt:lpstr>Shooting Fundamentals The Fundamentals…A Review</vt:lpstr>
      <vt:lpstr>Most Important Fundamentals!</vt:lpstr>
      <vt:lpstr>Range Safety Briefing</vt:lpstr>
      <vt:lpstr>Range Safety Briefing</vt:lpstr>
      <vt:lpstr>Range Safety Briefing</vt:lpstr>
      <vt:lpstr>At The Firing Point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Pistol Marksmanship</dc:title>
  <dc:creator>Warren Wagner</dc:creator>
  <cp:lastModifiedBy>Eric Falkman</cp:lastModifiedBy>
  <cp:revision>198</cp:revision>
  <dcterms:created xsi:type="dcterms:W3CDTF">1999-05-25T02:04:36Z</dcterms:created>
  <dcterms:modified xsi:type="dcterms:W3CDTF">2023-01-27T22:31:56Z</dcterms:modified>
</cp:coreProperties>
</file>