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473" r:id="rId5"/>
    <p:sldId id="438" r:id="rId6"/>
    <p:sldId id="439" r:id="rId7"/>
    <p:sldId id="464" r:id="rId8"/>
    <p:sldId id="465" r:id="rId9"/>
    <p:sldId id="466" r:id="rId10"/>
    <p:sldId id="467" r:id="rId11"/>
    <p:sldId id="468" r:id="rId12"/>
    <p:sldId id="469" r:id="rId13"/>
    <p:sldId id="470" r:id="rId14"/>
    <p:sldId id="471" r:id="rId15"/>
    <p:sldId id="472" r:id="rId16"/>
    <p:sldId id="448" r:id="rId17"/>
    <p:sldId id="449" r:id="rId18"/>
    <p:sldId id="450" r:id="rId19"/>
    <p:sldId id="451" r:id="rId20"/>
    <p:sldId id="463" r:id="rId21"/>
    <p:sldId id="452" r:id="rId2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2C0E"/>
    <a:srgbClr val="666666"/>
    <a:srgbClr val="6D6D6D"/>
    <a:srgbClr val="606060"/>
    <a:srgbClr val="0000FF"/>
    <a:srgbClr val="E0130E"/>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5E5F6-2201-48ED-AAF4-30C60DB00792}" v="5" dt="2022-04-27T19:25:02.649"/>
    <p1510:client id="{53739CFF-CE7E-48D8-9FB5-B2B227AE2917}" v="4" dt="2022-04-27T22:39:54.848"/>
    <p1510:client id="{5A582A1B-53D7-4513-AA7D-A40829F22250}" v="10" dt="2022-05-12T23:03:33.470"/>
    <p1510:client id="{DC227A0A-12B4-008B-D48E-5219E90D6068}" v="6" dt="2022-04-25T18:39:12.006"/>
    <p1510:client id="{E84CB009-48CB-44BB-A0D2-92AC046F16BD}" v="2" dt="2022-04-27T19:37:26.488"/>
    <p1510:client id="{F27A5A31-D295-4C8F-9698-1E8114782354}" v="7" dt="2022-04-28T21:23:18.530"/>
    <p1510:client id="{FCB0C902-5F70-43EA-8C98-7739BFF5C76D}" v="23" dt="2022-04-27T16:37:4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2" autoAdjust="0"/>
  </p:normalViewPr>
  <p:slideViewPr>
    <p:cSldViewPr snapToGrid="0">
      <p:cViewPr varScale="1">
        <p:scale>
          <a:sx n="99" d="100"/>
          <a:sy n="99" d="100"/>
        </p:scale>
        <p:origin x="19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EC047-52BD-47E0-B17E-69BA8A2C1938}" type="doc">
      <dgm:prSet loTypeId="urn:microsoft.com/office/officeart/2016/7/layout/VerticalSolidActionList" loCatId="List" qsTypeId="urn:microsoft.com/office/officeart/2005/8/quickstyle/simple4" qsCatId="simple" csTypeId="urn:microsoft.com/office/officeart/2005/8/colors/accent2_2" csCatId="accent2" phldr="1"/>
      <dgm:spPr/>
      <dgm:t>
        <a:bodyPr/>
        <a:lstStyle/>
        <a:p>
          <a:endParaRPr lang="en-US"/>
        </a:p>
      </dgm:t>
    </dgm:pt>
    <dgm:pt modelId="{3EA498FA-B3FC-4AF4-9A30-D86625F8502D}">
      <dgm:prSet/>
      <dgm:spPr/>
      <dgm:t>
        <a:bodyPr/>
        <a:lstStyle/>
        <a:p>
          <a:r>
            <a:rPr lang="en-US"/>
            <a:t>Address</a:t>
          </a:r>
        </a:p>
      </dgm:t>
    </dgm:pt>
    <dgm:pt modelId="{B258D0F0-59E6-4E8A-8986-B5236C422B48}" type="parTrans" cxnId="{2C19C738-2001-4C0B-8CD5-905667C5D159}">
      <dgm:prSet/>
      <dgm:spPr/>
      <dgm:t>
        <a:bodyPr/>
        <a:lstStyle/>
        <a:p>
          <a:endParaRPr lang="en-US"/>
        </a:p>
      </dgm:t>
    </dgm:pt>
    <dgm:pt modelId="{1F8AB3E3-896D-441F-A189-BCC1A3991810}" type="sibTrans" cxnId="{2C19C738-2001-4C0B-8CD5-905667C5D159}">
      <dgm:prSet/>
      <dgm:spPr/>
      <dgm:t>
        <a:bodyPr/>
        <a:lstStyle/>
        <a:p>
          <a:endParaRPr lang="en-US"/>
        </a:p>
      </dgm:t>
    </dgm:pt>
    <dgm:pt modelId="{AF63E6AF-8976-4D73-BCFC-0B4289C65F03}">
      <dgm:prSet/>
      <dgm:spPr/>
      <dgm:t>
        <a:bodyPr/>
        <a:lstStyle/>
        <a:p>
          <a:r>
            <a:rPr lang="en-US"/>
            <a:t>Address each person directly </a:t>
          </a:r>
        </a:p>
      </dgm:t>
    </dgm:pt>
    <dgm:pt modelId="{76AF4B18-57E1-4864-AC1C-7426689B7855}" type="parTrans" cxnId="{B0FAD539-7AA7-41D5-A125-594C586A6A6F}">
      <dgm:prSet/>
      <dgm:spPr/>
      <dgm:t>
        <a:bodyPr/>
        <a:lstStyle/>
        <a:p>
          <a:endParaRPr lang="en-US"/>
        </a:p>
      </dgm:t>
    </dgm:pt>
    <dgm:pt modelId="{1E1EAA9D-D386-4079-B39D-AA0D721B611F}" type="sibTrans" cxnId="{B0FAD539-7AA7-41D5-A125-594C586A6A6F}">
      <dgm:prSet/>
      <dgm:spPr/>
      <dgm:t>
        <a:bodyPr/>
        <a:lstStyle/>
        <a:p>
          <a:endParaRPr lang="en-US"/>
        </a:p>
      </dgm:t>
    </dgm:pt>
    <dgm:pt modelId="{0C471715-64BD-4687-8C15-C798330EB63D}">
      <dgm:prSet/>
      <dgm:spPr/>
      <dgm:t>
        <a:bodyPr/>
        <a:lstStyle/>
        <a:p>
          <a:r>
            <a:rPr lang="en-US"/>
            <a:t>Be</a:t>
          </a:r>
        </a:p>
      </dgm:t>
    </dgm:pt>
    <dgm:pt modelId="{430CD6A0-92F0-470C-9826-83DB9C083CD4}" type="parTrans" cxnId="{BD760DA2-6DF7-41AE-80B0-5ED470D97CC3}">
      <dgm:prSet/>
      <dgm:spPr/>
      <dgm:t>
        <a:bodyPr/>
        <a:lstStyle/>
        <a:p>
          <a:endParaRPr lang="en-US"/>
        </a:p>
      </dgm:t>
    </dgm:pt>
    <dgm:pt modelId="{4446ED54-DDEE-4C70-A8AA-6192035A3486}" type="sibTrans" cxnId="{BD760DA2-6DF7-41AE-80B0-5ED470D97CC3}">
      <dgm:prSet/>
      <dgm:spPr/>
      <dgm:t>
        <a:bodyPr/>
        <a:lstStyle/>
        <a:p>
          <a:endParaRPr lang="en-US"/>
        </a:p>
      </dgm:t>
    </dgm:pt>
    <dgm:pt modelId="{5E108939-A7D6-44EF-923A-C7F2CC96E149}">
      <dgm:prSet/>
      <dgm:spPr/>
      <dgm:t>
        <a:bodyPr/>
        <a:lstStyle/>
        <a:p>
          <a:r>
            <a:rPr lang="en-US"/>
            <a:t>Be specific with your question </a:t>
          </a:r>
        </a:p>
      </dgm:t>
    </dgm:pt>
    <dgm:pt modelId="{08082CBF-1A51-4F67-A46C-77C91EE30B41}" type="parTrans" cxnId="{A6E1B64E-BF2C-43B9-9045-8350B1B2249E}">
      <dgm:prSet/>
      <dgm:spPr/>
      <dgm:t>
        <a:bodyPr/>
        <a:lstStyle/>
        <a:p>
          <a:endParaRPr lang="en-US"/>
        </a:p>
      </dgm:t>
    </dgm:pt>
    <dgm:pt modelId="{910196A8-F3AE-4715-983D-7DD5E2ACF819}" type="sibTrans" cxnId="{A6E1B64E-BF2C-43B9-9045-8350B1B2249E}">
      <dgm:prSet/>
      <dgm:spPr/>
      <dgm:t>
        <a:bodyPr/>
        <a:lstStyle/>
        <a:p>
          <a:endParaRPr lang="en-US"/>
        </a:p>
      </dgm:t>
    </dgm:pt>
    <dgm:pt modelId="{A1607D46-AD4E-4E09-AE5D-52AC0C1E0EA6}">
      <dgm:prSet/>
      <dgm:spPr/>
      <dgm:t>
        <a:bodyPr/>
        <a:lstStyle/>
        <a:p>
          <a:r>
            <a:rPr lang="en-US"/>
            <a:t>Give</a:t>
          </a:r>
        </a:p>
      </dgm:t>
    </dgm:pt>
    <dgm:pt modelId="{F2A5C2A1-9981-45AD-AE88-F9106DF669C3}" type="parTrans" cxnId="{F0BD9DBA-7F54-4E61-AE75-B285EB0E7263}">
      <dgm:prSet/>
      <dgm:spPr/>
      <dgm:t>
        <a:bodyPr/>
        <a:lstStyle/>
        <a:p>
          <a:endParaRPr lang="en-US"/>
        </a:p>
      </dgm:t>
    </dgm:pt>
    <dgm:pt modelId="{1CC49D8D-A6F5-4FA4-B378-E7A6AAF9E0A4}" type="sibTrans" cxnId="{F0BD9DBA-7F54-4E61-AE75-B285EB0E7263}">
      <dgm:prSet/>
      <dgm:spPr/>
      <dgm:t>
        <a:bodyPr/>
        <a:lstStyle/>
        <a:p>
          <a:endParaRPr lang="en-US"/>
        </a:p>
      </dgm:t>
    </dgm:pt>
    <dgm:pt modelId="{34B39243-6CF1-4DD2-A1D4-D7AB8062E759}">
      <dgm:prSet/>
      <dgm:spPr/>
      <dgm:t>
        <a:bodyPr/>
        <a:lstStyle/>
        <a:p>
          <a:r>
            <a:rPr lang="en-US"/>
            <a:t>Give several seconds to answer </a:t>
          </a:r>
        </a:p>
      </dgm:t>
    </dgm:pt>
    <dgm:pt modelId="{1D383E4A-EEBF-43DB-86F0-67021B8E3574}" type="parTrans" cxnId="{E7CEC4E0-731D-4F0B-8AD1-DA8FD1B526EA}">
      <dgm:prSet/>
      <dgm:spPr/>
      <dgm:t>
        <a:bodyPr/>
        <a:lstStyle/>
        <a:p>
          <a:endParaRPr lang="en-US"/>
        </a:p>
      </dgm:t>
    </dgm:pt>
    <dgm:pt modelId="{E9C0EF2F-8C80-4EC4-8112-5E764CC56601}" type="sibTrans" cxnId="{E7CEC4E0-731D-4F0B-8AD1-DA8FD1B526EA}">
      <dgm:prSet/>
      <dgm:spPr/>
      <dgm:t>
        <a:bodyPr/>
        <a:lstStyle/>
        <a:p>
          <a:endParaRPr lang="en-US"/>
        </a:p>
      </dgm:t>
    </dgm:pt>
    <dgm:pt modelId="{82A389E8-0A6E-47BF-A839-25B8BFC1D964}">
      <dgm:prSet/>
      <dgm:spPr/>
      <dgm:t>
        <a:bodyPr/>
        <a:lstStyle/>
        <a:p>
          <a:r>
            <a:rPr lang="en-US"/>
            <a:t>Confirm </a:t>
          </a:r>
        </a:p>
      </dgm:t>
    </dgm:pt>
    <dgm:pt modelId="{38600920-C8F2-42B2-90AA-EA54D938A6C4}" type="parTrans" cxnId="{DA0F02D5-29B1-4885-B005-0DACA11B3CE5}">
      <dgm:prSet/>
      <dgm:spPr/>
      <dgm:t>
        <a:bodyPr/>
        <a:lstStyle/>
        <a:p>
          <a:endParaRPr lang="en-US"/>
        </a:p>
      </dgm:t>
    </dgm:pt>
    <dgm:pt modelId="{342453E7-AAD2-4F88-818A-2E71EE0138D4}" type="sibTrans" cxnId="{DA0F02D5-29B1-4885-B005-0DACA11B3CE5}">
      <dgm:prSet/>
      <dgm:spPr/>
      <dgm:t>
        <a:bodyPr/>
        <a:lstStyle/>
        <a:p>
          <a:endParaRPr lang="en-US"/>
        </a:p>
      </dgm:t>
    </dgm:pt>
    <dgm:pt modelId="{CBD830F4-C662-41E9-9970-1B967AD23A67}">
      <dgm:prSet/>
      <dgm:spPr/>
      <dgm:t>
        <a:bodyPr/>
        <a:lstStyle/>
        <a:p>
          <a:r>
            <a:rPr lang="en-US"/>
            <a:t>Confirm by repeating or rewording answers with specific terminology to reinforce. </a:t>
          </a:r>
        </a:p>
      </dgm:t>
    </dgm:pt>
    <dgm:pt modelId="{3FFD9F62-9EE4-4B0E-86B6-D2326907C36E}" type="parTrans" cxnId="{00409304-923A-4802-9DAB-806F8065FD03}">
      <dgm:prSet/>
      <dgm:spPr/>
      <dgm:t>
        <a:bodyPr/>
        <a:lstStyle/>
        <a:p>
          <a:endParaRPr lang="en-US"/>
        </a:p>
      </dgm:t>
    </dgm:pt>
    <dgm:pt modelId="{C0B63E61-B4CF-449E-915C-2F2E33E864DA}" type="sibTrans" cxnId="{00409304-923A-4802-9DAB-806F8065FD03}">
      <dgm:prSet/>
      <dgm:spPr/>
      <dgm:t>
        <a:bodyPr/>
        <a:lstStyle/>
        <a:p>
          <a:endParaRPr lang="en-US"/>
        </a:p>
      </dgm:t>
    </dgm:pt>
    <dgm:pt modelId="{53771A10-CFCB-EA48-80EF-637FF99414BE}" type="pres">
      <dgm:prSet presAssocID="{7E6EC047-52BD-47E0-B17E-69BA8A2C1938}" presName="Name0" presStyleCnt="0">
        <dgm:presLayoutVars>
          <dgm:dir/>
          <dgm:animLvl val="lvl"/>
          <dgm:resizeHandles val="exact"/>
        </dgm:presLayoutVars>
      </dgm:prSet>
      <dgm:spPr/>
    </dgm:pt>
    <dgm:pt modelId="{EE4CE94B-EFAC-A348-9980-B93108C5F24D}" type="pres">
      <dgm:prSet presAssocID="{3EA498FA-B3FC-4AF4-9A30-D86625F8502D}" presName="linNode" presStyleCnt="0"/>
      <dgm:spPr/>
    </dgm:pt>
    <dgm:pt modelId="{BFEFBE82-E65C-F14B-92F0-CEF3437C2FFB}" type="pres">
      <dgm:prSet presAssocID="{3EA498FA-B3FC-4AF4-9A30-D86625F8502D}" presName="parentText" presStyleLbl="alignNode1" presStyleIdx="0" presStyleCnt="4">
        <dgm:presLayoutVars>
          <dgm:chMax val="1"/>
          <dgm:bulletEnabled/>
        </dgm:presLayoutVars>
      </dgm:prSet>
      <dgm:spPr/>
    </dgm:pt>
    <dgm:pt modelId="{D18EEF9E-618D-CE44-9184-7DF72D24C13B}" type="pres">
      <dgm:prSet presAssocID="{3EA498FA-B3FC-4AF4-9A30-D86625F8502D}" presName="descendantText" presStyleLbl="alignAccFollowNode1" presStyleIdx="0" presStyleCnt="4">
        <dgm:presLayoutVars>
          <dgm:bulletEnabled/>
        </dgm:presLayoutVars>
      </dgm:prSet>
      <dgm:spPr/>
    </dgm:pt>
    <dgm:pt modelId="{BC724F8F-2429-2142-91C5-3D5409439207}" type="pres">
      <dgm:prSet presAssocID="{1F8AB3E3-896D-441F-A189-BCC1A3991810}" presName="sp" presStyleCnt="0"/>
      <dgm:spPr/>
    </dgm:pt>
    <dgm:pt modelId="{A6527BA9-3FF8-8947-AFBA-54EF1E13D950}" type="pres">
      <dgm:prSet presAssocID="{0C471715-64BD-4687-8C15-C798330EB63D}" presName="linNode" presStyleCnt="0"/>
      <dgm:spPr/>
    </dgm:pt>
    <dgm:pt modelId="{1F9D21C4-8852-6A4B-87F8-FDB258AC1C08}" type="pres">
      <dgm:prSet presAssocID="{0C471715-64BD-4687-8C15-C798330EB63D}" presName="parentText" presStyleLbl="alignNode1" presStyleIdx="1" presStyleCnt="4">
        <dgm:presLayoutVars>
          <dgm:chMax val="1"/>
          <dgm:bulletEnabled/>
        </dgm:presLayoutVars>
      </dgm:prSet>
      <dgm:spPr/>
    </dgm:pt>
    <dgm:pt modelId="{8F56D8FA-0808-0C4A-A9DA-2417BF88E820}" type="pres">
      <dgm:prSet presAssocID="{0C471715-64BD-4687-8C15-C798330EB63D}" presName="descendantText" presStyleLbl="alignAccFollowNode1" presStyleIdx="1" presStyleCnt="4">
        <dgm:presLayoutVars>
          <dgm:bulletEnabled/>
        </dgm:presLayoutVars>
      </dgm:prSet>
      <dgm:spPr/>
    </dgm:pt>
    <dgm:pt modelId="{47BDFAFF-0EA1-4746-AEAD-9F611EAA218F}" type="pres">
      <dgm:prSet presAssocID="{4446ED54-DDEE-4C70-A8AA-6192035A3486}" presName="sp" presStyleCnt="0"/>
      <dgm:spPr/>
    </dgm:pt>
    <dgm:pt modelId="{81793B85-1202-2444-AC95-5636749F837D}" type="pres">
      <dgm:prSet presAssocID="{A1607D46-AD4E-4E09-AE5D-52AC0C1E0EA6}" presName="linNode" presStyleCnt="0"/>
      <dgm:spPr/>
    </dgm:pt>
    <dgm:pt modelId="{2A8ECD5F-26DE-CC4C-BE60-7FC9D71ACABD}" type="pres">
      <dgm:prSet presAssocID="{A1607D46-AD4E-4E09-AE5D-52AC0C1E0EA6}" presName="parentText" presStyleLbl="alignNode1" presStyleIdx="2" presStyleCnt="4">
        <dgm:presLayoutVars>
          <dgm:chMax val="1"/>
          <dgm:bulletEnabled/>
        </dgm:presLayoutVars>
      </dgm:prSet>
      <dgm:spPr/>
    </dgm:pt>
    <dgm:pt modelId="{F28B813F-823E-5F4C-904E-B9949CAF5CFA}" type="pres">
      <dgm:prSet presAssocID="{A1607D46-AD4E-4E09-AE5D-52AC0C1E0EA6}" presName="descendantText" presStyleLbl="alignAccFollowNode1" presStyleIdx="2" presStyleCnt="4">
        <dgm:presLayoutVars>
          <dgm:bulletEnabled/>
        </dgm:presLayoutVars>
      </dgm:prSet>
      <dgm:spPr/>
    </dgm:pt>
    <dgm:pt modelId="{CECB6A9C-3A91-A84C-8CC5-97E09959AE13}" type="pres">
      <dgm:prSet presAssocID="{1CC49D8D-A6F5-4FA4-B378-E7A6AAF9E0A4}" presName="sp" presStyleCnt="0"/>
      <dgm:spPr/>
    </dgm:pt>
    <dgm:pt modelId="{B355CFEE-274E-F243-9EB2-9A9270F1302B}" type="pres">
      <dgm:prSet presAssocID="{82A389E8-0A6E-47BF-A839-25B8BFC1D964}" presName="linNode" presStyleCnt="0"/>
      <dgm:spPr/>
    </dgm:pt>
    <dgm:pt modelId="{FBCD67DC-2955-C240-98AC-3C7F7C021EAD}" type="pres">
      <dgm:prSet presAssocID="{82A389E8-0A6E-47BF-A839-25B8BFC1D964}" presName="parentText" presStyleLbl="alignNode1" presStyleIdx="3" presStyleCnt="4">
        <dgm:presLayoutVars>
          <dgm:chMax val="1"/>
          <dgm:bulletEnabled/>
        </dgm:presLayoutVars>
      </dgm:prSet>
      <dgm:spPr/>
    </dgm:pt>
    <dgm:pt modelId="{9FA94C52-EE41-5F45-A072-5E646C29C728}" type="pres">
      <dgm:prSet presAssocID="{82A389E8-0A6E-47BF-A839-25B8BFC1D964}" presName="descendantText" presStyleLbl="alignAccFollowNode1" presStyleIdx="3" presStyleCnt="4">
        <dgm:presLayoutVars>
          <dgm:bulletEnabled/>
        </dgm:presLayoutVars>
      </dgm:prSet>
      <dgm:spPr/>
    </dgm:pt>
  </dgm:ptLst>
  <dgm:cxnLst>
    <dgm:cxn modelId="{00409304-923A-4802-9DAB-806F8065FD03}" srcId="{82A389E8-0A6E-47BF-A839-25B8BFC1D964}" destId="{CBD830F4-C662-41E9-9970-1B967AD23A67}" srcOrd="0" destOrd="0" parTransId="{3FFD9F62-9EE4-4B0E-86B6-D2326907C36E}" sibTransId="{C0B63E61-B4CF-449E-915C-2F2E33E864DA}"/>
    <dgm:cxn modelId="{2C19C738-2001-4C0B-8CD5-905667C5D159}" srcId="{7E6EC047-52BD-47E0-B17E-69BA8A2C1938}" destId="{3EA498FA-B3FC-4AF4-9A30-D86625F8502D}" srcOrd="0" destOrd="0" parTransId="{B258D0F0-59E6-4E8A-8986-B5236C422B48}" sibTransId="{1F8AB3E3-896D-441F-A189-BCC1A3991810}"/>
    <dgm:cxn modelId="{B0FAD539-7AA7-41D5-A125-594C586A6A6F}" srcId="{3EA498FA-B3FC-4AF4-9A30-D86625F8502D}" destId="{AF63E6AF-8976-4D73-BCFC-0B4289C65F03}" srcOrd="0" destOrd="0" parTransId="{76AF4B18-57E1-4864-AC1C-7426689B7855}" sibTransId="{1E1EAA9D-D386-4079-B39D-AA0D721B611F}"/>
    <dgm:cxn modelId="{74996D62-3ACB-DC40-884D-621B0E2DFD63}" type="presOf" srcId="{5E108939-A7D6-44EF-923A-C7F2CC96E149}" destId="{8F56D8FA-0808-0C4A-A9DA-2417BF88E820}" srcOrd="0" destOrd="0" presId="urn:microsoft.com/office/officeart/2016/7/layout/VerticalSolidActionList"/>
    <dgm:cxn modelId="{F33C4C64-C457-674F-BEE0-23BA5E102260}" type="presOf" srcId="{3EA498FA-B3FC-4AF4-9A30-D86625F8502D}" destId="{BFEFBE82-E65C-F14B-92F0-CEF3437C2FFB}" srcOrd="0" destOrd="0" presId="urn:microsoft.com/office/officeart/2016/7/layout/VerticalSolidActionList"/>
    <dgm:cxn modelId="{B3B58345-BCD1-1941-AA27-EBFC779B1B40}" type="presOf" srcId="{82A389E8-0A6E-47BF-A839-25B8BFC1D964}" destId="{FBCD67DC-2955-C240-98AC-3C7F7C021EAD}" srcOrd="0" destOrd="0" presId="urn:microsoft.com/office/officeart/2016/7/layout/VerticalSolidActionList"/>
    <dgm:cxn modelId="{7DEAB44C-4EF2-C541-9DEC-85BB359B6C20}" type="presOf" srcId="{CBD830F4-C662-41E9-9970-1B967AD23A67}" destId="{9FA94C52-EE41-5F45-A072-5E646C29C728}" srcOrd="0" destOrd="0" presId="urn:microsoft.com/office/officeart/2016/7/layout/VerticalSolidActionList"/>
    <dgm:cxn modelId="{A6E1B64E-BF2C-43B9-9045-8350B1B2249E}" srcId="{0C471715-64BD-4687-8C15-C798330EB63D}" destId="{5E108939-A7D6-44EF-923A-C7F2CC96E149}" srcOrd="0" destOrd="0" parTransId="{08082CBF-1A51-4F67-A46C-77C91EE30B41}" sibTransId="{910196A8-F3AE-4715-983D-7DD5E2ACF819}"/>
    <dgm:cxn modelId="{D6565895-11EC-9F4F-BE14-89B5D00A75EF}" type="presOf" srcId="{A1607D46-AD4E-4E09-AE5D-52AC0C1E0EA6}" destId="{2A8ECD5F-26DE-CC4C-BE60-7FC9D71ACABD}" srcOrd="0" destOrd="0" presId="urn:microsoft.com/office/officeart/2016/7/layout/VerticalSolidActionList"/>
    <dgm:cxn modelId="{BD760DA2-6DF7-41AE-80B0-5ED470D97CC3}" srcId="{7E6EC047-52BD-47E0-B17E-69BA8A2C1938}" destId="{0C471715-64BD-4687-8C15-C798330EB63D}" srcOrd="1" destOrd="0" parTransId="{430CD6A0-92F0-470C-9826-83DB9C083CD4}" sibTransId="{4446ED54-DDEE-4C70-A8AA-6192035A3486}"/>
    <dgm:cxn modelId="{F0BD9DBA-7F54-4E61-AE75-B285EB0E7263}" srcId="{7E6EC047-52BD-47E0-B17E-69BA8A2C1938}" destId="{A1607D46-AD4E-4E09-AE5D-52AC0C1E0EA6}" srcOrd="2" destOrd="0" parTransId="{F2A5C2A1-9981-45AD-AE88-F9106DF669C3}" sibTransId="{1CC49D8D-A6F5-4FA4-B378-E7A6AAF9E0A4}"/>
    <dgm:cxn modelId="{084D11C0-CEBD-644F-8FB7-85863A4EC84E}" type="presOf" srcId="{7E6EC047-52BD-47E0-B17E-69BA8A2C1938}" destId="{53771A10-CFCB-EA48-80EF-637FF99414BE}" srcOrd="0" destOrd="0" presId="urn:microsoft.com/office/officeart/2016/7/layout/VerticalSolidActionList"/>
    <dgm:cxn modelId="{DA0F02D5-29B1-4885-B005-0DACA11B3CE5}" srcId="{7E6EC047-52BD-47E0-B17E-69BA8A2C1938}" destId="{82A389E8-0A6E-47BF-A839-25B8BFC1D964}" srcOrd="3" destOrd="0" parTransId="{38600920-C8F2-42B2-90AA-EA54D938A6C4}" sibTransId="{342453E7-AAD2-4F88-818A-2E71EE0138D4}"/>
    <dgm:cxn modelId="{0A1D25D5-D665-A742-A302-A9A216916D81}" type="presOf" srcId="{0C471715-64BD-4687-8C15-C798330EB63D}" destId="{1F9D21C4-8852-6A4B-87F8-FDB258AC1C08}" srcOrd="0" destOrd="0" presId="urn:microsoft.com/office/officeart/2016/7/layout/VerticalSolidActionList"/>
    <dgm:cxn modelId="{E7CEC4E0-731D-4F0B-8AD1-DA8FD1B526EA}" srcId="{A1607D46-AD4E-4E09-AE5D-52AC0C1E0EA6}" destId="{34B39243-6CF1-4DD2-A1D4-D7AB8062E759}" srcOrd="0" destOrd="0" parTransId="{1D383E4A-EEBF-43DB-86F0-67021B8E3574}" sibTransId="{E9C0EF2F-8C80-4EC4-8112-5E764CC56601}"/>
    <dgm:cxn modelId="{69946FEE-7181-F846-82BC-1867B27B1B08}" type="presOf" srcId="{34B39243-6CF1-4DD2-A1D4-D7AB8062E759}" destId="{F28B813F-823E-5F4C-904E-B9949CAF5CFA}" srcOrd="0" destOrd="0" presId="urn:microsoft.com/office/officeart/2016/7/layout/VerticalSolidActionList"/>
    <dgm:cxn modelId="{C36507F7-FA32-D948-839B-B6D2F7EA68F3}" type="presOf" srcId="{AF63E6AF-8976-4D73-BCFC-0B4289C65F03}" destId="{D18EEF9E-618D-CE44-9184-7DF72D24C13B}" srcOrd="0" destOrd="0" presId="urn:microsoft.com/office/officeart/2016/7/layout/VerticalSolidActionList"/>
    <dgm:cxn modelId="{E937A5F2-FFA1-1C4E-951A-B7D2481A9020}" type="presParOf" srcId="{53771A10-CFCB-EA48-80EF-637FF99414BE}" destId="{EE4CE94B-EFAC-A348-9980-B93108C5F24D}" srcOrd="0" destOrd="0" presId="urn:microsoft.com/office/officeart/2016/7/layout/VerticalSolidActionList"/>
    <dgm:cxn modelId="{8E79840B-C40E-FF47-8939-3B860B6520FB}" type="presParOf" srcId="{EE4CE94B-EFAC-A348-9980-B93108C5F24D}" destId="{BFEFBE82-E65C-F14B-92F0-CEF3437C2FFB}" srcOrd="0" destOrd="0" presId="urn:microsoft.com/office/officeart/2016/7/layout/VerticalSolidActionList"/>
    <dgm:cxn modelId="{D466FEFF-73F5-CA46-BF0D-04671625AD57}" type="presParOf" srcId="{EE4CE94B-EFAC-A348-9980-B93108C5F24D}" destId="{D18EEF9E-618D-CE44-9184-7DF72D24C13B}" srcOrd="1" destOrd="0" presId="urn:microsoft.com/office/officeart/2016/7/layout/VerticalSolidActionList"/>
    <dgm:cxn modelId="{4B3B1E36-8550-FD44-BFE9-A892E4BAA601}" type="presParOf" srcId="{53771A10-CFCB-EA48-80EF-637FF99414BE}" destId="{BC724F8F-2429-2142-91C5-3D5409439207}" srcOrd="1" destOrd="0" presId="urn:microsoft.com/office/officeart/2016/7/layout/VerticalSolidActionList"/>
    <dgm:cxn modelId="{6DF682C0-9B78-E046-B4C4-1E7B900FF992}" type="presParOf" srcId="{53771A10-CFCB-EA48-80EF-637FF99414BE}" destId="{A6527BA9-3FF8-8947-AFBA-54EF1E13D950}" srcOrd="2" destOrd="0" presId="urn:microsoft.com/office/officeart/2016/7/layout/VerticalSolidActionList"/>
    <dgm:cxn modelId="{50535883-4855-A045-BA73-9D4D5768C73E}" type="presParOf" srcId="{A6527BA9-3FF8-8947-AFBA-54EF1E13D950}" destId="{1F9D21C4-8852-6A4B-87F8-FDB258AC1C08}" srcOrd="0" destOrd="0" presId="urn:microsoft.com/office/officeart/2016/7/layout/VerticalSolidActionList"/>
    <dgm:cxn modelId="{07D56551-3111-2D43-8B64-D7EEAD13E6AB}" type="presParOf" srcId="{A6527BA9-3FF8-8947-AFBA-54EF1E13D950}" destId="{8F56D8FA-0808-0C4A-A9DA-2417BF88E820}" srcOrd="1" destOrd="0" presId="urn:microsoft.com/office/officeart/2016/7/layout/VerticalSolidActionList"/>
    <dgm:cxn modelId="{409F66FF-6A28-EB4A-B29A-CC4DA6F19652}" type="presParOf" srcId="{53771A10-CFCB-EA48-80EF-637FF99414BE}" destId="{47BDFAFF-0EA1-4746-AEAD-9F611EAA218F}" srcOrd="3" destOrd="0" presId="urn:microsoft.com/office/officeart/2016/7/layout/VerticalSolidActionList"/>
    <dgm:cxn modelId="{D72FCB0C-6449-6E41-8D77-4778EC53ADDC}" type="presParOf" srcId="{53771A10-CFCB-EA48-80EF-637FF99414BE}" destId="{81793B85-1202-2444-AC95-5636749F837D}" srcOrd="4" destOrd="0" presId="urn:microsoft.com/office/officeart/2016/7/layout/VerticalSolidActionList"/>
    <dgm:cxn modelId="{B975608B-79EF-9E44-86AC-29C3F3F6333A}" type="presParOf" srcId="{81793B85-1202-2444-AC95-5636749F837D}" destId="{2A8ECD5F-26DE-CC4C-BE60-7FC9D71ACABD}" srcOrd="0" destOrd="0" presId="urn:microsoft.com/office/officeart/2016/7/layout/VerticalSolidActionList"/>
    <dgm:cxn modelId="{194198E0-DD64-7A4B-9BC2-4FE5FBBF260D}" type="presParOf" srcId="{81793B85-1202-2444-AC95-5636749F837D}" destId="{F28B813F-823E-5F4C-904E-B9949CAF5CFA}" srcOrd="1" destOrd="0" presId="urn:microsoft.com/office/officeart/2016/7/layout/VerticalSolidActionList"/>
    <dgm:cxn modelId="{8C8EE1BB-F707-1844-A1C6-80B4FF494151}" type="presParOf" srcId="{53771A10-CFCB-EA48-80EF-637FF99414BE}" destId="{CECB6A9C-3A91-A84C-8CC5-97E09959AE13}" srcOrd="5" destOrd="0" presId="urn:microsoft.com/office/officeart/2016/7/layout/VerticalSolidActionList"/>
    <dgm:cxn modelId="{82AA5D32-EFDC-AF43-ACFD-7D71F2F28FCA}" type="presParOf" srcId="{53771A10-CFCB-EA48-80EF-637FF99414BE}" destId="{B355CFEE-274E-F243-9EB2-9A9270F1302B}" srcOrd="6" destOrd="0" presId="urn:microsoft.com/office/officeart/2016/7/layout/VerticalSolidActionList"/>
    <dgm:cxn modelId="{A8E25FEC-F3F9-304A-A086-86877861066B}" type="presParOf" srcId="{B355CFEE-274E-F243-9EB2-9A9270F1302B}" destId="{FBCD67DC-2955-C240-98AC-3C7F7C021EAD}" srcOrd="0" destOrd="0" presId="urn:microsoft.com/office/officeart/2016/7/layout/VerticalSolidActionList"/>
    <dgm:cxn modelId="{423E15C8-C4C3-D548-A4B4-682434893E84}" type="presParOf" srcId="{B355CFEE-274E-F243-9EB2-9A9270F1302B}" destId="{9FA94C52-EE41-5F45-A072-5E646C29C72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EEF9E-618D-CE44-9184-7DF72D24C13B}">
      <dsp:nvSpPr>
        <dsp:cNvPr id="0" name=""/>
        <dsp:cNvSpPr/>
      </dsp:nvSpPr>
      <dsp:spPr>
        <a:xfrm>
          <a:off x="1022350" y="2250"/>
          <a:ext cx="4089400" cy="116562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46" tIns="296068" rIns="79346" bIns="296068" numCol="1" spcCol="1270" anchor="ctr" anchorCtr="0">
          <a:noAutofit/>
        </a:bodyPr>
        <a:lstStyle/>
        <a:p>
          <a:pPr marL="0" lvl="0" indent="0" algn="l" defTabSz="755650">
            <a:lnSpc>
              <a:spcPct val="90000"/>
            </a:lnSpc>
            <a:spcBef>
              <a:spcPct val="0"/>
            </a:spcBef>
            <a:spcAft>
              <a:spcPct val="35000"/>
            </a:spcAft>
            <a:buNone/>
          </a:pPr>
          <a:r>
            <a:rPr lang="en-US" sz="1700" kern="1200"/>
            <a:t>Address each person directly </a:t>
          </a:r>
        </a:p>
      </dsp:txBody>
      <dsp:txXfrm>
        <a:off x="1022350" y="2250"/>
        <a:ext cx="4089400" cy="1165622"/>
      </dsp:txXfrm>
    </dsp:sp>
    <dsp:sp modelId="{BFEFBE82-E65C-F14B-92F0-CEF3437C2FFB}">
      <dsp:nvSpPr>
        <dsp:cNvPr id="0" name=""/>
        <dsp:cNvSpPr/>
      </dsp:nvSpPr>
      <dsp:spPr>
        <a:xfrm>
          <a:off x="0" y="2250"/>
          <a:ext cx="1022350" cy="11656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4099" tIns="115138" rIns="54099" bIns="115138" numCol="1" spcCol="1270" anchor="ctr" anchorCtr="0">
          <a:noAutofit/>
        </a:bodyPr>
        <a:lstStyle/>
        <a:p>
          <a:pPr marL="0" lvl="0" indent="0" algn="ctr" defTabSz="977900">
            <a:lnSpc>
              <a:spcPct val="90000"/>
            </a:lnSpc>
            <a:spcBef>
              <a:spcPct val="0"/>
            </a:spcBef>
            <a:spcAft>
              <a:spcPct val="35000"/>
            </a:spcAft>
            <a:buNone/>
          </a:pPr>
          <a:r>
            <a:rPr lang="en-US" sz="2200" kern="1200"/>
            <a:t>Address</a:t>
          </a:r>
        </a:p>
      </dsp:txBody>
      <dsp:txXfrm>
        <a:off x="0" y="2250"/>
        <a:ext cx="1022350" cy="1165622"/>
      </dsp:txXfrm>
    </dsp:sp>
    <dsp:sp modelId="{8F56D8FA-0808-0C4A-A9DA-2417BF88E820}">
      <dsp:nvSpPr>
        <dsp:cNvPr id="0" name=""/>
        <dsp:cNvSpPr/>
      </dsp:nvSpPr>
      <dsp:spPr>
        <a:xfrm>
          <a:off x="1022350" y="1237809"/>
          <a:ext cx="4089400" cy="116562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46" tIns="296068" rIns="79346" bIns="296068" numCol="1" spcCol="1270" anchor="ctr" anchorCtr="0">
          <a:noAutofit/>
        </a:bodyPr>
        <a:lstStyle/>
        <a:p>
          <a:pPr marL="0" lvl="0" indent="0" algn="l" defTabSz="755650">
            <a:lnSpc>
              <a:spcPct val="90000"/>
            </a:lnSpc>
            <a:spcBef>
              <a:spcPct val="0"/>
            </a:spcBef>
            <a:spcAft>
              <a:spcPct val="35000"/>
            </a:spcAft>
            <a:buNone/>
          </a:pPr>
          <a:r>
            <a:rPr lang="en-US" sz="1700" kern="1200"/>
            <a:t>Be specific with your question </a:t>
          </a:r>
        </a:p>
      </dsp:txBody>
      <dsp:txXfrm>
        <a:off x="1022350" y="1237809"/>
        <a:ext cx="4089400" cy="1165622"/>
      </dsp:txXfrm>
    </dsp:sp>
    <dsp:sp modelId="{1F9D21C4-8852-6A4B-87F8-FDB258AC1C08}">
      <dsp:nvSpPr>
        <dsp:cNvPr id="0" name=""/>
        <dsp:cNvSpPr/>
      </dsp:nvSpPr>
      <dsp:spPr>
        <a:xfrm>
          <a:off x="0" y="1237809"/>
          <a:ext cx="1022350" cy="11656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4099" tIns="115138" rIns="54099" bIns="115138" numCol="1" spcCol="1270" anchor="ctr" anchorCtr="0">
          <a:noAutofit/>
        </a:bodyPr>
        <a:lstStyle/>
        <a:p>
          <a:pPr marL="0" lvl="0" indent="0" algn="ctr" defTabSz="977900">
            <a:lnSpc>
              <a:spcPct val="90000"/>
            </a:lnSpc>
            <a:spcBef>
              <a:spcPct val="0"/>
            </a:spcBef>
            <a:spcAft>
              <a:spcPct val="35000"/>
            </a:spcAft>
            <a:buNone/>
          </a:pPr>
          <a:r>
            <a:rPr lang="en-US" sz="2200" kern="1200"/>
            <a:t>Be</a:t>
          </a:r>
        </a:p>
      </dsp:txBody>
      <dsp:txXfrm>
        <a:off x="0" y="1237809"/>
        <a:ext cx="1022350" cy="1165622"/>
      </dsp:txXfrm>
    </dsp:sp>
    <dsp:sp modelId="{F28B813F-823E-5F4C-904E-B9949CAF5CFA}">
      <dsp:nvSpPr>
        <dsp:cNvPr id="0" name=""/>
        <dsp:cNvSpPr/>
      </dsp:nvSpPr>
      <dsp:spPr>
        <a:xfrm>
          <a:off x="1022350" y="2473369"/>
          <a:ext cx="4089400" cy="116562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46" tIns="296068" rIns="79346" bIns="296068" numCol="1" spcCol="1270" anchor="ctr" anchorCtr="0">
          <a:noAutofit/>
        </a:bodyPr>
        <a:lstStyle/>
        <a:p>
          <a:pPr marL="0" lvl="0" indent="0" algn="l" defTabSz="755650">
            <a:lnSpc>
              <a:spcPct val="90000"/>
            </a:lnSpc>
            <a:spcBef>
              <a:spcPct val="0"/>
            </a:spcBef>
            <a:spcAft>
              <a:spcPct val="35000"/>
            </a:spcAft>
            <a:buNone/>
          </a:pPr>
          <a:r>
            <a:rPr lang="en-US" sz="1700" kern="1200"/>
            <a:t>Give several seconds to answer </a:t>
          </a:r>
        </a:p>
      </dsp:txBody>
      <dsp:txXfrm>
        <a:off x="1022350" y="2473369"/>
        <a:ext cx="4089400" cy="1165622"/>
      </dsp:txXfrm>
    </dsp:sp>
    <dsp:sp modelId="{2A8ECD5F-26DE-CC4C-BE60-7FC9D71ACABD}">
      <dsp:nvSpPr>
        <dsp:cNvPr id="0" name=""/>
        <dsp:cNvSpPr/>
      </dsp:nvSpPr>
      <dsp:spPr>
        <a:xfrm>
          <a:off x="0" y="2473369"/>
          <a:ext cx="1022350" cy="11656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4099" tIns="115138" rIns="54099" bIns="115138" numCol="1" spcCol="1270" anchor="ctr" anchorCtr="0">
          <a:noAutofit/>
        </a:bodyPr>
        <a:lstStyle/>
        <a:p>
          <a:pPr marL="0" lvl="0" indent="0" algn="ctr" defTabSz="977900">
            <a:lnSpc>
              <a:spcPct val="90000"/>
            </a:lnSpc>
            <a:spcBef>
              <a:spcPct val="0"/>
            </a:spcBef>
            <a:spcAft>
              <a:spcPct val="35000"/>
            </a:spcAft>
            <a:buNone/>
          </a:pPr>
          <a:r>
            <a:rPr lang="en-US" sz="2200" kern="1200"/>
            <a:t>Give</a:t>
          </a:r>
        </a:p>
      </dsp:txBody>
      <dsp:txXfrm>
        <a:off x="0" y="2473369"/>
        <a:ext cx="1022350" cy="1165622"/>
      </dsp:txXfrm>
    </dsp:sp>
    <dsp:sp modelId="{9FA94C52-EE41-5F45-A072-5E646C29C728}">
      <dsp:nvSpPr>
        <dsp:cNvPr id="0" name=""/>
        <dsp:cNvSpPr/>
      </dsp:nvSpPr>
      <dsp:spPr>
        <a:xfrm>
          <a:off x="1022350" y="3708928"/>
          <a:ext cx="4089400" cy="116562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46" tIns="296068" rIns="79346" bIns="296068" numCol="1" spcCol="1270" anchor="ctr" anchorCtr="0">
          <a:noAutofit/>
        </a:bodyPr>
        <a:lstStyle/>
        <a:p>
          <a:pPr marL="0" lvl="0" indent="0" algn="l" defTabSz="755650">
            <a:lnSpc>
              <a:spcPct val="90000"/>
            </a:lnSpc>
            <a:spcBef>
              <a:spcPct val="0"/>
            </a:spcBef>
            <a:spcAft>
              <a:spcPct val="35000"/>
            </a:spcAft>
            <a:buNone/>
          </a:pPr>
          <a:r>
            <a:rPr lang="en-US" sz="1700" kern="1200"/>
            <a:t>Confirm by repeating or rewording answers with specific terminology to reinforce. </a:t>
          </a:r>
        </a:p>
      </dsp:txBody>
      <dsp:txXfrm>
        <a:off x="1022350" y="3708928"/>
        <a:ext cx="4089400" cy="1165622"/>
      </dsp:txXfrm>
    </dsp:sp>
    <dsp:sp modelId="{FBCD67DC-2955-C240-98AC-3C7F7C021EAD}">
      <dsp:nvSpPr>
        <dsp:cNvPr id="0" name=""/>
        <dsp:cNvSpPr/>
      </dsp:nvSpPr>
      <dsp:spPr>
        <a:xfrm>
          <a:off x="0" y="3708928"/>
          <a:ext cx="1022350" cy="11656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4099" tIns="115138" rIns="54099" bIns="115138" numCol="1" spcCol="1270" anchor="ctr" anchorCtr="0">
          <a:noAutofit/>
        </a:bodyPr>
        <a:lstStyle/>
        <a:p>
          <a:pPr marL="0" lvl="0" indent="0" algn="ctr" defTabSz="977900">
            <a:lnSpc>
              <a:spcPct val="90000"/>
            </a:lnSpc>
            <a:spcBef>
              <a:spcPct val="0"/>
            </a:spcBef>
            <a:spcAft>
              <a:spcPct val="35000"/>
            </a:spcAft>
            <a:buNone/>
          </a:pPr>
          <a:r>
            <a:rPr lang="en-US" sz="2200" kern="1200"/>
            <a:t>Confirm </a:t>
          </a:r>
        </a:p>
      </dsp:txBody>
      <dsp:txXfrm>
        <a:off x="0" y="3708928"/>
        <a:ext cx="1022350" cy="116562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E33F0-C7FB-4CBF-8265-9D54F9A741AA}"/>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1F5AC85-1D2F-4101-ADAD-AD12FD0F54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E4D94D-041D-4A45-B744-D39EE183DF4D}" type="datetimeFigureOut">
              <a:rPr lang="en-US" altLang="en-US"/>
              <a:pPr>
                <a:defRPr/>
              </a:pPr>
              <a:t>5/27/2022</a:t>
            </a:fld>
            <a:endParaRPr lang="en-US" altLang="en-US"/>
          </a:p>
        </p:txBody>
      </p:sp>
      <p:sp>
        <p:nvSpPr>
          <p:cNvPr id="4" name="Slide Image Placeholder 3">
            <a:extLst>
              <a:ext uri="{FF2B5EF4-FFF2-40B4-BE49-F238E27FC236}">
                <a16:creationId xmlns:a16="http://schemas.microsoft.com/office/drawing/2014/main" id="{602A331D-B1E5-4E35-8E5E-53EBB87F947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9F54EE-D01E-433C-8C5D-4F896BB71340}"/>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56DAB3-8BC5-4223-9F62-FE1C4BEC9181}"/>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BC7F24-1928-4DD7-8592-7C2FDE82CC1C}"/>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ECB437-04B2-4558-A7BB-90A018D83F92}" type="slidenum">
              <a:rPr lang="en-US" altLang="en-US"/>
              <a:pPr>
                <a:defRPr/>
              </a:pPr>
              <a:t>‹#›</a:t>
            </a:fld>
            <a:endParaRPr lang="en-US" altLang="en-US"/>
          </a:p>
        </p:txBody>
      </p:sp>
    </p:spTree>
    <p:extLst>
      <p:ext uri="{BB962C8B-B14F-4D97-AF65-F5344CB8AC3E}">
        <p14:creationId xmlns:p14="http://schemas.microsoft.com/office/powerpoint/2010/main" val="367230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Teaching Nova awards both in person and online can be successful and rewarding to youth and adults, but like all scouting events you’ll find that some planning can help improve all aspects of the Nova experience </a:t>
            </a: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Welcome to Part 2 of How to Teach a </a:t>
            </a:r>
            <a:r>
              <a:rPr lang="en-US" dirty="0">
                <a:ea typeface="Geneva"/>
              </a:rPr>
              <a:t>Nova Award</a:t>
            </a:r>
            <a:r>
              <a:rPr lang="en-US" sz="1200" b="0" i="0" kern="1200" dirty="0">
                <a:solidFill>
                  <a:schemeClr val="tx1"/>
                </a:solidFill>
                <a:effectLst/>
                <a:latin typeface="+mn-lt"/>
                <a:ea typeface="Geneva"/>
                <a:cs typeface="+mn-cs"/>
              </a:rPr>
              <a:t> class. This module focuses on strategies for running a class successfully </a:t>
            </a:r>
            <a:endParaRPr lang="en-US" sz="1200" b="0" i="0" kern="1200" dirty="0">
              <a:solidFill>
                <a:schemeClr val="tx1"/>
              </a:solidFill>
              <a:effectLst/>
              <a:latin typeface="+mn-lt"/>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a:t>
            </a:fld>
            <a:endParaRPr lang="en-US" altLang="en-US"/>
          </a:p>
        </p:txBody>
      </p:sp>
    </p:spTree>
    <p:extLst>
      <p:ext uri="{BB962C8B-B14F-4D97-AF65-F5344CB8AC3E}">
        <p14:creationId xmlns:p14="http://schemas.microsoft.com/office/powerpoint/2010/main" val="104367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Thank your team for a job well done. Make sure you address any concerns and solicit their feedback. Even small tokens of appreciation can mean a lot to ensuring your team wants to work with you again. Volunteering can be a thankless job, but it won’t be on your watch!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11</a:t>
            </a:fld>
            <a:endParaRPr lang="en-US" altLang="en-US"/>
          </a:p>
        </p:txBody>
      </p:sp>
    </p:spTree>
    <p:extLst>
      <p:ext uri="{BB962C8B-B14F-4D97-AF65-F5344CB8AC3E}">
        <p14:creationId xmlns:p14="http://schemas.microsoft.com/office/powerpoint/2010/main" val="257777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charset="0"/>
                <a:cs typeface="+mn-cs"/>
              </a:rPr>
              <a:t>Take the time to perform a self-assessment and figure out what worked, what didn’t, and what you want to try next. Examples might be: “Give more specific instructions for the do-ahead activities,” “the speaker was AMAZING! See if we can use them again in the future!” or “the main activity took much longer to do complete than anticipated—rehearse the demo better so it’s clearer.” </a:t>
            </a:r>
          </a:p>
          <a:p>
            <a:pPr rtl="0" fontAlgn="base"/>
            <a:r>
              <a:rPr lang="en-US" sz="1200" b="0" i="0" kern="1200">
                <a:solidFill>
                  <a:schemeClr val="tx1"/>
                </a:solidFill>
                <a:effectLst/>
                <a:latin typeface="+mn-lt"/>
                <a:ea typeface="Geneva" charset="0"/>
                <a:cs typeface="+mn-cs"/>
              </a:rPr>
              <a:t>Make an effort to improve yourself and the program, and everyone will benefit! </a:t>
            </a:r>
          </a:p>
          <a:p>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12</a:t>
            </a:fld>
            <a:endParaRPr lang="en-US" altLang="en-US"/>
          </a:p>
        </p:txBody>
      </p:sp>
    </p:spTree>
    <p:extLst>
      <p:ext uri="{BB962C8B-B14F-4D97-AF65-F5344CB8AC3E}">
        <p14:creationId xmlns:p14="http://schemas.microsoft.com/office/powerpoint/2010/main" val="414223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a:cs typeface="+mn-cs"/>
              </a:rPr>
              <a:t>Which are the key parts to class preparation? </a:t>
            </a:r>
            <a:endParaRPr lang="en-US" sz="1200" b="1" i="0" kern="1200">
              <a:solidFill>
                <a:schemeClr val="tx1"/>
              </a:solidFill>
              <a:effectLst/>
              <a:latin typeface="+mn-lt"/>
              <a:ea typeface="Geneva"/>
              <a:cs typeface="Calibri"/>
            </a:endParaRPr>
          </a:p>
          <a:p>
            <a:r>
              <a:rPr lang="en-US" sz="1200" b="0" i="0" kern="1200">
                <a:solidFill>
                  <a:schemeClr val="tx1"/>
                </a:solidFill>
                <a:effectLst/>
                <a:latin typeface="+mn-lt"/>
                <a:ea typeface="Geneva"/>
                <a:cs typeface="+mn-cs"/>
              </a:rPr>
              <a:t>A is </a:t>
            </a:r>
            <a:r>
              <a:rPr lang="en-US">
                <a:ea typeface="Geneva"/>
              </a:rPr>
              <a:t>the answer.</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13</a:t>
            </a:fld>
            <a:endParaRPr lang="en-US" altLang="en-US"/>
          </a:p>
        </p:txBody>
      </p:sp>
    </p:spTree>
    <p:extLst>
      <p:ext uri="{BB962C8B-B14F-4D97-AF65-F5344CB8AC3E}">
        <p14:creationId xmlns:p14="http://schemas.microsoft.com/office/powerpoint/2010/main" val="16220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a:cs typeface="+mn-cs"/>
              </a:rPr>
              <a:t>When scheduling, which parts are important to consider? </a:t>
            </a:r>
            <a:endParaRPr lang="en-US" sz="1200" b="1" i="0" kern="1200">
              <a:solidFill>
                <a:schemeClr val="tx1"/>
              </a:solidFill>
              <a:effectLst/>
              <a:latin typeface="+mn-lt"/>
              <a:ea typeface="Geneva"/>
              <a:cs typeface="Calibri"/>
            </a:endParaRPr>
          </a:p>
          <a:p>
            <a:r>
              <a:rPr lang="en-US" sz="1200" i="0" kern="1200">
                <a:solidFill>
                  <a:schemeClr val="tx1"/>
                </a:solidFill>
                <a:effectLst/>
                <a:latin typeface="+mn-lt"/>
                <a:ea typeface="Geneva"/>
                <a:cs typeface="+mn-cs"/>
              </a:rPr>
              <a:t>E is </a:t>
            </a:r>
            <a:r>
              <a:rPr lang="en-US">
                <a:ea typeface="Geneva"/>
              </a:rPr>
              <a:t>the answer.</a:t>
            </a:r>
            <a:r>
              <a:rPr lang="en-US" sz="1200" b="0" i="0" kern="1200">
                <a:solidFill>
                  <a:schemeClr val="tx1"/>
                </a:solidFill>
                <a:effectLst/>
                <a:latin typeface="+mn-lt"/>
                <a:ea typeface="Geneva"/>
                <a:cs typeface="+mn-cs"/>
              </a:rPr>
              <a:t> </a:t>
            </a:r>
            <a:endParaRPr lang="en-US">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14</a:t>
            </a:fld>
            <a:endParaRPr lang="en-US" altLang="en-US"/>
          </a:p>
        </p:txBody>
      </p:sp>
    </p:spTree>
    <p:extLst>
      <p:ext uri="{BB962C8B-B14F-4D97-AF65-F5344CB8AC3E}">
        <p14:creationId xmlns:p14="http://schemas.microsoft.com/office/powerpoint/2010/main" val="307895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a:cs typeface="+mn-cs"/>
              </a:rPr>
              <a:t>Which isn’t a part of clear communication by the TSDR method? </a:t>
            </a:r>
            <a:endParaRPr lang="en-US" sz="1200" b="1" i="0" kern="1200">
              <a:solidFill>
                <a:schemeClr val="tx1"/>
              </a:solidFill>
              <a:effectLst/>
              <a:latin typeface="+mn-lt"/>
              <a:ea typeface="Geneva"/>
              <a:cs typeface="Calibri"/>
            </a:endParaRPr>
          </a:p>
          <a:p>
            <a:r>
              <a:rPr lang="en-US">
                <a:ea typeface="Geneva"/>
              </a:rPr>
              <a:t>B is the answer.</a:t>
            </a:r>
            <a:endParaRPr lang="en-US">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15</a:t>
            </a:fld>
            <a:endParaRPr lang="en-US" altLang="en-US"/>
          </a:p>
        </p:txBody>
      </p:sp>
    </p:spTree>
    <p:extLst>
      <p:ext uri="{BB962C8B-B14F-4D97-AF65-F5344CB8AC3E}">
        <p14:creationId xmlns:p14="http://schemas.microsoft.com/office/powerpoint/2010/main" val="30436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a:cs typeface="+mn-cs"/>
              </a:rPr>
              <a:t>During the </a:t>
            </a:r>
            <a:r>
              <a:rPr lang="en-US" b="1">
                <a:ea typeface="Geneva"/>
              </a:rPr>
              <a:t>follow-up</a:t>
            </a:r>
            <a:r>
              <a:rPr lang="en-US" sz="1200" b="1" i="0" kern="1200">
                <a:solidFill>
                  <a:schemeClr val="tx1"/>
                </a:solidFill>
                <a:effectLst/>
                <a:latin typeface="+mn-lt"/>
                <a:ea typeface="Geneva"/>
                <a:cs typeface="+mn-cs"/>
              </a:rPr>
              <a:t>, which of these are needed?</a:t>
            </a:r>
            <a:r>
              <a:rPr lang="en-US" sz="1200" b="0" i="0" kern="1200">
                <a:solidFill>
                  <a:schemeClr val="tx1"/>
                </a:solidFill>
                <a:effectLst/>
                <a:latin typeface="+mn-lt"/>
                <a:ea typeface="Geneva"/>
                <a:cs typeface="+mn-cs"/>
              </a:rPr>
              <a:t> </a:t>
            </a:r>
          </a:p>
          <a:p>
            <a:r>
              <a:rPr lang="en-US">
                <a:ea typeface="Geneva"/>
              </a:rPr>
              <a:t>D is the answer.</a:t>
            </a:r>
            <a:endParaRPr lang="en-US">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16</a:t>
            </a:fld>
            <a:endParaRPr lang="en-US" altLang="en-US"/>
          </a:p>
        </p:txBody>
      </p:sp>
    </p:spTree>
    <p:extLst>
      <p:ext uri="{BB962C8B-B14F-4D97-AF65-F5344CB8AC3E}">
        <p14:creationId xmlns:p14="http://schemas.microsoft.com/office/powerpoint/2010/main" val="3190255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a:cs typeface="+mn-cs"/>
              </a:rPr>
              <a:t>Great job! You’ve completed Part Two of How to Teach a Nova class.</a:t>
            </a:r>
            <a:r>
              <a:rPr lang="en-US">
                <a:ea typeface="Geneva"/>
              </a:rPr>
              <a:t> </a:t>
            </a:r>
          </a:p>
          <a:p>
            <a:r>
              <a:rPr lang="en-US" sz="1200" b="0" i="0" kern="1200">
                <a:solidFill>
                  <a:schemeClr val="tx1"/>
                </a:solidFill>
                <a:effectLst/>
                <a:latin typeface="+mn-lt"/>
                <a:ea typeface="Geneva"/>
                <a:cs typeface="+mn-cs"/>
              </a:rPr>
              <a:t>With what you’ve learned, you’re ready to help train the next generation of Scouts in STEM! </a:t>
            </a:r>
            <a:endParaRPr lang="en-US">
              <a:ea typeface="Geneva"/>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17</a:t>
            </a:fld>
            <a:endParaRPr lang="en-US" altLang="en-US"/>
          </a:p>
        </p:txBody>
      </p:sp>
    </p:spTree>
    <p:extLst>
      <p:ext uri="{BB962C8B-B14F-4D97-AF65-F5344CB8AC3E}">
        <p14:creationId xmlns:p14="http://schemas.microsoft.com/office/powerpoint/2010/main" val="365259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Congratulations!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18</a:t>
            </a:fld>
            <a:endParaRPr lang="en-US" altLang="en-US"/>
          </a:p>
        </p:txBody>
      </p:sp>
    </p:spTree>
    <p:extLst>
      <p:ext uri="{BB962C8B-B14F-4D97-AF65-F5344CB8AC3E}">
        <p14:creationId xmlns:p14="http://schemas.microsoft.com/office/powerpoint/2010/main" val="353784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After watching this module, you will be able to: (click for each)</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Know how to prepare for the class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Setup a schedule so that you can complete the tasks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Communicate effectively so you can do more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Evaluate the class to be more successful in the future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3</a:t>
            </a:fld>
            <a:endParaRPr lang="en-US" altLang="en-US"/>
          </a:p>
        </p:txBody>
      </p:sp>
    </p:spTree>
    <p:extLst>
      <p:ext uri="{BB962C8B-B14F-4D97-AF65-F5344CB8AC3E}">
        <p14:creationId xmlns:p14="http://schemas.microsoft.com/office/powerpoint/2010/main" val="11318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Having a script of what you need to say is important to staying organized. Sometimes, it’s important to have the specifics written down to refer to. It’s also important to use the script to not get off-topic. Scripts can also help you practice saying what’s important and remembering key details. Done well, these can be passed along to other counselors who can use some or all the ideas for their own classes!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4</a:t>
            </a:fld>
            <a:endParaRPr lang="en-US" altLang="en-US"/>
          </a:p>
        </p:txBody>
      </p:sp>
    </p:spTree>
    <p:extLst>
      <p:ext uri="{BB962C8B-B14F-4D97-AF65-F5344CB8AC3E}">
        <p14:creationId xmlns:p14="http://schemas.microsoft.com/office/powerpoint/2010/main" val="222874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a:cs typeface="+mn-cs"/>
              </a:rPr>
              <a:t>Since you now know what you need to cover, you must figure out how much time for, and the order of, each task. Dry runs can tell you how long to expect for each part. And while you’ll always have more to cover than class will allow, remember that short breaks are needed.  </a:t>
            </a:r>
          </a:p>
          <a:p>
            <a:pPr rtl="0" fontAlgn="base"/>
            <a:r>
              <a:rPr lang="en-US" sz="1200" b="0" i="0" kern="1200">
                <a:solidFill>
                  <a:schemeClr val="tx1"/>
                </a:solidFill>
                <a:effectLst/>
                <a:latin typeface="+mn-lt"/>
                <a:ea typeface="Geneva" charset="0"/>
                <a:cs typeface="+mn-cs"/>
              </a:rPr>
              <a:t>Also, be as flexible as possible. If something is working well, fun, and engaging, you may consider letting it run longer. Those “magic moments” are rare, and you’ll do well to recognize them and embrace them!  </a:t>
            </a:r>
          </a:p>
          <a:p>
            <a:endParaRPr lang="en-US" b="1"/>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5</a:t>
            </a:fld>
            <a:endParaRPr lang="en-US" altLang="en-US"/>
          </a:p>
        </p:txBody>
      </p:sp>
    </p:spTree>
    <p:extLst>
      <p:ext uri="{BB962C8B-B14F-4D97-AF65-F5344CB8AC3E}">
        <p14:creationId xmlns:p14="http://schemas.microsoft.com/office/powerpoint/2010/main" val="378266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charset="0"/>
                <a:cs typeface="+mn-cs"/>
              </a:rPr>
              <a:t>Tell/Show/Do/Review – TSDR - follows in the same vein as the EDGE method (or explain, demonstrate, guide, enable). Be succinct and clear to quickly get to the DO part. In STEM, it’s usually ok to underexplain a concept and let the youth explore answers and solutions rather than pushing them towards preconceived answers. Remember, this is an opportunity for youth to learn, not for you to demonstrate how smart you are. </a:t>
            </a:r>
          </a:p>
          <a:p>
            <a:pPr rtl="0" fontAlgn="base"/>
            <a:r>
              <a:rPr lang="en-US" sz="1200" b="0" i="0" kern="1200">
                <a:solidFill>
                  <a:schemeClr val="tx1"/>
                </a:solidFill>
                <a:effectLst/>
                <a:latin typeface="+mn-lt"/>
                <a:ea typeface="Geneva" charset="0"/>
                <a:cs typeface="+mn-cs"/>
              </a:rPr>
              <a:t>Once you feel the task is done, start reviewing—you usually don’t have to wait, everyone will catch on that it’s time to move on. This will help you maintain control and refocus. </a:t>
            </a:r>
          </a:p>
          <a:p>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6</a:t>
            </a:fld>
            <a:endParaRPr lang="en-US" altLang="en-US"/>
          </a:p>
        </p:txBody>
      </p:sp>
    </p:spTree>
    <p:extLst>
      <p:ext uri="{BB962C8B-B14F-4D97-AF65-F5344CB8AC3E}">
        <p14:creationId xmlns:p14="http://schemas.microsoft.com/office/powerpoint/2010/main" val="153516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charset="0"/>
                <a:cs typeface="+mn-cs"/>
              </a:rPr>
              <a:t>Effective questions are a key to effective learning. Similarly, effective listening will tell you what is understood and what needs work.  </a:t>
            </a:r>
          </a:p>
          <a:p>
            <a:pPr rtl="0" fontAlgn="base"/>
            <a:r>
              <a:rPr lang="en-US" sz="1200" b="0" i="0" kern="1200">
                <a:solidFill>
                  <a:schemeClr val="tx1"/>
                </a:solidFill>
                <a:effectLst/>
                <a:latin typeface="+mn-lt"/>
                <a:ea typeface="Geneva" charset="0"/>
                <a:cs typeface="+mn-cs"/>
              </a:rPr>
              <a:t>As part of scripting, you will want to quiz your class to find out if they understand something. If your class is online, quizzes and polls are useful to gauge general knowledge, but often you’ll need to directly call on a youth. Remember to: </a:t>
            </a:r>
          </a:p>
          <a:p>
            <a:pPr rtl="0" fontAlgn="base"/>
            <a:r>
              <a:rPr lang="en-US" sz="1200" b="0" i="0" kern="1200">
                <a:solidFill>
                  <a:schemeClr val="tx1"/>
                </a:solidFill>
                <a:effectLst/>
                <a:latin typeface="+mn-lt"/>
                <a:ea typeface="Geneva" charset="0"/>
                <a:cs typeface="+mn-cs"/>
              </a:rPr>
              <a:t>1. address each person directly, </a:t>
            </a:r>
            <a:br>
              <a:rPr lang="en-US" sz="1200" b="0" i="0" kern="1200">
                <a:solidFill>
                  <a:schemeClr val="tx1"/>
                </a:solidFill>
                <a:effectLst/>
                <a:latin typeface="+mn-lt"/>
                <a:ea typeface="Geneva" charset="0"/>
                <a:cs typeface="+mn-cs"/>
              </a:rPr>
            </a:br>
            <a:r>
              <a:rPr lang="en-US" sz="1200" b="0" i="0" kern="1200">
                <a:solidFill>
                  <a:schemeClr val="tx1"/>
                </a:solidFill>
                <a:effectLst/>
                <a:latin typeface="+mn-lt"/>
                <a:ea typeface="Geneva" charset="0"/>
                <a:cs typeface="+mn-cs"/>
              </a:rPr>
              <a:t>2. be specific in your question, </a:t>
            </a:r>
            <a:br>
              <a:rPr lang="en-US" sz="1200" b="0" i="0" kern="1200">
                <a:solidFill>
                  <a:schemeClr val="tx1"/>
                </a:solidFill>
                <a:effectLst/>
                <a:latin typeface="+mn-lt"/>
                <a:ea typeface="Geneva" charset="0"/>
                <a:cs typeface="+mn-cs"/>
              </a:rPr>
            </a:br>
            <a:r>
              <a:rPr lang="en-US" sz="1200" b="0" i="0" kern="1200">
                <a:solidFill>
                  <a:schemeClr val="tx1"/>
                </a:solidFill>
                <a:effectLst/>
                <a:latin typeface="+mn-lt"/>
                <a:ea typeface="Geneva" charset="0"/>
                <a:cs typeface="+mn-cs"/>
              </a:rPr>
              <a:t>3. give them several seconds to answer </a:t>
            </a:r>
            <a:br>
              <a:rPr lang="en-US" sz="1200" b="0" i="0" kern="1200">
                <a:solidFill>
                  <a:schemeClr val="tx1"/>
                </a:solidFill>
                <a:effectLst/>
                <a:latin typeface="+mn-lt"/>
                <a:ea typeface="Geneva" charset="0"/>
                <a:cs typeface="+mn-cs"/>
              </a:rPr>
            </a:br>
            <a:r>
              <a:rPr lang="en-US" sz="1200" b="0" i="0" kern="1200">
                <a:solidFill>
                  <a:schemeClr val="tx1"/>
                </a:solidFill>
                <a:effectLst/>
                <a:latin typeface="+mn-lt"/>
                <a:ea typeface="Geneva" charset="0"/>
                <a:cs typeface="+mn-cs"/>
              </a:rPr>
              <a:t>4. Confirm by repeating or rewording their answer(s) with specific terminology you want to reinforce. </a:t>
            </a:r>
          </a:p>
          <a:p>
            <a:pPr rtl="0" fontAlgn="base"/>
            <a:r>
              <a:rPr lang="en-US" sz="1200" b="0" i="0" kern="1200">
                <a:solidFill>
                  <a:schemeClr val="tx1"/>
                </a:solidFill>
                <a:effectLst/>
                <a:latin typeface="+mn-lt"/>
                <a:ea typeface="Geneva" charset="0"/>
                <a:cs typeface="+mn-cs"/>
              </a:rPr>
              <a:t>Struggling to answer is a good sign that youth are thinking—don’t rush to rephrase a question until they prompt you. Listen to the clues they are giving you about what they need.  </a:t>
            </a:r>
          </a:p>
          <a:p>
            <a:pPr rtl="0" fontAlgn="base"/>
            <a:r>
              <a:rPr lang="en-US" sz="1200" b="0" i="0" kern="1200">
                <a:solidFill>
                  <a:schemeClr val="tx1"/>
                </a:solidFill>
                <a:effectLst/>
                <a:latin typeface="+mn-lt"/>
                <a:ea typeface="Geneva" charset="0"/>
                <a:cs typeface="+mn-cs"/>
              </a:rPr>
              <a:t>Remember: each youth’s questions deserve to be heard because, ultimately, we are there to serve them. </a:t>
            </a:r>
          </a:p>
          <a:p>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7</a:t>
            </a:fld>
            <a:endParaRPr lang="en-US" altLang="en-US"/>
          </a:p>
        </p:txBody>
      </p:sp>
    </p:spTree>
    <p:extLst>
      <p:ext uri="{BB962C8B-B14F-4D97-AF65-F5344CB8AC3E}">
        <p14:creationId xmlns:p14="http://schemas.microsoft.com/office/powerpoint/2010/main" val="81169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charset="0"/>
                <a:cs typeface="+mn-cs"/>
              </a:rPr>
              <a:t>Conclusions don’t need to take long, but you should do them to signal a close to the class. Take a minute to quickly summarize what was learned, and maybe also ask the youth for brief feedback about what worked and what could be improved. Remind them what requirements need to be completed and how to contact you. </a:t>
            </a:r>
          </a:p>
          <a:p>
            <a:pPr rtl="0" fontAlgn="base"/>
            <a:r>
              <a:rPr lang="en-US" sz="1200" b="0" i="0" kern="1200">
                <a:solidFill>
                  <a:schemeClr val="tx1"/>
                </a:solidFill>
                <a:effectLst/>
                <a:latin typeface="+mn-lt"/>
                <a:ea typeface="Geneva" charset="0"/>
                <a:cs typeface="+mn-cs"/>
              </a:rPr>
              <a:t>And it never hurts to thank your team and speakers again. </a:t>
            </a:r>
          </a:p>
          <a:p>
            <a:pPr rtl="0" fontAlgn="base"/>
            <a:r>
              <a:rPr lang="en-US" sz="1200" b="0" i="0" kern="1200">
                <a:solidFill>
                  <a:schemeClr val="tx1"/>
                </a:solidFill>
                <a:effectLst/>
                <a:latin typeface="+mn-lt"/>
                <a:ea typeface="Geneva" charset="0"/>
                <a:cs typeface="+mn-cs"/>
              </a:rPr>
              <a:t>Finally, have a closing statement that calls the scouts to action. It can be corny or profound, but it’s your last chance to give a gentle push to take what you’ve taught and run with it. </a:t>
            </a:r>
          </a:p>
          <a:p>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8</a:t>
            </a:fld>
            <a:endParaRPr lang="en-US" altLang="en-US"/>
          </a:p>
        </p:txBody>
      </p:sp>
    </p:spTree>
    <p:extLst>
      <p:ext uri="{BB962C8B-B14F-4D97-AF65-F5344CB8AC3E}">
        <p14:creationId xmlns:p14="http://schemas.microsoft.com/office/powerpoint/2010/main" val="362895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Congratulations on finishing your class! You’re almost done, but there are few details you should follow-up on to ensure loose ends get tied up and to ensure the best experience for future classes.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9</a:t>
            </a:fld>
            <a:endParaRPr lang="en-US" altLang="en-US"/>
          </a:p>
        </p:txBody>
      </p:sp>
    </p:spTree>
    <p:extLst>
      <p:ext uri="{BB962C8B-B14F-4D97-AF65-F5344CB8AC3E}">
        <p14:creationId xmlns:p14="http://schemas.microsoft.com/office/powerpoint/2010/main" val="284848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Geneva" charset="0"/>
                <a:cs typeface="+mn-cs"/>
              </a:rPr>
              <a:t>Give a day or two, but follow-up with attendees to ensure they complete any remaining requirements. Typically, these are the read/watch requirements, and sometimes there are things that didn’t get covered in time during class. </a:t>
            </a:r>
          </a:p>
          <a:p>
            <a:pPr rtl="0" fontAlgn="base"/>
            <a:r>
              <a:rPr lang="en-US" sz="1200" b="0" i="0" kern="1200">
                <a:solidFill>
                  <a:schemeClr val="tx1"/>
                </a:solidFill>
                <a:effectLst/>
                <a:latin typeface="+mn-lt"/>
                <a:ea typeface="Geneva" charset="0"/>
                <a:cs typeface="+mn-cs"/>
              </a:rPr>
              <a:t>Sometimes, you may need to rely on parents to find a STEM professional and/or help visiting a facility. As much as possible, make it easy and provide the resources needed to complete these requirements.  </a:t>
            </a:r>
          </a:p>
          <a:p>
            <a:pPr rtl="0" fontAlgn="base"/>
            <a:r>
              <a:rPr lang="en-US" sz="1200" b="0" i="0" kern="1200">
                <a:solidFill>
                  <a:schemeClr val="tx1"/>
                </a:solidFill>
                <a:effectLst/>
                <a:latin typeface="+mn-lt"/>
                <a:ea typeface="Geneva" charset="0"/>
                <a:cs typeface="+mn-cs"/>
              </a:rPr>
              <a:t>Don’t forget to use your tracking system to log completion in a timely manner and get the youth their awards. </a:t>
            </a:r>
          </a:p>
          <a:p>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10</a:t>
            </a:fld>
            <a:endParaRPr lang="en-US" altLang="en-US"/>
          </a:p>
        </p:txBody>
      </p:sp>
    </p:spTree>
    <p:extLst>
      <p:ext uri="{BB962C8B-B14F-4D97-AF65-F5344CB8AC3E}">
        <p14:creationId xmlns:p14="http://schemas.microsoft.com/office/powerpoint/2010/main" val="10948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1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3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8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35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3AF1D4-DCDB-4D04-91E1-73811ECEF684}"/>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id="{71A5C354-53DA-4122-AD98-831A2307A2D7}"/>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8" name="Picture 12" descr="AnnivGrStandard_Rev.gif">
            <a:extLst>
              <a:ext uri="{FF2B5EF4-FFF2-40B4-BE49-F238E27FC236}">
                <a16:creationId xmlns:a16="http://schemas.microsoft.com/office/drawing/2014/main" id="{F9D1E48C-AF23-4C36-81E5-F7B79B7A19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a:extLst>
              <a:ext uri="{FF2B5EF4-FFF2-40B4-BE49-F238E27FC236}">
                <a16:creationId xmlns:a16="http://schemas.microsoft.com/office/drawing/2014/main" id="{B7113C25-C5EF-488E-B12D-0C0C6D5556B9}"/>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a:extLst>
              <a:ext uri="{FF2B5EF4-FFF2-40B4-BE49-F238E27FC236}">
                <a16:creationId xmlns:a16="http://schemas.microsoft.com/office/drawing/2014/main" id="{1D2939F5-8CFD-4B64-B0FC-CFB64B4EBE93}"/>
              </a:ext>
            </a:extLst>
          </p:cNvPr>
          <p:cNvPicPr>
            <a:picLocks noChangeAspect="1"/>
          </p:cNvPicPr>
          <p:nvPr userDrawn="1"/>
        </p:nvPicPr>
        <p:blipFill>
          <a:blip r:embed="rId15">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496474-5E25-4E6B-8076-4735C9941096}"/>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10">
            <a:extLst>
              <a:ext uri="{FF2B5EF4-FFF2-40B4-BE49-F238E27FC236}">
                <a16:creationId xmlns:a16="http://schemas.microsoft.com/office/drawing/2014/main" id="{309C7C8D-E83A-4F26-AEE0-8500E0152AD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51336-D94B-986E-BC0B-6400B0A8D564}"/>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a:rPr>
              <a:t>STEM Training</a:t>
            </a:r>
          </a:p>
        </p:txBody>
      </p:sp>
      <p:sp>
        <p:nvSpPr>
          <p:cNvPr id="3" name="Content Placeholder 2">
            <a:extLst>
              <a:ext uri="{FF2B5EF4-FFF2-40B4-BE49-F238E27FC236}">
                <a16:creationId xmlns:a16="http://schemas.microsoft.com/office/drawing/2014/main" id="{D13D10A5-E0B4-6BD3-9915-F2BAC7994CCE}"/>
              </a:ext>
            </a:extLst>
          </p:cNvPr>
          <p:cNvSpPr>
            <a:spLocks noGrp="1"/>
          </p:cNvSpPr>
          <p:nvPr>
            <p:ph idx="1"/>
          </p:nvPr>
        </p:nvSpPr>
        <p:spPr>
          <a:xfrm>
            <a:off x="3556582" y="644728"/>
            <a:ext cx="5161289" cy="5546047"/>
          </a:xfrm>
        </p:spPr>
        <p:txBody>
          <a:bodyPr anchor="ctr">
            <a:normAutofit/>
          </a:bodyPr>
          <a:lstStyle/>
          <a:p>
            <a:r>
              <a:rPr lang="en-US" sz="1700" dirty="0">
                <a:ea typeface="+mn-lt"/>
                <a:cs typeface="+mn-lt"/>
              </a:rPr>
              <a:t>This slide is informational for the training staff. Delete or skip when using this PPT.</a:t>
            </a:r>
          </a:p>
          <a:p>
            <a:r>
              <a:rPr lang="en-US" sz="1700" dirty="0">
                <a:ea typeface="+mn-lt"/>
                <a:cs typeface="+mn-lt"/>
              </a:rPr>
              <a:t>This training is part of a series of STEM training.</a:t>
            </a:r>
          </a:p>
          <a:p>
            <a:pPr marL="800100" lvl="1">
              <a:buAutoNum type="arabicPeriod"/>
            </a:pPr>
            <a:r>
              <a:rPr lang="en-US" sz="1700" dirty="0">
                <a:ea typeface="+mn-lt"/>
                <a:cs typeface="+mn-lt"/>
              </a:rPr>
              <a:t>What is STEM</a:t>
            </a:r>
          </a:p>
          <a:p>
            <a:pPr marL="800100" lvl="1">
              <a:buAutoNum type="arabicPeriod"/>
            </a:pPr>
            <a:r>
              <a:rPr lang="en-US" sz="1700" dirty="0">
                <a:ea typeface="+mn-lt"/>
                <a:cs typeface="+mn-lt"/>
              </a:rPr>
              <a:t>Nova and Supernova Awards</a:t>
            </a:r>
          </a:p>
          <a:p>
            <a:pPr marL="800100" lvl="1">
              <a:buAutoNum type="arabicPeriod"/>
            </a:pPr>
            <a:r>
              <a:rPr lang="en-US" sz="1700" dirty="0">
                <a:ea typeface="+mn-lt"/>
                <a:cs typeface="+mn-lt"/>
              </a:rPr>
              <a:t>How to Teach a Nova Award, I Planning</a:t>
            </a:r>
          </a:p>
          <a:p>
            <a:pPr marL="800100" lvl="1">
              <a:buAutoNum type="arabicPeriod"/>
            </a:pPr>
            <a:r>
              <a:rPr lang="en-US" sz="1700" dirty="0">
                <a:ea typeface="+mn-lt"/>
                <a:cs typeface="+mn-lt"/>
              </a:rPr>
              <a:t>How to Teach a Nova Award, II Implementation</a:t>
            </a:r>
          </a:p>
          <a:p>
            <a:pPr marL="800100" lvl="1">
              <a:buAutoNum type="arabicPeriod"/>
            </a:pPr>
            <a:r>
              <a:rPr lang="en-US" sz="1700" dirty="0">
                <a:ea typeface="+mn-lt"/>
                <a:cs typeface="+mn-lt"/>
              </a:rPr>
              <a:t>Einstein Awards</a:t>
            </a:r>
          </a:p>
          <a:p>
            <a:r>
              <a:rPr lang="en-US" sz="1700" dirty="0">
                <a:ea typeface="+mn-lt"/>
                <a:cs typeface="+mn-lt"/>
              </a:rPr>
              <a:t>Nova Awards Counselors should complete 1-4.  </a:t>
            </a:r>
            <a:endParaRPr lang="en-US" dirty="0">
              <a:cs typeface="+mn-lt"/>
            </a:endParaRPr>
          </a:p>
          <a:p>
            <a:r>
              <a:rPr lang="en-US" sz="1700" dirty="0">
                <a:ea typeface="+mn-lt"/>
                <a:cs typeface="+mn-lt"/>
              </a:rPr>
              <a:t>Supernova Award Mentors should complete 1-5.  </a:t>
            </a:r>
            <a:endParaRPr lang="en-US" dirty="0">
              <a:ea typeface="Geneva"/>
              <a:cs typeface="+mn-lt"/>
            </a:endParaRPr>
          </a:p>
          <a:p>
            <a:r>
              <a:rPr lang="en-US" sz="1700" dirty="0">
                <a:ea typeface="+mn-lt"/>
                <a:cs typeface="+mn-lt"/>
              </a:rPr>
              <a:t>Einstein Award Mentors should complete 5. </a:t>
            </a:r>
            <a:endParaRPr lang="en-US" dirty="0">
              <a:cs typeface="Calibri"/>
            </a:endParaRPr>
          </a:p>
          <a:p>
            <a:r>
              <a:rPr lang="en-US" sz="1700" dirty="0">
                <a:ea typeface="+mn-lt"/>
                <a:cs typeface="+mn-lt"/>
              </a:rPr>
              <a:t>Check the Notes pages for a script you can adapt for your use.</a:t>
            </a:r>
          </a:p>
          <a:p>
            <a:r>
              <a:rPr lang="en-US" sz="1700" dirty="0">
                <a:ea typeface="+mn-lt"/>
                <a:cs typeface="+mn-lt"/>
              </a:rPr>
              <a:t>Some slides have animations which you can click in time with your descriptions. </a:t>
            </a:r>
          </a:p>
          <a:p>
            <a:r>
              <a:rPr lang="en-US" sz="1700" dirty="0">
                <a:ea typeface="+mn-lt"/>
                <a:cs typeface="+mn-lt"/>
              </a:rPr>
              <a:t>There is an optional Quiz.</a:t>
            </a:r>
          </a:p>
          <a:p>
            <a:endParaRPr lang="en-US" sz="1700" dirty="0">
              <a:cs typeface="Calibri"/>
            </a:endParaRPr>
          </a:p>
        </p:txBody>
      </p:sp>
    </p:spTree>
    <p:extLst>
      <p:ext uri="{BB962C8B-B14F-4D97-AF65-F5344CB8AC3E}">
        <p14:creationId xmlns:p14="http://schemas.microsoft.com/office/powerpoint/2010/main" val="106791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8DFCE43-A586-4E6B-81D1-03D6708CFE8B}"/>
              </a:ext>
            </a:extLst>
          </p:cNvPr>
          <p:cNvSpPr>
            <a:spLocks noGrp="1"/>
          </p:cNvSpPr>
          <p:nvPr>
            <p:ph type="title"/>
          </p:nvPr>
        </p:nvSpPr>
        <p:spPr>
          <a:xfrm>
            <a:off x="457200" y="533400"/>
            <a:ext cx="8229600" cy="914400"/>
          </a:xfrm>
        </p:spPr>
        <p:txBody>
          <a:bodyPr/>
          <a:lstStyle/>
          <a:p>
            <a:r>
              <a:rPr lang="en-US"/>
              <a:t>Completing Requirements</a:t>
            </a:r>
          </a:p>
        </p:txBody>
      </p:sp>
      <p:pic>
        <p:nvPicPr>
          <p:cNvPr id="24578" name="Picture 2">
            <a:extLst>
              <a:ext uri="{FF2B5EF4-FFF2-40B4-BE49-F238E27FC236}">
                <a16:creationId xmlns:a16="http://schemas.microsoft.com/office/drawing/2014/main" id="{09AAFF09-A894-4907-AA23-F71BAB1684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600201"/>
            <a:ext cx="6095999" cy="3809999"/>
          </a:xfrm>
          <a:prstGeom prst="rect">
            <a:avLst/>
          </a:prstGeom>
          <a:solidFill>
            <a:srgbClr val="FFFFFF"/>
          </a:solidFill>
        </p:spPr>
      </p:pic>
    </p:spTree>
    <p:extLst>
      <p:ext uri="{BB962C8B-B14F-4D97-AF65-F5344CB8AC3E}">
        <p14:creationId xmlns:p14="http://schemas.microsoft.com/office/powerpoint/2010/main" val="419687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98E0-B634-EF8F-8605-3F9B7D23019A}"/>
              </a:ext>
            </a:extLst>
          </p:cNvPr>
          <p:cNvSpPr>
            <a:spLocks noGrp="1"/>
          </p:cNvSpPr>
          <p:nvPr>
            <p:ph type="title"/>
          </p:nvPr>
        </p:nvSpPr>
        <p:spPr/>
        <p:txBody>
          <a:bodyPr/>
          <a:lstStyle/>
          <a:p>
            <a:r>
              <a:rPr lang="en-US"/>
              <a:t>Thanking Team</a:t>
            </a:r>
          </a:p>
        </p:txBody>
      </p:sp>
      <p:pic>
        <p:nvPicPr>
          <p:cNvPr id="25602" name="Picture 2">
            <a:extLst>
              <a:ext uri="{FF2B5EF4-FFF2-40B4-BE49-F238E27FC236}">
                <a16:creationId xmlns:a16="http://schemas.microsoft.com/office/drawing/2014/main" id="{9F3E8836-8CE8-944A-1088-3C5ED4CFC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8300"/>
            <a:ext cx="5493678"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8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D758-83F2-7A1C-5870-712A842D3685}"/>
              </a:ext>
            </a:extLst>
          </p:cNvPr>
          <p:cNvSpPr>
            <a:spLocks noGrp="1"/>
          </p:cNvSpPr>
          <p:nvPr>
            <p:ph type="title"/>
          </p:nvPr>
        </p:nvSpPr>
        <p:spPr/>
        <p:txBody>
          <a:bodyPr/>
          <a:lstStyle/>
          <a:p>
            <a:r>
              <a:rPr lang="en-US"/>
              <a:t>Evaluations</a:t>
            </a:r>
          </a:p>
        </p:txBody>
      </p:sp>
      <p:pic>
        <p:nvPicPr>
          <p:cNvPr id="26626" name="Picture 2">
            <a:extLst>
              <a:ext uri="{FF2B5EF4-FFF2-40B4-BE49-F238E27FC236}">
                <a16:creationId xmlns:a16="http://schemas.microsoft.com/office/drawing/2014/main" id="{EC09B4FF-E301-42AA-32AB-F5AD6B1B9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526200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4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1E0-67CA-AE37-B0C5-C60ED1B9F57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2020C0F1-9362-FDF0-E414-D0D01D1919C5}"/>
              </a:ext>
            </a:extLst>
          </p:cNvPr>
          <p:cNvSpPr>
            <a:spLocks noGrp="1"/>
          </p:cNvSpPr>
          <p:nvPr>
            <p:ph idx="1"/>
          </p:nvPr>
        </p:nvSpPr>
        <p:spPr/>
        <p:txBody>
          <a:bodyPr/>
          <a:lstStyle/>
          <a:p>
            <a:pPr marL="0" indent="0">
              <a:buNone/>
            </a:pPr>
            <a:r>
              <a:rPr lang="en-US"/>
              <a:t>Which are key parts to class PREPARATION?</a:t>
            </a:r>
          </a:p>
          <a:p>
            <a:pPr marL="514350" indent="-514350">
              <a:buFont typeface="+mj-lt"/>
              <a:buAutoNum type="alphaUcPeriod"/>
            </a:pPr>
            <a:r>
              <a:rPr lang="en-US"/>
              <a:t>Developing a script of what you want to say and cover </a:t>
            </a:r>
          </a:p>
          <a:p>
            <a:pPr marL="514350" indent="-514350">
              <a:buFont typeface="+mj-lt"/>
              <a:buAutoNum type="alphaUcPeriod"/>
            </a:pPr>
            <a:r>
              <a:rPr lang="en-US"/>
              <a:t>Actively questioning and listening </a:t>
            </a:r>
          </a:p>
          <a:p>
            <a:pPr marL="514350" indent="-514350">
              <a:buFont typeface="+mj-lt"/>
              <a:buAutoNum type="alphaUcPeriod"/>
            </a:pPr>
            <a:r>
              <a:rPr lang="en-US"/>
              <a:t>Sending a follow-up to complete unfinished requirements </a:t>
            </a:r>
          </a:p>
          <a:p>
            <a:endParaRPr lang="en-US"/>
          </a:p>
        </p:txBody>
      </p:sp>
    </p:spTree>
    <p:extLst>
      <p:ext uri="{BB962C8B-B14F-4D97-AF65-F5344CB8AC3E}">
        <p14:creationId xmlns:p14="http://schemas.microsoft.com/office/powerpoint/2010/main" val="192530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9E2B-4D5A-F295-368E-6F5FD5FB061C}"/>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35DBC77A-2B3C-949F-C671-D835F4D8602E}"/>
              </a:ext>
            </a:extLst>
          </p:cNvPr>
          <p:cNvSpPr>
            <a:spLocks noGrp="1"/>
          </p:cNvSpPr>
          <p:nvPr>
            <p:ph idx="1"/>
          </p:nvPr>
        </p:nvSpPr>
        <p:spPr>
          <a:xfrm>
            <a:off x="457200" y="1600201"/>
            <a:ext cx="8229600" cy="4081602"/>
          </a:xfrm>
        </p:spPr>
        <p:txBody>
          <a:bodyPr/>
          <a:lstStyle/>
          <a:p>
            <a:pPr marL="0" indent="0">
              <a:buNone/>
            </a:pPr>
            <a:r>
              <a:rPr lang="en-US"/>
              <a:t>When SCHEDULING, which parts are important to consider? </a:t>
            </a:r>
          </a:p>
          <a:p>
            <a:pPr marL="514350" indent="-514350">
              <a:buFont typeface="+mj-lt"/>
              <a:buAutoNum type="alphaUcPeriod"/>
            </a:pPr>
            <a:r>
              <a:rPr lang="en-US"/>
              <a:t>Length of each task </a:t>
            </a:r>
          </a:p>
          <a:p>
            <a:pPr marL="514350" indent="-514350">
              <a:buFont typeface="+mj-lt"/>
              <a:buAutoNum type="alphaUcPeriod"/>
            </a:pPr>
            <a:r>
              <a:rPr lang="en-US"/>
              <a:t>Breaks </a:t>
            </a:r>
          </a:p>
          <a:p>
            <a:pPr marL="514350" indent="-514350">
              <a:buFont typeface="+mj-lt"/>
              <a:buAutoNum type="alphaUcPeriod"/>
            </a:pPr>
            <a:r>
              <a:rPr lang="en-US"/>
              <a:t>Order of activities </a:t>
            </a:r>
          </a:p>
          <a:p>
            <a:pPr marL="514350" indent="-514350">
              <a:buFont typeface="+mj-lt"/>
              <a:buAutoNum type="alphaUcPeriod"/>
            </a:pPr>
            <a:r>
              <a:rPr lang="en-US"/>
              <a:t>Flexibility </a:t>
            </a:r>
          </a:p>
          <a:p>
            <a:pPr marL="514350" indent="-514350">
              <a:buFont typeface="+mj-lt"/>
              <a:buAutoNum type="alphaUcPeriod"/>
            </a:pPr>
            <a:r>
              <a:rPr lang="en-US"/>
              <a:t>All of these  </a:t>
            </a:r>
          </a:p>
          <a:p>
            <a:endParaRPr lang="en-US"/>
          </a:p>
        </p:txBody>
      </p:sp>
    </p:spTree>
    <p:extLst>
      <p:ext uri="{BB962C8B-B14F-4D97-AF65-F5344CB8AC3E}">
        <p14:creationId xmlns:p14="http://schemas.microsoft.com/office/powerpoint/2010/main" val="418266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EDC-BD1D-4C61-2C97-2586B84BA056}"/>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9D5B549F-EADF-203D-3FB9-BB7E2AB2062B}"/>
              </a:ext>
            </a:extLst>
          </p:cNvPr>
          <p:cNvSpPr>
            <a:spLocks noGrp="1"/>
          </p:cNvSpPr>
          <p:nvPr>
            <p:ph idx="1"/>
          </p:nvPr>
        </p:nvSpPr>
        <p:spPr/>
        <p:txBody>
          <a:bodyPr/>
          <a:lstStyle/>
          <a:p>
            <a:pPr marL="0" indent="0">
              <a:buNone/>
            </a:pPr>
            <a:r>
              <a:rPr lang="en-US"/>
              <a:t>Which is NOT a part of TSDR? </a:t>
            </a:r>
          </a:p>
          <a:p>
            <a:pPr marL="514350" indent="-514350">
              <a:buFont typeface="+mj-lt"/>
              <a:buAutoNum type="alphaUcPeriod"/>
            </a:pPr>
            <a:r>
              <a:rPr lang="en-US"/>
              <a:t>Tell </a:t>
            </a:r>
          </a:p>
          <a:p>
            <a:pPr marL="514350" indent="-514350">
              <a:buFont typeface="+mj-lt"/>
              <a:buAutoNum type="alphaUcPeriod"/>
            </a:pPr>
            <a:r>
              <a:rPr lang="en-US"/>
              <a:t>Signal </a:t>
            </a:r>
          </a:p>
          <a:p>
            <a:pPr marL="514350" indent="-514350">
              <a:buFont typeface="+mj-lt"/>
              <a:buAutoNum type="alphaUcPeriod"/>
            </a:pPr>
            <a:r>
              <a:rPr lang="en-US"/>
              <a:t>Do </a:t>
            </a:r>
          </a:p>
          <a:p>
            <a:pPr marL="514350" indent="-514350">
              <a:buFont typeface="+mj-lt"/>
              <a:buAutoNum type="alphaUcPeriod"/>
            </a:pPr>
            <a:r>
              <a:rPr lang="en-US"/>
              <a:t>Review </a:t>
            </a:r>
          </a:p>
          <a:p>
            <a:endParaRPr lang="en-US" b="1"/>
          </a:p>
        </p:txBody>
      </p:sp>
    </p:spTree>
    <p:extLst>
      <p:ext uri="{BB962C8B-B14F-4D97-AF65-F5344CB8AC3E}">
        <p14:creationId xmlns:p14="http://schemas.microsoft.com/office/powerpoint/2010/main" val="265556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dirty="0">
                <a:ea typeface="Geneva"/>
              </a:rPr>
              <a:t>During your follow-up, which of these are needed: </a:t>
            </a:r>
          </a:p>
          <a:p>
            <a:pPr marL="514350" indent="-514350">
              <a:buFont typeface="+mj-lt"/>
              <a:buAutoNum type="alphaUcPeriod"/>
            </a:pPr>
            <a:r>
              <a:rPr lang="en-US" dirty="0">
                <a:ea typeface="Geneva"/>
              </a:rPr>
              <a:t>Remind youth to complete requirements </a:t>
            </a:r>
            <a:endParaRPr lang="en-US" dirty="0">
              <a:ea typeface="Geneva"/>
              <a:cs typeface="Calibri"/>
            </a:endParaRPr>
          </a:p>
          <a:p>
            <a:pPr marL="514350" indent="-514350">
              <a:buFont typeface="+mj-lt"/>
              <a:buAutoNum type="alphaUcPeriod"/>
            </a:pPr>
            <a:r>
              <a:rPr lang="en-US" dirty="0">
                <a:ea typeface="Geneva"/>
              </a:rPr>
              <a:t>Thank your team </a:t>
            </a:r>
            <a:endParaRPr lang="en-US" dirty="0">
              <a:ea typeface="Geneva"/>
              <a:cs typeface="Calibri"/>
            </a:endParaRPr>
          </a:p>
          <a:p>
            <a:pPr marL="514350" indent="-514350">
              <a:buFont typeface="+mj-lt"/>
              <a:buAutoNum type="alphaUcPeriod"/>
            </a:pPr>
            <a:r>
              <a:rPr lang="en-US" dirty="0">
                <a:ea typeface="Geneva"/>
              </a:rPr>
              <a:t>Perform an evaluation and aim to improve </a:t>
            </a:r>
            <a:endParaRPr lang="en-US" dirty="0">
              <a:ea typeface="Geneva"/>
              <a:cs typeface="Calibri"/>
            </a:endParaRPr>
          </a:p>
          <a:p>
            <a:pPr marL="514350" indent="-514350">
              <a:buFont typeface="+mj-lt"/>
              <a:buAutoNum type="alphaUcPeriod"/>
            </a:pPr>
            <a:r>
              <a:rPr lang="en-US" dirty="0">
                <a:ea typeface="Geneva"/>
              </a:rPr>
              <a:t>All of the above</a:t>
            </a:r>
            <a:endParaRPr lang="en-US" dirty="0">
              <a:ea typeface="Geneva"/>
              <a:cs typeface="Calibri"/>
            </a:endParaRPr>
          </a:p>
          <a:p>
            <a:endParaRPr lang="en-US" b="1"/>
          </a:p>
        </p:txBody>
      </p:sp>
    </p:spTree>
    <p:extLst>
      <p:ext uri="{BB962C8B-B14F-4D97-AF65-F5344CB8AC3E}">
        <p14:creationId xmlns:p14="http://schemas.microsoft.com/office/powerpoint/2010/main" val="328578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9B8760-9DCE-3D58-BBD9-11A34C36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3850"/>
            <a:ext cx="3049782" cy="304978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57EE0D08-32A9-4C57-8C02-E7A8F1568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781050"/>
            <a:ext cx="6606101"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9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0AF9A2-30D1-9ADC-E032-97B6E0F5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5733747" cy="47595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A5EBD7C-BAF4-67E8-70B4-C856F5E8608A}"/>
              </a:ext>
            </a:extLst>
          </p:cNvPr>
          <p:cNvSpPr>
            <a:spLocks noGrp="1"/>
          </p:cNvSpPr>
          <p:nvPr>
            <p:ph type="title"/>
          </p:nvPr>
        </p:nvSpPr>
        <p:spPr>
          <a:xfrm>
            <a:off x="304800" y="3089030"/>
            <a:ext cx="8229600" cy="914400"/>
          </a:xfrm>
        </p:spPr>
        <p:txBody>
          <a:bodyPr/>
          <a:lstStyle/>
          <a:p>
            <a:r>
              <a:rPr lang="en-US"/>
              <a:t>Congratulations!</a:t>
            </a:r>
          </a:p>
        </p:txBody>
      </p:sp>
    </p:spTree>
    <p:extLst>
      <p:ext uri="{BB962C8B-B14F-4D97-AF65-F5344CB8AC3E}">
        <p14:creationId xmlns:p14="http://schemas.microsoft.com/office/powerpoint/2010/main" val="24530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dirty="0"/>
              <a:t>How to teach a Nova Award</a:t>
            </a:r>
            <a:br>
              <a:rPr lang="en-US" dirty="0"/>
            </a:br>
            <a:r>
              <a:rPr lang="en-US" dirty="0"/>
              <a:t>Part II - Implementation</a:t>
            </a:r>
            <a:br>
              <a:rPr lang="en-US" dirty="0"/>
            </a:br>
            <a:br>
              <a:rPr lang="en-US" dirty="0"/>
            </a:br>
            <a:endParaRPr lang="en-US" dirty="0"/>
          </a:p>
        </p:txBody>
      </p:sp>
      <p:pic>
        <p:nvPicPr>
          <p:cNvPr id="1030" name="Picture 6">
            <a:extLst>
              <a:ext uri="{FF2B5EF4-FFF2-40B4-BE49-F238E27FC236}">
                <a16:creationId xmlns:a16="http://schemas.microsoft.com/office/drawing/2014/main" id="{B4A56346-D861-6509-D307-E41F9924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2105025"/>
            <a:ext cx="36703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3BF69-8CF3-5971-D262-D5F2B9E3B830}"/>
              </a:ext>
            </a:extLst>
          </p:cNvPr>
          <p:cNvSpPr>
            <a:spLocks noGrp="1"/>
          </p:cNvSpPr>
          <p:nvPr>
            <p:ph type="title"/>
          </p:nvPr>
        </p:nvSpPr>
        <p:spPr/>
        <p:txBody>
          <a:bodyPr/>
          <a:lstStyle/>
          <a:p>
            <a:r>
              <a:rPr lang="en-US"/>
              <a:t>Objectives</a:t>
            </a:r>
          </a:p>
        </p:txBody>
      </p:sp>
      <p:sp>
        <p:nvSpPr>
          <p:cNvPr id="4" name="Content Placeholder 3">
            <a:extLst>
              <a:ext uri="{FF2B5EF4-FFF2-40B4-BE49-F238E27FC236}">
                <a16:creationId xmlns:a16="http://schemas.microsoft.com/office/drawing/2014/main" id="{4F311BA5-618F-32E0-B2CE-80C279B3E65C}"/>
              </a:ext>
            </a:extLst>
          </p:cNvPr>
          <p:cNvSpPr>
            <a:spLocks noGrp="1"/>
          </p:cNvSpPr>
          <p:nvPr>
            <p:ph idx="1"/>
          </p:nvPr>
        </p:nvSpPr>
        <p:spPr>
          <a:xfrm>
            <a:off x="486508" y="1524000"/>
            <a:ext cx="8229600" cy="3809999"/>
          </a:xfrm>
        </p:spPr>
        <p:txBody>
          <a:bodyPr/>
          <a:lstStyle/>
          <a:p>
            <a:r>
              <a:rPr lang="en-US"/>
              <a:t>Preparation </a:t>
            </a:r>
          </a:p>
          <a:p>
            <a:r>
              <a:rPr lang="en-US"/>
              <a:t>Scheduling </a:t>
            </a:r>
          </a:p>
          <a:p>
            <a:r>
              <a:rPr lang="en-US"/>
              <a:t>Communication </a:t>
            </a:r>
          </a:p>
          <a:p>
            <a:r>
              <a:rPr lang="en-US"/>
              <a:t>Evaluation </a:t>
            </a:r>
          </a:p>
          <a:p>
            <a:pPr marL="0" indent="0">
              <a:buNone/>
            </a:pPr>
            <a:endParaRPr lang="en-US"/>
          </a:p>
        </p:txBody>
      </p:sp>
    </p:spTree>
    <p:extLst>
      <p:ext uri="{BB962C8B-B14F-4D97-AF65-F5344CB8AC3E}">
        <p14:creationId xmlns:p14="http://schemas.microsoft.com/office/powerpoint/2010/main" val="27650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51E0-3406-7DBB-EA6F-96F4E8E042A4}"/>
              </a:ext>
            </a:extLst>
          </p:cNvPr>
          <p:cNvSpPr>
            <a:spLocks noGrp="1"/>
          </p:cNvSpPr>
          <p:nvPr>
            <p:ph type="title"/>
          </p:nvPr>
        </p:nvSpPr>
        <p:spPr>
          <a:xfrm>
            <a:off x="457200" y="533400"/>
            <a:ext cx="8229600" cy="914400"/>
          </a:xfrm>
        </p:spPr>
        <p:txBody>
          <a:bodyPr wrap="square" anchor="ctr">
            <a:normAutofit/>
          </a:bodyPr>
          <a:lstStyle/>
          <a:p>
            <a:r>
              <a:rPr lang="en-US"/>
              <a:t>Preparation</a:t>
            </a:r>
          </a:p>
        </p:txBody>
      </p:sp>
      <p:pic>
        <p:nvPicPr>
          <p:cNvPr id="19460" name="Picture 4">
            <a:extLst>
              <a:ext uri="{FF2B5EF4-FFF2-40B4-BE49-F238E27FC236}">
                <a16:creationId xmlns:a16="http://schemas.microsoft.com/office/drawing/2014/main" id="{5A9F16DD-3B06-8CF3-AF6F-06D1AEA2A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47800"/>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4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7B29A00-C08D-DB2F-8339-59A0D478DC5A}"/>
              </a:ext>
            </a:extLst>
          </p:cNvPr>
          <p:cNvSpPr>
            <a:spLocks noGrp="1"/>
          </p:cNvSpPr>
          <p:nvPr>
            <p:ph type="title"/>
          </p:nvPr>
        </p:nvSpPr>
        <p:spPr>
          <a:xfrm>
            <a:off x="457200" y="533400"/>
            <a:ext cx="8229600" cy="914400"/>
          </a:xfrm>
        </p:spPr>
        <p:txBody>
          <a:bodyPr/>
          <a:lstStyle/>
          <a:p>
            <a:r>
              <a:rPr lang="en-US"/>
              <a:t>Schedule</a:t>
            </a:r>
          </a:p>
        </p:txBody>
      </p:sp>
      <p:pic>
        <p:nvPicPr>
          <p:cNvPr id="20484" name="Picture 4">
            <a:extLst>
              <a:ext uri="{FF2B5EF4-FFF2-40B4-BE49-F238E27FC236}">
                <a16:creationId xmlns:a16="http://schemas.microsoft.com/office/drawing/2014/main" id="{3AD83893-092F-EEAF-B9E7-BEFA8FE61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36077"/>
            <a:ext cx="4205541" cy="27813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D736375A-3413-3EC8-1708-B4CFAFB96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59" y="3294552"/>
            <a:ext cx="5580428" cy="318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E5A208-4F0B-6A22-C414-47235FE5BE9B}"/>
              </a:ext>
            </a:extLst>
          </p:cNvPr>
          <p:cNvSpPr txBox="1"/>
          <p:nvPr/>
        </p:nvSpPr>
        <p:spPr>
          <a:xfrm>
            <a:off x="1524000" y="1351508"/>
            <a:ext cx="4953000" cy="4154984"/>
          </a:xfrm>
          <a:prstGeom prst="rect">
            <a:avLst/>
          </a:prstGeom>
          <a:noFill/>
        </p:spPr>
        <p:txBody>
          <a:bodyPr wrap="square">
            <a:spAutoFit/>
          </a:bodyPr>
          <a:lstStyle/>
          <a:p>
            <a:pPr algn="l" rtl="0" fontAlgn="base"/>
            <a:r>
              <a:rPr lang="en-US" sz="6600" b="0" i="0">
                <a:solidFill>
                  <a:srgbClr val="FF0000"/>
                </a:solidFill>
                <a:effectLst/>
                <a:latin typeface="+mn-lt"/>
              </a:rPr>
              <a:t>T</a:t>
            </a:r>
            <a:r>
              <a:rPr lang="en-US" sz="6600" b="0" i="0">
                <a:solidFill>
                  <a:srgbClr val="000000"/>
                </a:solidFill>
                <a:effectLst/>
                <a:latin typeface="+mn-lt"/>
              </a:rPr>
              <a:t>ell </a:t>
            </a:r>
          </a:p>
          <a:p>
            <a:pPr algn="l" rtl="0" fontAlgn="base"/>
            <a:r>
              <a:rPr lang="en-US" sz="6600" b="0" i="0">
                <a:solidFill>
                  <a:srgbClr val="FF0000"/>
                </a:solidFill>
                <a:effectLst/>
                <a:latin typeface="+mn-lt"/>
              </a:rPr>
              <a:t>S</a:t>
            </a:r>
            <a:r>
              <a:rPr lang="en-US" sz="6600" b="0" i="0">
                <a:solidFill>
                  <a:srgbClr val="000000"/>
                </a:solidFill>
                <a:effectLst/>
                <a:latin typeface="+mn-lt"/>
              </a:rPr>
              <a:t>how </a:t>
            </a:r>
          </a:p>
          <a:p>
            <a:pPr algn="l" rtl="0" fontAlgn="base"/>
            <a:r>
              <a:rPr lang="en-US" sz="6600" b="0" i="0">
                <a:solidFill>
                  <a:srgbClr val="FF0000"/>
                </a:solidFill>
                <a:effectLst/>
                <a:latin typeface="+mn-lt"/>
              </a:rPr>
              <a:t>D</a:t>
            </a:r>
            <a:r>
              <a:rPr lang="en-US" sz="6600" b="0" i="0">
                <a:solidFill>
                  <a:srgbClr val="000000"/>
                </a:solidFill>
                <a:effectLst/>
                <a:latin typeface="+mn-lt"/>
              </a:rPr>
              <a:t>o </a:t>
            </a:r>
          </a:p>
          <a:p>
            <a:pPr algn="l" rtl="0" fontAlgn="base"/>
            <a:r>
              <a:rPr lang="en-US" sz="6600" b="0" i="0">
                <a:solidFill>
                  <a:srgbClr val="FF0000"/>
                </a:solidFill>
                <a:effectLst/>
                <a:latin typeface="+mn-lt"/>
              </a:rPr>
              <a:t>R</a:t>
            </a:r>
            <a:r>
              <a:rPr lang="en-US" sz="6600" b="0" i="0">
                <a:solidFill>
                  <a:srgbClr val="000000"/>
                </a:solidFill>
                <a:effectLst/>
                <a:latin typeface="+mn-lt"/>
              </a:rPr>
              <a:t>eview </a:t>
            </a:r>
          </a:p>
        </p:txBody>
      </p:sp>
    </p:spTree>
    <p:extLst>
      <p:ext uri="{BB962C8B-B14F-4D97-AF65-F5344CB8AC3E}">
        <p14:creationId xmlns:p14="http://schemas.microsoft.com/office/powerpoint/2010/main" val="72502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7C135E6B-ADBD-A0F4-0BE5-54ACC74232C0}"/>
              </a:ext>
            </a:extLst>
          </p:cNvPr>
          <p:cNvGraphicFramePr/>
          <p:nvPr>
            <p:extLst>
              <p:ext uri="{D42A27DB-BD31-4B8C-83A1-F6EECF244321}">
                <p14:modId xmlns:p14="http://schemas.microsoft.com/office/powerpoint/2010/main" val="2416510797"/>
              </p:ext>
            </p:extLst>
          </p:nvPr>
        </p:nvGraphicFramePr>
        <p:xfrm>
          <a:off x="838200" y="990599"/>
          <a:ext cx="5111750" cy="487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74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6957BB1D-3D51-73F7-4405-E4D7488DFD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60607" y="1600201"/>
            <a:ext cx="4822785" cy="3809999"/>
          </a:xfrm>
          <a:prstGeom prst="rect">
            <a:avLst/>
          </a:prstGeom>
          <a:solidFill>
            <a:srgbClr val="FFFFFF"/>
          </a:solidFill>
        </p:spPr>
      </p:pic>
    </p:spTree>
    <p:extLst>
      <p:ext uri="{BB962C8B-B14F-4D97-AF65-F5344CB8AC3E}">
        <p14:creationId xmlns:p14="http://schemas.microsoft.com/office/powerpoint/2010/main" val="416237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28EC-DCD7-3616-437E-95355BFA3796}"/>
              </a:ext>
            </a:extLst>
          </p:cNvPr>
          <p:cNvSpPr>
            <a:spLocks noGrp="1"/>
          </p:cNvSpPr>
          <p:nvPr>
            <p:ph type="title"/>
          </p:nvPr>
        </p:nvSpPr>
        <p:spPr/>
        <p:txBody>
          <a:bodyPr/>
          <a:lstStyle/>
          <a:p>
            <a:r>
              <a:rPr lang="en-US"/>
              <a:t>Following Up</a:t>
            </a:r>
          </a:p>
        </p:txBody>
      </p:sp>
      <p:sp>
        <p:nvSpPr>
          <p:cNvPr id="3" name="Content Placeholder 2">
            <a:extLst>
              <a:ext uri="{FF2B5EF4-FFF2-40B4-BE49-F238E27FC236}">
                <a16:creationId xmlns:a16="http://schemas.microsoft.com/office/drawing/2014/main" id="{2C6C5DC8-98BA-E1C2-C056-DC17E5438D09}"/>
              </a:ext>
            </a:extLst>
          </p:cNvPr>
          <p:cNvSpPr>
            <a:spLocks noGrp="1"/>
          </p:cNvSpPr>
          <p:nvPr>
            <p:ph idx="1"/>
          </p:nvPr>
        </p:nvSpPr>
        <p:spPr/>
        <p:txBody>
          <a:bodyPr/>
          <a:lstStyle/>
          <a:p>
            <a:r>
              <a:rPr lang="en-US"/>
              <a:t>Completing requirements </a:t>
            </a:r>
          </a:p>
          <a:p>
            <a:r>
              <a:rPr lang="en-US"/>
              <a:t>Thanking team </a:t>
            </a:r>
          </a:p>
          <a:p>
            <a:r>
              <a:rPr lang="en-US"/>
              <a:t>Evaluating </a:t>
            </a:r>
          </a:p>
          <a:p>
            <a:endParaRPr lang="en-US"/>
          </a:p>
        </p:txBody>
      </p:sp>
    </p:spTree>
    <p:extLst>
      <p:ext uri="{BB962C8B-B14F-4D97-AF65-F5344CB8AC3E}">
        <p14:creationId xmlns:p14="http://schemas.microsoft.com/office/powerpoint/2010/main" val="1931240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B5F6C7F40683439EE89BD5B593D09A" ma:contentTypeVersion="11" ma:contentTypeDescription="Create a new document." ma:contentTypeScope="" ma:versionID="b000284f45b338d42ac96306c5be5908">
  <xsd:schema xmlns:xsd="http://www.w3.org/2001/XMLSchema" xmlns:xs="http://www.w3.org/2001/XMLSchema" xmlns:p="http://schemas.microsoft.com/office/2006/metadata/properties" xmlns:ns2="247e4f15-851b-4495-92e7-ff8dae90a9d3" targetNamespace="http://schemas.microsoft.com/office/2006/metadata/properties" ma:root="true" ma:fieldsID="21b08214c9df83b51f74c84b236e6fcf" ns2:_="">
    <xsd:import namespace="247e4f15-851b-4495-92e7-ff8dae90a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e4f15-851b-4495-92e7-ff8dae90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40D854-3E56-4A92-9CCB-628025B08CA6}">
  <ds:schemaRefs>
    <ds:schemaRef ds:uri="http://schemas.microsoft.com/sharepoint/v3/contenttype/forms"/>
  </ds:schemaRefs>
</ds:datastoreItem>
</file>

<file path=customXml/itemProps2.xml><?xml version="1.0" encoding="utf-8"?>
<ds:datastoreItem xmlns:ds="http://schemas.openxmlformats.org/officeDocument/2006/customXml" ds:itemID="{BC509157-CA53-4F7E-8FE1-3C1AB04D1EB0}">
  <ds:schemaRefs>
    <ds:schemaRef ds:uri="247e4f15-851b-4495-92e7-ff8dae90a9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0D1DA2-BF59-4A69-AF70-D194A37969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TotalTime>
  <Words>1388</Words>
  <Application>Microsoft Office PowerPoint</Application>
  <PresentationFormat>On-screen Show (4:3)</PresentationFormat>
  <Paragraphs>122</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STEM Training</vt:lpstr>
      <vt:lpstr>How to teach a Nova Award Part II - Implementation  </vt:lpstr>
      <vt:lpstr>Objectives</vt:lpstr>
      <vt:lpstr>Preparation</vt:lpstr>
      <vt:lpstr>Schedule</vt:lpstr>
      <vt:lpstr>PowerPoint Presentation</vt:lpstr>
      <vt:lpstr>PowerPoint Presentation</vt:lpstr>
      <vt:lpstr>PowerPoint Presentation</vt:lpstr>
      <vt:lpstr>Following Up</vt:lpstr>
      <vt:lpstr>Completing Requirements</vt:lpstr>
      <vt:lpstr>Thanking Team</vt:lpstr>
      <vt:lpstr>Evaluations</vt:lpstr>
      <vt:lpstr>Quiz</vt:lpstr>
      <vt:lpstr>Quiz</vt:lpstr>
      <vt:lpstr>Quiz</vt:lpstr>
      <vt:lpstr>Quiz</vt:lpstr>
      <vt:lpstr>PowerPoint Presentation</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Dougan</dc:creator>
  <cp:lastModifiedBy>Donald</cp:lastModifiedBy>
  <cp:revision>18</cp:revision>
  <dcterms:created xsi:type="dcterms:W3CDTF">2020-08-22T21:11:45Z</dcterms:created>
  <dcterms:modified xsi:type="dcterms:W3CDTF">2022-05-28T02:18:22Z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0x010100D1B5F6C7F40683439EE89BD5B593D09A</vt:lpwstr>
  </property>
</Properties>
</file>