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sldIdLst>
    <p:sldId id="477" r:id="rId5"/>
    <p:sldId id="438" r:id="rId6"/>
    <p:sldId id="439" r:id="rId7"/>
    <p:sldId id="464" r:id="rId8"/>
    <p:sldId id="465" r:id="rId9"/>
    <p:sldId id="466" r:id="rId10"/>
    <p:sldId id="467" r:id="rId11"/>
    <p:sldId id="469" r:id="rId12"/>
    <p:sldId id="470" r:id="rId13"/>
    <p:sldId id="471" r:id="rId14"/>
    <p:sldId id="472" r:id="rId15"/>
    <p:sldId id="473" r:id="rId16"/>
    <p:sldId id="474" r:id="rId17"/>
    <p:sldId id="475" r:id="rId18"/>
    <p:sldId id="448" r:id="rId19"/>
    <p:sldId id="449" r:id="rId20"/>
    <p:sldId id="450" r:id="rId21"/>
    <p:sldId id="451" r:id="rId22"/>
    <p:sldId id="476" r:id="rId23"/>
    <p:sldId id="463" r:id="rId24"/>
    <p:sldId id="452" r:id="rId25"/>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5pPr>
    <a:lvl6pPr marL="2286000" algn="l" defTabSz="914400" rtl="0" eaLnBrk="1" latinLnBrk="0" hangingPunct="1">
      <a:defRPr kern="1200">
        <a:solidFill>
          <a:schemeClr val="tx1"/>
        </a:solidFill>
        <a:latin typeface="Arial" panose="020B0604020202020204" pitchFamily="34" charset="0"/>
        <a:ea typeface="Geneva" charset="-128"/>
        <a:cs typeface="+mn-cs"/>
      </a:defRPr>
    </a:lvl6pPr>
    <a:lvl7pPr marL="2743200" algn="l" defTabSz="914400" rtl="0" eaLnBrk="1" latinLnBrk="0" hangingPunct="1">
      <a:defRPr kern="1200">
        <a:solidFill>
          <a:schemeClr val="tx1"/>
        </a:solidFill>
        <a:latin typeface="Arial" panose="020B0604020202020204" pitchFamily="34" charset="0"/>
        <a:ea typeface="Geneva" charset="-128"/>
        <a:cs typeface="+mn-cs"/>
      </a:defRPr>
    </a:lvl7pPr>
    <a:lvl8pPr marL="3200400" algn="l" defTabSz="914400" rtl="0" eaLnBrk="1" latinLnBrk="0" hangingPunct="1">
      <a:defRPr kern="1200">
        <a:solidFill>
          <a:schemeClr val="tx1"/>
        </a:solidFill>
        <a:latin typeface="Arial" panose="020B0604020202020204" pitchFamily="34" charset="0"/>
        <a:ea typeface="Geneva" charset="-128"/>
        <a:cs typeface="+mn-cs"/>
      </a:defRPr>
    </a:lvl8pPr>
    <a:lvl9pPr marL="3657600" algn="l" defTabSz="914400" rtl="0" eaLnBrk="1" latinLnBrk="0" hangingPunct="1">
      <a:defRPr kern="1200">
        <a:solidFill>
          <a:schemeClr val="tx1"/>
        </a:solidFill>
        <a:latin typeface="Arial" panose="020B0604020202020204" pitchFamily="34" charset="0"/>
        <a:ea typeface="Genev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E02C0E"/>
    <a:srgbClr val="666666"/>
    <a:srgbClr val="6D6D6D"/>
    <a:srgbClr val="606060"/>
    <a:srgbClr val="0000FF"/>
    <a:srgbClr val="E0130E"/>
    <a:srgbClr val="DC17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417" autoAdjust="0"/>
  </p:normalViewPr>
  <p:slideViewPr>
    <p:cSldViewPr snapToGrid="0">
      <p:cViewPr varScale="1">
        <p:scale>
          <a:sx n="79" d="100"/>
          <a:sy n="79" d="100"/>
        </p:scale>
        <p:origin x="254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CA8B2-7774-4AC4-9A01-0A5D99E859D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C394909-C6D4-407E-B5FB-706BE950F77D}">
      <dgm:prSet/>
      <dgm:spPr/>
      <dgm:t>
        <a:bodyPr/>
        <a:lstStyle/>
        <a:p>
          <a:pPr>
            <a:lnSpc>
              <a:spcPct val="100000"/>
            </a:lnSpc>
          </a:pPr>
          <a:r>
            <a:rPr lang="en-US" dirty="0"/>
            <a:t>Be a registered Scouts BSA (age 14 and First Class) and submit their Einstein Supernova application before age 18, or Venturer or Sea Scout and submit their Einstein Supernova application before age 21.  </a:t>
          </a:r>
        </a:p>
      </dgm:t>
    </dgm:pt>
    <dgm:pt modelId="{7B5033B7-1AC3-49CA-A393-00F3668B5F5B}" type="parTrans" cxnId="{ED61631B-CDC7-4CB1-8F5A-53188265C372}">
      <dgm:prSet/>
      <dgm:spPr/>
      <dgm:t>
        <a:bodyPr/>
        <a:lstStyle/>
        <a:p>
          <a:endParaRPr lang="en-US"/>
        </a:p>
      </dgm:t>
    </dgm:pt>
    <dgm:pt modelId="{49AE2A77-BF2B-43A0-8E90-B78F24E78CBC}" type="sibTrans" cxnId="{ED61631B-CDC7-4CB1-8F5A-53188265C372}">
      <dgm:prSet/>
      <dgm:spPr/>
      <dgm:t>
        <a:bodyPr/>
        <a:lstStyle/>
        <a:p>
          <a:endParaRPr lang="en-US"/>
        </a:p>
      </dgm:t>
    </dgm:pt>
    <dgm:pt modelId="{B72E64CD-5967-4C88-B87A-115E901ABFF8}">
      <dgm:prSet/>
      <dgm:spPr/>
      <dgm:t>
        <a:bodyPr/>
        <a:lstStyle/>
        <a:p>
          <a:pPr>
            <a:lnSpc>
              <a:spcPct val="100000"/>
            </a:lnSpc>
          </a:pPr>
          <a:r>
            <a:rPr lang="en-US" dirty="0"/>
            <a:t>Complete 4 additional Supernova activity topics         </a:t>
          </a:r>
        </a:p>
      </dgm:t>
    </dgm:pt>
    <dgm:pt modelId="{66121ED5-4578-4A7C-9759-26C9DDB97B21}" type="parTrans" cxnId="{FC29149C-A147-40B2-8647-77BCCA81B7AB}">
      <dgm:prSet/>
      <dgm:spPr/>
      <dgm:t>
        <a:bodyPr/>
        <a:lstStyle/>
        <a:p>
          <a:endParaRPr lang="en-US"/>
        </a:p>
      </dgm:t>
    </dgm:pt>
    <dgm:pt modelId="{C6AF55C9-0A0E-4547-9C64-1A91E6B4C9C6}" type="sibTrans" cxnId="{FC29149C-A147-40B2-8647-77BCCA81B7AB}">
      <dgm:prSet/>
      <dgm:spPr/>
      <dgm:t>
        <a:bodyPr/>
        <a:lstStyle/>
        <a:p>
          <a:endParaRPr lang="en-US"/>
        </a:p>
      </dgm:t>
    </dgm:pt>
    <dgm:pt modelId="{3DF78121-FAD1-3548-A106-6D72A77133B7}">
      <dgm:prSet/>
      <dgm:spPr/>
      <dgm:t>
        <a:bodyPr/>
        <a:lstStyle/>
        <a:p>
          <a:pPr>
            <a:lnSpc>
              <a:spcPct val="100000"/>
            </a:lnSpc>
          </a:pPr>
          <a:r>
            <a:rPr lang="en-US" dirty="0"/>
            <a:t>Design a new Nova-like Award</a:t>
          </a:r>
        </a:p>
      </dgm:t>
    </dgm:pt>
    <dgm:pt modelId="{BBB25960-AC00-7144-AE0E-9FB7CB16037A}" type="parTrans" cxnId="{D7B43575-525A-374F-B9AA-F0A2725098D7}">
      <dgm:prSet/>
      <dgm:spPr/>
      <dgm:t>
        <a:bodyPr/>
        <a:lstStyle/>
        <a:p>
          <a:endParaRPr lang="en-US"/>
        </a:p>
      </dgm:t>
    </dgm:pt>
    <dgm:pt modelId="{4FBDAD16-2D90-A941-92F5-FA38B211B841}" type="sibTrans" cxnId="{D7B43575-525A-374F-B9AA-F0A2725098D7}">
      <dgm:prSet/>
      <dgm:spPr/>
      <dgm:t>
        <a:bodyPr/>
        <a:lstStyle/>
        <a:p>
          <a:endParaRPr lang="en-US"/>
        </a:p>
      </dgm:t>
    </dgm:pt>
    <dgm:pt modelId="{0EB15AAE-AAD3-4424-9C0B-42179E0BBF61}">
      <dgm:prSet phldr="0"/>
      <dgm:spPr/>
      <dgm:t>
        <a:bodyPr/>
        <a:lstStyle/>
        <a:p>
          <a:pPr>
            <a:lnSpc>
              <a:spcPct val="100000"/>
            </a:lnSpc>
          </a:pPr>
          <a:r>
            <a:rPr lang="en-US" dirty="0"/>
            <a:t>Earn the Thomas Edison or Wright Brothers Supernova Award </a:t>
          </a:r>
        </a:p>
      </dgm:t>
    </dgm:pt>
    <dgm:pt modelId="{4F24639A-2065-45B8-8001-2E0D490B2AD1}" type="parTrans" cxnId="{C5E66B5E-1E65-4629-B154-F20118C44D5D}">
      <dgm:prSet/>
      <dgm:spPr/>
      <dgm:t>
        <a:bodyPr/>
        <a:lstStyle/>
        <a:p>
          <a:endParaRPr lang="en-US"/>
        </a:p>
      </dgm:t>
    </dgm:pt>
    <dgm:pt modelId="{67F91C2D-93D7-4DB7-9E5E-B1ADEF975330}" type="sibTrans" cxnId="{C5E66B5E-1E65-4629-B154-F20118C44D5D}">
      <dgm:prSet/>
      <dgm:spPr/>
      <dgm:t>
        <a:bodyPr/>
        <a:lstStyle/>
        <a:p>
          <a:endParaRPr lang="en-US"/>
        </a:p>
      </dgm:t>
    </dgm:pt>
    <dgm:pt modelId="{88E00CC7-5CF5-4AD9-88C4-2022E43080C3}">
      <dgm:prSet phldr="0"/>
      <dgm:spPr/>
      <dgm:t>
        <a:bodyPr/>
        <a:lstStyle/>
        <a:p>
          <a:pPr rtl="0">
            <a:lnSpc>
              <a:spcPct val="100000"/>
            </a:lnSpc>
          </a:pPr>
          <a:r>
            <a:rPr lang="en-US" dirty="0">
              <a:latin typeface="Calibri"/>
            </a:rPr>
            <a:t>Do Research Project</a:t>
          </a:r>
        </a:p>
      </dgm:t>
    </dgm:pt>
    <dgm:pt modelId="{014070E9-4D8B-4008-9332-AD407013A2B6}" type="parTrans" cxnId="{00211F8A-50F0-4637-A8F2-656E2F11B366}">
      <dgm:prSet/>
      <dgm:spPr/>
    </dgm:pt>
    <dgm:pt modelId="{B6565AD6-0420-42FA-82D3-9BF696C632DA}" type="sibTrans" cxnId="{00211F8A-50F0-4637-A8F2-656E2F11B366}">
      <dgm:prSet/>
      <dgm:spPr/>
    </dgm:pt>
    <dgm:pt modelId="{DA6DF320-4940-414D-A7B9-D01A6D373242}" type="pres">
      <dgm:prSet presAssocID="{D1BCA8B2-7774-4AC4-9A01-0A5D99E859D5}" presName="root" presStyleCnt="0">
        <dgm:presLayoutVars>
          <dgm:dir/>
          <dgm:resizeHandles val="exact"/>
        </dgm:presLayoutVars>
      </dgm:prSet>
      <dgm:spPr/>
    </dgm:pt>
    <dgm:pt modelId="{A3031BB9-C2EE-43C2-861C-D33CF6C27C0E}" type="pres">
      <dgm:prSet presAssocID="{EC394909-C6D4-407E-B5FB-706BE950F77D}" presName="compNode" presStyleCnt="0"/>
      <dgm:spPr/>
    </dgm:pt>
    <dgm:pt modelId="{FAC23171-335D-47D5-8261-CCDA81D449F9}" type="pres">
      <dgm:prSet presAssocID="{EC394909-C6D4-407E-B5FB-706BE950F77D}" presName="bgRect" presStyleLbl="bgShp" presStyleIdx="0" presStyleCnt="5"/>
      <dgm:spPr/>
    </dgm:pt>
    <dgm:pt modelId="{3402EB35-145F-44B5-9490-355204C3A4EA}" type="pres">
      <dgm:prSet presAssocID="{EC394909-C6D4-407E-B5FB-706BE950F77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met"/>
        </a:ext>
      </dgm:extLst>
    </dgm:pt>
    <dgm:pt modelId="{A00E8929-22E8-4102-A197-65F07BC25DC8}" type="pres">
      <dgm:prSet presAssocID="{EC394909-C6D4-407E-B5FB-706BE950F77D}" presName="spaceRect" presStyleCnt="0"/>
      <dgm:spPr/>
    </dgm:pt>
    <dgm:pt modelId="{BBB8BA39-BFD8-47F8-9A4A-EEA329956034}" type="pres">
      <dgm:prSet presAssocID="{EC394909-C6D4-407E-B5FB-706BE950F77D}" presName="parTx" presStyleLbl="revTx" presStyleIdx="0" presStyleCnt="5">
        <dgm:presLayoutVars>
          <dgm:chMax val="0"/>
          <dgm:chPref val="0"/>
        </dgm:presLayoutVars>
      </dgm:prSet>
      <dgm:spPr/>
    </dgm:pt>
    <dgm:pt modelId="{615E1B23-8812-471F-8D65-8082ED9ACE8F}" type="pres">
      <dgm:prSet presAssocID="{49AE2A77-BF2B-43A0-8E90-B78F24E78CBC}" presName="sibTrans" presStyleCnt="0"/>
      <dgm:spPr/>
    </dgm:pt>
    <dgm:pt modelId="{C62E5A42-22DD-42EC-909A-428C34002BCB}" type="pres">
      <dgm:prSet presAssocID="{0EB15AAE-AAD3-4424-9C0B-42179E0BBF61}" presName="compNode" presStyleCnt="0"/>
      <dgm:spPr/>
    </dgm:pt>
    <dgm:pt modelId="{D57785D5-9355-4C24-84B5-1ACD865C6263}" type="pres">
      <dgm:prSet presAssocID="{0EB15AAE-AAD3-4424-9C0B-42179E0BBF61}" presName="bgRect" presStyleLbl="bgShp" presStyleIdx="1" presStyleCnt="5"/>
      <dgm:spPr/>
    </dgm:pt>
    <dgm:pt modelId="{04E9262C-29CC-471E-8D20-8900B2846C90}" type="pres">
      <dgm:prSet presAssocID="{0EB15AAE-AAD3-4424-9C0B-42179E0BBF61}" presName="iconRect" presStyleLbl="node1" presStyleIdx="1" presStyleCnt="5"/>
      <dgm:spPr/>
    </dgm:pt>
    <dgm:pt modelId="{21AA066D-D1B4-4A5A-AF35-FB9028E47B82}" type="pres">
      <dgm:prSet presAssocID="{0EB15AAE-AAD3-4424-9C0B-42179E0BBF61}" presName="spaceRect" presStyleCnt="0"/>
      <dgm:spPr/>
    </dgm:pt>
    <dgm:pt modelId="{13BAB58F-5993-45FD-9816-BE938E94CF5E}" type="pres">
      <dgm:prSet presAssocID="{0EB15AAE-AAD3-4424-9C0B-42179E0BBF61}" presName="parTx" presStyleLbl="revTx" presStyleIdx="1" presStyleCnt="5">
        <dgm:presLayoutVars>
          <dgm:chMax val="0"/>
          <dgm:chPref val="0"/>
        </dgm:presLayoutVars>
      </dgm:prSet>
      <dgm:spPr/>
    </dgm:pt>
    <dgm:pt modelId="{F0E406B2-171A-48ED-A045-AD488387090A}" type="pres">
      <dgm:prSet presAssocID="{67F91C2D-93D7-4DB7-9E5E-B1ADEF975330}" presName="sibTrans" presStyleCnt="0"/>
      <dgm:spPr/>
    </dgm:pt>
    <dgm:pt modelId="{6614A086-D15D-402D-B3C6-3674D2E7012E}" type="pres">
      <dgm:prSet presAssocID="{B72E64CD-5967-4C88-B87A-115E901ABFF8}" presName="compNode" presStyleCnt="0"/>
      <dgm:spPr/>
    </dgm:pt>
    <dgm:pt modelId="{4B22652A-EA09-4F47-AC23-065F2A5DEE2C}" type="pres">
      <dgm:prSet presAssocID="{B72E64CD-5967-4C88-B87A-115E901ABFF8}" presName="bgRect" presStyleLbl="bgShp" presStyleIdx="2" presStyleCnt="5"/>
      <dgm:spPr/>
    </dgm:pt>
    <dgm:pt modelId="{D023276B-F93A-4BF6-9BC7-EF8BA26338B7}" type="pres">
      <dgm:prSet presAssocID="{B72E64CD-5967-4C88-B87A-115E901ABFF8}" presName="icon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ncil"/>
        </a:ext>
      </dgm:extLst>
    </dgm:pt>
    <dgm:pt modelId="{4E7087F5-DD2F-47DC-ACB4-FB8915DB5E21}" type="pres">
      <dgm:prSet presAssocID="{B72E64CD-5967-4C88-B87A-115E901ABFF8}" presName="spaceRect" presStyleCnt="0"/>
      <dgm:spPr/>
    </dgm:pt>
    <dgm:pt modelId="{1AAE4703-9BFD-4AE6-B5A6-38A34C63A591}" type="pres">
      <dgm:prSet presAssocID="{B72E64CD-5967-4C88-B87A-115E901ABFF8}" presName="parTx" presStyleLbl="revTx" presStyleIdx="2" presStyleCnt="5">
        <dgm:presLayoutVars>
          <dgm:chMax val="0"/>
          <dgm:chPref val="0"/>
        </dgm:presLayoutVars>
      </dgm:prSet>
      <dgm:spPr/>
    </dgm:pt>
    <dgm:pt modelId="{CC694FBD-D9A5-BF45-83D5-6B63C70C7453}" type="pres">
      <dgm:prSet presAssocID="{C6AF55C9-0A0E-4547-9C64-1A91E6B4C9C6}" presName="sibTrans" presStyleCnt="0"/>
      <dgm:spPr/>
    </dgm:pt>
    <dgm:pt modelId="{9284951B-02FE-9240-9C8E-C90AA0637733}" type="pres">
      <dgm:prSet presAssocID="{3DF78121-FAD1-3548-A106-6D72A77133B7}" presName="compNode" presStyleCnt="0"/>
      <dgm:spPr/>
    </dgm:pt>
    <dgm:pt modelId="{D227E05A-83B9-EB49-8A16-96A3EF26B0C2}" type="pres">
      <dgm:prSet presAssocID="{3DF78121-FAD1-3548-A106-6D72A77133B7}" presName="bgRect" presStyleLbl="bgShp" presStyleIdx="3" presStyleCnt="5"/>
      <dgm:spPr/>
    </dgm:pt>
    <dgm:pt modelId="{5F36FD38-4017-984B-9223-A85756922ABA}" type="pres">
      <dgm:prSet presAssocID="{3DF78121-FAD1-3548-A106-6D72A77133B7}" presName="iconRect" presStyleLbl="node1" presStyleIdx="3"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llustrator outline"/>
        </a:ext>
      </dgm:extLst>
    </dgm:pt>
    <dgm:pt modelId="{357EA350-BCC0-6F49-B524-B6B9B6A39F88}" type="pres">
      <dgm:prSet presAssocID="{3DF78121-FAD1-3548-A106-6D72A77133B7}" presName="spaceRect" presStyleCnt="0"/>
      <dgm:spPr/>
    </dgm:pt>
    <dgm:pt modelId="{61D86D9A-1FBC-9941-980F-3D1D4C54E32B}" type="pres">
      <dgm:prSet presAssocID="{3DF78121-FAD1-3548-A106-6D72A77133B7}" presName="parTx" presStyleLbl="revTx" presStyleIdx="3" presStyleCnt="5">
        <dgm:presLayoutVars>
          <dgm:chMax val="0"/>
          <dgm:chPref val="0"/>
        </dgm:presLayoutVars>
      </dgm:prSet>
      <dgm:spPr/>
    </dgm:pt>
    <dgm:pt modelId="{4A715968-E407-463B-9A01-C9D52D8C3CFB}" type="pres">
      <dgm:prSet presAssocID="{4FBDAD16-2D90-A941-92F5-FA38B211B841}" presName="sibTrans" presStyleCnt="0"/>
      <dgm:spPr/>
    </dgm:pt>
    <dgm:pt modelId="{8281D589-EA9F-4755-985C-41A68323BA2D}" type="pres">
      <dgm:prSet presAssocID="{88E00CC7-5CF5-4AD9-88C4-2022E43080C3}" presName="compNode" presStyleCnt="0"/>
      <dgm:spPr/>
    </dgm:pt>
    <dgm:pt modelId="{3F514627-C88D-4D7B-9407-FF34E4CC5766}" type="pres">
      <dgm:prSet presAssocID="{88E00CC7-5CF5-4AD9-88C4-2022E43080C3}" presName="bgRect" presStyleLbl="bgShp" presStyleIdx="4" presStyleCnt="5"/>
      <dgm:spPr/>
    </dgm:pt>
    <dgm:pt modelId="{BBA139BD-3B79-4640-883E-8F7ECB1F36AD}" type="pres">
      <dgm:prSet presAssocID="{88E00CC7-5CF5-4AD9-88C4-2022E43080C3}" presName="iconRect" presStyleLbl="node1" presStyleIdx="4" presStyleCnt="5"/>
      <dgm:spPr/>
    </dgm:pt>
    <dgm:pt modelId="{C9E7DD29-3D7E-4EF2-8C41-738F0EBBAA70}" type="pres">
      <dgm:prSet presAssocID="{88E00CC7-5CF5-4AD9-88C4-2022E43080C3}" presName="spaceRect" presStyleCnt="0"/>
      <dgm:spPr/>
    </dgm:pt>
    <dgm:pt modelId="{B661EAC3-3A96-4C69-8CB5-12BA33735E7B}" type="pres">
      <dgm:prSet presAssocID="{88E00CC7-5CF5-4AD9-88C4-2022E43080C3}" presName="parTx" presStyleLbl="revTx" presStyleIdx="4" presStyleCnt="5">
        <dgm:presLayoutVars>
          <dgm:chMax val="0"/>
          <dgm:chPref val="0"/>
        </dgm:presLayoutVars>
      </dgm:prSet>
      <dgm:spPr/>
    </dgm:pt>
  </dgm:ptLst>
  <dgm:cxnLst>
    <dgm:cxn modelId="{ED61631B-CDC7-4CB1-8F5A-53188265C372}" srcId="{D1BCA8B2-7774-4AC4-9A01-0A5D99E859D5}" destId="{EC394909-C6D4-407E-B5FB-706BE950F77D}" srcOrd="0" destOrd="0" parTransId="{7B5033B7-1AC3-49CA-A393-00F3668B5F5B}" sibTransId="{49AE2A77-BF2B-43A0-8E90-B78F24E78CBC}"/>
    <dgm:cxn modelId="{C5E66B5E-1E65-4629-B154-F20118C44D5D}" srcId="{D1BCA8B2-7774-4AC4-9A01-0A5D99E859D5}" destId="{0EB15AAE-AAD3-4424-9C0B-42179E0BBF61}" srcOrd="1" destOrd="0" parTransId="{4F24639A-2065-45B8-8001-2E0D490B2AD1}" sibTransId="{67F91C2D-93D7-4DB7-9E5E-B1ADEF975330}"/>
    <dgm:cxn modelId="{56265D61-FBD3-4294-A5D0-318EB1A3F6AA}" type="presOf" srcId="{B72E64CD-5967-4C88-B87A-115E901ABFF8}" destId="{1AAE4703-9BFD-4AE6-B5A6-38A34C63A591}" srcOrd="0" destOrd="0" presId="urn:microsoft.com/office/officeart/2018/2/layout/IconVerticalSolidList"/>
    <dgm:cxn modelId="{03AC8A66-F80E-4C4B-B572-CA3FF8B3D466}" type="presOf" srcId="{D1BCA8B2-7774-4AC4-9A01-0A5D99E859D5}" destId="{DA6DF320-4940-414D-A7B9-D01A6D373242}" srcOrd="0" destOrd="0" presId="urn:microsoft.com/office/officeart/2018/2/layout/IconVerticalSolidList"/>
    <dgm:cxn modelId="{B8540268-448D-4D81-BFE6-8F6D72DB647C}" type="presOf" srcId="{0EB15AAE-AAD3-4424-9C0B-42179E0BBF61}" destId="{13BAB58F-5993-45FD-9816-BE938E94CF5E}" srcOrd="0" destOrd="0" presId="urn:microsoft.com/office/officeart/2018/2/layout/IconVerticalSolidList"/>
    <dgm:cxn modelId="{34523E69-F506-46B8-843B-61E70328C615}" type="presOf" srcId="{EC394909-C6D4-407E-B5FB-706BE950F77D}" destId="{BBB8BA39-BFD8-47F8-9A4A-EEA329956034}" srcOrd="0" destOrd="0" presId="urn:microsoft.com/office/officeart/2018/2/layout/IconVerticalSolidList"/>
    <dgm:cxn modelId="{D7B43575-525A-374F-B9AA-F0A2725098D7}" srcId="{D1BCA8B2-7774-4AC4-9A01-0A5D99E859D5}" destId="{3DF78121-FAD1-3548-A106-6D72A77133B7}" srcOrd="3" destOrd="0" parTransId="{BBB25960-AC00-7144-AE0E-9FB7CB16037A}" sibTransId="{4FBDAD16-2D90-A941-92F5-FA38B211B841}"/>
    <dgm:cxn modelId="{00211F8A-50F0-4637-A8F2-656E2F11B366}" srcId="{D1BCA8B2-7774-4AC4-9A01-0A5D99E859D5}" destId="{88E00CC7-5CF5-4AD9-88C4-2022E43080C3}" srcOrd="4" destOrd="0" parTransId="{014070E9-4D8B-4008-9332-AD407013A2B6}" sibTransId="{B6565AD6-0420-42FA-82D3-9BF696C632DA}"/>
    <dgm:cxn modelId="{FC29149C-A147-40B2-8647-77BCCA81B7AB}" srcId="{D1BCA8B2-7774-4AC4-9A01-0A5D99E859D5}" destId="{B72E64CD-5967-4C88-B87A-115E901ABFF8}" srcOrd="2" destOrd="0" parTransId="{66121ED5-4578-4A7C-9759-26C9DDB97B21}" sibTransId="{C6AF55C9-0A0E-4547-9C64-1A91E6B4C9C6}"/>
    <dgm:cxn modelId="{1D7D96CC-41D8-4C45-ABD3-6525229E1CB2}" type="presOf" srcId="{3DF78121-FAD1-3548-A106-6D72A77133B7}" destId="{61D86D9A-1FBC-9941-980F-3D1D4C54E32B}" srcOrd="0" destOrd="0" presId="urn:microsoft.com/office/officeart/2018/2/layout/IconVerticalSolidList"/>
    <dgm:cxn modelId="{F84686E0-7BBA-4582-88F5-97CF6D3668D5}" type="presOf" srcId="{88E00CC7-5CF5-4AD9-88C4-2022E43080C3}" destId="{B661EAC3-3A96-4C69-8CB5-12BA33735E7B}" srcOrd="0" destOrd="0" presId="urn:microsoft.com/office/officeart/2018/2/layout/IconVerticalSolidList"/>
    <dgm:cxn modelId="{314047ED-A360-4A0B-A670-999FE78CF19C}" type="presParOf" srcId="{DA6DF320-4940-414D-A7B9-D01A6D373242}" destId="{A3031BB9-C2EE-43C2-861C-D33CF6C27C0E}" srcOrd="0" destOrd="0" presId="urn:microsoft.com/office/officeart/2018/2/layout/IconVerticalSolidList"/>
    <dgm:cxn modelId="{EAC48C84-A582-4EE5-84DF-36B670E3F788}" type="presParOf" srcId="{A3031BB9-C2EE-43C2-861C-D33CF6C27C0E}" destId="{FAC23171-335D-47D5-8261-CCDA81D449F9}" srcOrd="0" destOrd="0" presId="urn:microsoft.com/office/officeart/2018/2/layout/IconVerticalSolidList"/>
    <dgm:cxn modelId="{3B834A7D-658D-4534-BEA6-EF1F238A25FE}" type="presParOf" srcId="{A3031BB9-C2EE-43C2-861C-D33CF6C27C0E}" destId="{3402EB35-145F-44B5-9490-355204C3A4EA}" srcOrd="1" destOrd="0" presId="urn:microsoft.com/office/officeart/2018/2/layout/IconVerticalSolidList"/>
    <dgm:cxn modelId="{BF4FCEE4-AA7A-4108-AEE7-94F50DDF5C69}" type="presParOf" srcId="{A3031BB9-C2EE-43C2-861C-D33CF6C27C0E}" destId="{A00E8929-22E8-4102-A197-65F07BC25DC8}" srcOrd="2" destOrd="0" presId="urn:microsoft.com/office/officeart/2018/2/layout/IconVerticalSolidList"/>
    <dgm:cxn modelId="{D0F33E0E-26D9-4A10-B7D4-BBEC40790DFE}" type="presParOf" srcId="{A3031BB9-C2EE-43C2-861C-D33CF6C27C0E}" destId="{BBB8BA39-BFD8-47F8-9A4A-EEA329956034}" srcOrd="3" destOrd="0" presId="urn:microsoft.com/office/officeart/2018/2/layout/IconVerticalSolidList"/>
    <dgm:cxn modelId="{3EB134F4-E152-4DB5-9EA7-3E92779B742A}" type="presParOf" srcId="{DA6DF320-4940-414D-A7B9-D01A6D373242}" destId="{615E1B23-8812-471F-8D65-8082ED9ACE8F}" srcOrd="1" destOrd="0" presId="urn:microsoft.com/office/officeart/2018/2/layout/IconVerticalSolidList"/>
    <dgm:cxn modelId="{34DB7594-0948-403F-BCD3-B5B58DA1B589}" type="presParOf" srcId="{DA6DF320-4940-414D-A7B9-D01A6D373242}" destId="{C62E5A42-22DD-42EC-909A-428C34002BCB}" srcOrd="2" destOrd="0" presId="urn:microsoft.com/office/officeart/2018/2/layout/IconVerticalSolidList"/>
    <dgm:cxn modelId="{963ED50E-F807-4417-A74F-B7C73557D55A}" type="presParOf" srcId="{C62E5A42-22DD-42EC-909A-428C34002BCB}" destId="{D57785D5-9355-4C24-84B5-1ACD865C6263}" srcOrd="0" destOrd="0" presId="urn:microsoft.com/office/officeart/2018/2/layout/IconVerticalSolidList"/>
    <dgm:cxn modelId="{CE99FBFB-3686-48B7-8DA4-90C7B3580AD5}" type="presParOf" srcId="{C62E5A42-22DD-42EC-909A-428C34002BCB}" destId="{04E9262C-29CC-471E-8D20-8900B2846C90}" srcOrd="1" destOrd="0" presId="urn:microsoft.com/office/officeart/2018/2/layout/IconVerticalSolidList"/>
    <dgm:cxn modelId="{DDEB21F1-FD9A-4F0B-8D3E-EEBE7894F0D6}" type="presParOf" srcId="{C62E5A42-22DD-42EC-909A-428C34002BCB}" destId="{21AA066D-D1B4-4A5A-AF35-FB9028E47B82}" srcOrd="2" destOrd="0" presId="urn:microsoft.com/office/officeart/2018/2/layout/IconVerticalSolidList"/>
    <dgm:cxn modelId="{4DE24512-9FCC-4AFC-9084-200C50B40156}" type="presParOf" srcId="{C62E5A42-22DD-42EC-909A-428C34002BCB}" destId="{13BAB58F-5993-45FD-9816-BE938E94CF5E}" srcOrd="3" destOrd="0" presId="urn:microsoft.com/office/officeart/2018/2/layout/IconVerticalSolidList"/>
    <dgm:cxn modelId="{C9FC304E-4DB5-47CA-92A5-7B78A363F658}" type="presParOf" srcId="{DA6DF320-4940-414D-A7B9-D01A6D373242}" destId="{F0E406B2-171A-48ED-A045-AD488387090A}" srcOrd="3" destOrd="0" presId="urn:microsoft.com/office/officeart/2018/2/layout/IconVerticalSolidList"/>
    <dgm:cxn modelId="{0AF99F98-7A32-430C-8D23-D9CE2B6E4D46}" type="presParOf" srcId="{DA6DF320-4940-414D-A7B9-D01A6D373242}" destId="{6614A086-D15D-402D-B3C6-3674D2E7012E}" srcOrd="4" destOrd="0" presId="urn:microsoft.com/office/officeart/2018/2/layout/IconVerticalSolidList"/>
    <dgm:cxn modelId="{94082CEA-031E-40A3-9CFE-C9759EA89F76}" type="presParOf" srcId="{6614A086-D15D-402D-B3C6-3674D2E7012E}" destId="{4B22652A-EA09-4F47-AC23-065F2A5DEE2C}" srcOrd="0" destOrd="0" presId="urn:microsoft.com/office/officeart/2018/2/layout/IconVerticalSolidList"/>
    <dgm:cxn modelId="{75BD8F16-81BA-476F-8446-A478DFDAA8F2}" type="presParOf" srcId="{6614A086-D15D-402D-B3C6-3674D2E7012E}" destId="{D023276B-F93A-4BF6-9BC7-EF8BA26338B7}" srcOrd="1" destOrd="0" presId="urn:microsoft.com/office/officeart/2018/2/layout/IconVerticalSolidList"/>
    <dgm:cxn modelId="{7B4DAE02-D5A2-452C-996A-7487120B4C22}" type="presParOf" srcId="{6614A086-D15D-402D-B3C6-3674D2E7012E}" destId="{4E7087F5-DD2F-47DC-ACB4-FB8915DB5E21}" srcOrd="2" destOrd="0" presId="urn:microsoft.com/office/officeart/2018/2/layout/IconVerticalSolidList"/>
    <dgm:cxn modelId="{F1C769B3-7297-4D4D-B531-0B8A1638D059}" type="presParOf" srcId="{6614A086-D15D-402D-B3C6-3674D2E7012E}" destId="{1AAE4703-9BFD-4AE6-B5A6-38A34C63A591}" srcOrd="3" destOrd="0" presId="urn:microsoft.com/office/officeart/2018/2/layout/IconVerticalSolidList"/>
    <dgm:cxn modelId="{A1269FD1-FEE8-4C84-925A-E6ACD512FFE7}" type="presParOf" srcId="{DA6DF320-4940-414D-A7B9-D01A6D373242}" destId="{CC694FBD-D9A5-BF45-83D5-6B63C70C7453}" srcOrd="5" destOrd="0" presId="urn:microsoft.com/office/officeart/2018/2/layout/IconVerticalSolidList"/>
    <dgm:cxn modelId="{B26CF000-48C7-4B1E-AD53-848FF465FDFC}" type="presParOf" srcId="{DA6DF320-4940-414D-A7B9-D01A6D373242}" destId="{9284951B-02FE-9240-9C8E-C90AA0637733}" srcOrd="6" destOrd="0" presId="urn:microsoft.com/office/officeart/2018/2/layout/IconVerticalSolidList"/>
    <dgm:cxn modelId="{395D0ED4-6DF6-4488-AE59-023F83D63CBC}" type="presParOf" srcId="{9284951B-02FE-9240-9C8E-C90AA0637733}" destId="{D227E05A-83B9-EB49-8A16-96A3EF26B0C2}" srcOrd="0" destOrd="0" presId="urn:microsoft.com/office/officeart/2018/2/layout/IconVerticalSolidList"/>
    <dgm:cxn modelId="{F3D4473C-C510-4FF5-A054-4042512D2A96}" type="presParOf" srcId="{9284951B-02FE-9240-9C8E-C90AA0637733}" destId="{5F36FD38-4017-984B-9223-A85756922ABA}" srcOrd="1" destOrd="0" presId="urn:microsoft.com/office/officeart/2018/2/layout/IconVerticalSolidList"/>
    <dgm:cxn modelId="{34F071C9-4835-46FB-B30B-9380F349309B}" type="presParOf" srcId="{9284951B-02FE-9240-9C8E-C90AA0637733}" destId="{357EA350-BCC0-6F49-B524-B6B9B6A39F88}" srcOrd="2" destOrd="0" presId="urn:microsoft.com/office/officeart/2018/2/layout/IconVerticalSolidList"/>
    <dgm:cxn modelId="{080ADBFD-02F5-44AF-AB95-A9EEE131EC54}" type="presParOf" srcId="{9284951B-02FE-9240-9C8E-C90AA0637733}" destId="{61D86D9A-1FBC-9941-980F-3D1D4C54E32B}" srcOrd="3" destOrd="0" presId="urn:microsoft.com/office/officeart/2018/2/layout/IconVerticalSolidList"/>
    <dgm:cxn modelId="{B855BC4D-4346-47BB-85A2-E7C79FF8C7C4}" type="presParOf" srcId="{DA6DF320-4940-414D-A7B9-D01A6D373242}" destId="{4A715968-E407-463B-9A01-C9D52D8C3CFB}" srcOrd="7" destOrd="0" presId="urn:microsoft.com/office/officeart/2018/2/layout/IconVerticalSolidList"/>
    <dgm:cxn modelId="{8C7A5FA2-2693-4BD4-97EB-D3D43F1ECC0D}" type="presParOf" srcId="{DA6DF320-4940-414D-A7B9-D01A6D373242}" destId="{8281D589-EA9F-4755-985C-41A68323BA2D}" srcOrd="8" destOrd="0" presId="urn:microsoft.com/office/officeart/2018/2/layout/IconVerticalSolidList"/>
    <dgm:cxn modelId="{6049015D-3F81-44CB-B53C-C84634F6B24F}" type="presParOf" srcId="{8281D589-EA9F-4755-985C-41A68323BA2D}" destId="{3F514627-C88D-4D7B-9407-FF34E4CC5766}" srcOrd="0" destOrd="0" presId="urn:microsoft.com/office/officeart/2018/2/layout/IconVerticalSolidList"/>
    <dgm:cxn modelId="{3A590D16-A206-493A-8D90-5FA23DCD5EEB}" type="presParOf" srcId="{8281D589-EA9F-4755-985C-41A68323BA2D}" destId="{BBA139BD-3B79-4640-883E-8F7ECB1F36AD}" srcOrd="1" destOrd="0" presId="urn:microsoft.com/office/officeart/2018/2/layout/IconVerticalSolidList"/>
    <dgm:cxn modelId="{9D20BAC2-1037-43FC-8A7D-A36269EF13E4}" type="presParOf" srcId="{8281D589-EA9F-4755-985C-41A68323BA2D}" destId="{C9E7DD29-3D7E-4EF2-8C41-738F0EBBAA70}" srcOrd="2" destOrd="0" presId="urn:microsoft.com/office/officeart/2018/2/layout/IconVerticalSolidList"/>
    <dgm:cxn modelId="{7BEE82D2-9023-4C6F-A0FD-0EBEBA211FC9}" type="presParOf" srcId="{8281D589-EA9F-4755-985C-41A68323BA2D}" destId="{B661EAC3-3A96-4C69-8CB5-12BA33735E7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911AEF-0D3C-4669-BAFA-6CBE8E3C03B0}" type="doc">
      <dgm:prSet loTypeId="urn:microsoft.com/office/officeart/2016/7/layout/VerticalDownArrowProcess" loCatId="process" qsTypeId="urn:microsoft.com/office/officeart/2005/8/quickstyle/3d1" qsCatId="3D" csTypeId="urn:microsoft.com/office/officeart/2005/8/colors/accent1_2" csCatId="accent1"/>
      <dgm:spPr/>
      <dgm:t>
        <a:bodyPr/>
        <a:lstStyle/>
        <a:p>
          <a:endParaRPr lang="en-US"/>
        </a:p>
      </dgm:t>
    </dgm:pt>
    <dgm:pt modelId="{28770D44-90CA-4420-A7FC-4D6A4825BDE6}">
      <dgm:prSet/>
      <dgm:spPr/>
      <dgm:t>
        <a:bodyPr/>
        <a:lstStyle/>
        <a:p>
          <a:r>
            <a:rPr lang="en-US"/>
            <a:t>Propose</a:t>
          </a:r>
        </a:p>
      </dgm:t>
    </dgm:pt>
    <dgm:pt modelId="{BE46C31F-943C-449E-AE1D-8F118D736A6F}" type="parTrans" cxnId="{311DC527-BB14-40F0-9B62-96608A08CC46}">
      <dgm:prSet/>
      <dgm:spPr/>
      <dgm:t>
        <a:bodyPr/>
        <a:lstStyle/>
        <a:p>
          <a:endParaRPr lang="en-US"/>
        </a:p>
      </dgm:t>
    </dgm:pt>
    <dgm:pt modelId="{5C2172D8-341F-40E6-91D1-B10008102534}" type="sibTrans" cxnId="{311DC527-BB14-40F0-9B62-96608A08CC46}">
      <dgm:prSet/>
      <dgm:spPr/>
      <dgm:t>
        <a:bodyPr/>
        <a:lstStyle/>
        <a:p>
          <a:endParaRPr lang="en-US"/>
        </a:p>
      </dgm:t>
    </dgm:pt>
    <dgm:pt modelId="{12569DCC-B520-43BF-9872-3A3AB990D45F}">
      <dgm:prSet/>
      <dgm:spPr/>
      <dgm:t>
        <a:bodyPr/>
        <a:lstStyle/>
        <a:p>
          <a:r>
            <a:rPr lang="en-US"/>
            <a:t>Propose Research Project idea to council STEM Committee </a:t>
          </a:r>
        </a:p>
      </dgm:t>
    </dgm:pt>
    <dgm:pt modelId="{AC786BF8-1047-49A8-B080-812CCAE67B9A}" type="parTrans" cxnId="{1605BA1E-9CB8-4A8D-9EDE-C5B893BFE760}">
      <dgm:prSet/>
      <dgm:spPr/>
      <dgm:t>
        <a:bodyPr/>
        <a:lstStyle/>
        <a:p>
          <a:endParaRPr lang="en-US"/>
        </a:p>
      </dgm:t>
    </dgm:pt>
    <dgm:pt modelId="{433B9A26-D553-4504-8E67-C93F10153EC0}" type="sibTrans" cxnId="{1605BA1E-9CB8-4A8D-9EDE-C5B893BFE760}">
      <dgm:prSet/>
      <dgm:spPr/>
      <dgm:t>
        <a:bodyPr/>
        <a:lstStyle/>
        <a:p>
          <a:endParaRPr lang="en-US"/>
        </a:p>
      </dgm:t>
    </dgm:pt>
    <dgm:pt modelId="{51D73BA1-B2B0-4366-B8A3-5F7DE4D8D891}">
      <dgm:prSet/>
      <dgm:spPr/>
      <dgm:t>
        <a:bodyPr/>
        <a:lstStyle/>
        <a:p>
          <a:r>
            <a:rPr lang="en-US"/>
            <a:t>Complete</a:t>
          </a:r>
        </a:p>
      </dgm:t>
    </dgm:pt>
    <dgm:pt modelId="{F175EB74-FAB3-4DB1-949A-EC7B697A8295}" type="parTrans" cxnId="{CAEFCA02-B716-40CC-AA2B-B11D0E53E8AC}">
      <dgm:prSet/>
      <dgm:spPr/>
      <dgm:t>
        <a:bodyPr/>
        <a:lstStyle/>
        <a:p>
          <a:endParaRPr lang="en-US"/>
        </a:p>
      </dgm:t>
    </dgm:pt>
    <dgm:pt modelId="{83CD8D52-1167-455F-A1B1-5887E0C6BB70}" type="sibTrans" cxnId="{CAEFCA02-B716-40CC-AA2B-B11D0E53E8AC}">
      <dgm:prSet/>
      <dgm:spPr/>
      <dgm:t>
        <a:bodyPr/>
        <a:lstStyle/>
        <a:p>
          <a:endParaRPr lang="en-US"/>
        </a:p>
      </dgm:t>
    </dgm:pt>
    <dgm:pt modelId="{EF99B2D3-F873-49B9-8794-308D0F281CBC}">
      <dgm:prSet/>
      <dgm:spPr/>
      <dgm:t>
        <a:bodyPr/>
        <a:lstStyle/>
        <a:p>
          <a:r>
            <a:rPr lang="en-US"/>
            <a:t>Complete a Research Project </a:t>
          </a:r>
        </a:p>
      </dgm:t>
    </dgm:pt>
    <dgm:pt modelId="{A3223BCA-04D6-4754-AAB4-28FA532B2F85}" type="parTrans" cxnId="{6DA5A50E-DD13-421C-9C21-D851D195E92A}">
      <dgm:prSet/>
      <dgm:spPr/>
      <dgm:t>
        <a:bodyPr/>
        <a:lstStyle/>
        <a:p>
          <a:endParaRPr lang="en-US"/>
        </a:p>
      </dgm:t>
    </dgm:pt>
    <dgm:pt modelId="{B7BC5C0E-4D30-49EF-BC6E-5322F5EAC9F6}" type="sibTrans" cxnId="{6DA5A50E-DD13-421C-9C21-D851D195E92A}">
      <dgm:prSet/>
      <dgm:spPr/>
      <dgm:t>
        <a:bodyPr/>
        <a:lstStyle/>
        <a:p>
          <a:endParaRPr lang="en-US"/>
        </a:p>
      </dgm:t>
    </dgm:pt>
    <dgm:pt modelId="{058531D8-2E21-4C31-9CD3-6F77F4471416}">
      <dgm:prSet/>
      <dgm:spPr/>
      <dgm:t>
        <a:bodyPr/>
        <a:lstStyle/>
        <a:p>
          <a:r>
            <a:rPr lang="en-US"/>
            <a:t>Prepare</a:t>
          </a:r>
        </a:p>
      </dgm:t>
    </dgm:pt>
    <dgm:pt modelId="{67C89372-0068-4D64-9801-D75AE6410186}" type="parTrans" cxnId="{7E56EC62-BE69-4691-A734-9C3E632E8722}">
      <dgm:prSet/>
      <dgm:spPr/>
      <dgm:t>
        <a:bodyPr/>
        <a:lstStyle/>
        <a:p>
          <a:endParaRPr lang="en-US"/>
        </a:p>
      </dgm:t>
    </dgm:pt>
    <dgm:pt modelId="{241AFE20-71AE-462D-B19E-11F5F439F8B8}" type="sibTrans" cxnId="{7E56EC62-BE69-4691-A734-9C3E632E8722}">
      <dgm:prSet/>
      <dgm:spPr/>
      <dgm:t>
        <a:bodyPr/>
        <a:lstStyle/>
        <a:p>
          <a:endParaRPr lang="en-US"/>
        </a:p>
      </dgm:t>
    </dgm:pt>
    <dgm:pt modelId="{D9AD7F11-0982-4F31-BA4A-DD950B9B63F7}">
      <dgm:prSet/>
      <dgm:spPr/>
      <dgm:t>
        <a:bodyPr/>
        <a:lstStyle/>
        <a:p>
          <a:r>
            <a:rPr lang="en-US"/>
            <a:t>Prepare a report and oral presentation  </a:t>
          </a:r>
        </a:p>
      </dgm:t>
    </dgm:pt>
    <dgm:pt modelId="{B7A5577A-169F-45BB-8662-8CF6B43DA126}" type="parTrans" cxnId="{C07A2F31-E6A3-4B22-8F56-4BB9CC4D002D}">
      <dgm:prSet/>
      <dgm:spPr/>
      <dgm:t>
        <a:bodyPr/>
        <a:lstStyle/>
        <a:p>
          <a:endParaRPr lang="en-US"/>
        </a:p>
      </dgm:t>
    </dgm:pt>
    <dgm:pt modelId="{B6E40848-1371-4193-BC64-BC420C5B0235}" type="sibTrans" cxnId="{C07A2F31-E6A3-4B22-8F56-4BB9CC4D002D}">
      <dgm:prSet/>
      <dgm:spPr/>
      <dgm:t>
        <a:bodyPr/>
        <a:lstStyle/>
        <a:p>
          <a:endParaRPr lang="en-US"/>
        </a:p>
      </dgm:t>
    </dgm:pt>
    <dgm:pt modelId="{088D4AAF-58FB-E546-AE7F-7265CC0A1FAE}" type="pres">
      <dgm:prSet presAssocID="{0C911AEF-0D3C-4669-BAFA-6CBE8E3C03B0}" presName="Name0" presStyleCnt="0">
        <dgm:presLayoutVars>
          <dgm:dir/>
          <dgm:animLvl val="lvl"/>
          <dgm:resizeHandles val="exact"/>
        </dgm:presLayoutVars>
      </dgm:prSet>
      <dgm:spPr/>
    </dgm:pt>
    <dgm:pt modelId="{0E3F3F25-1593-E44C-B7FD-AB85BCDC1AF7}" type="pres">
      <dgm:prSet presAssocID="{058531D8-2E21-4C31-9CD3-6F77F4471416}" presName="boxAndChildren" presStyleCnt="0"/>
      <dgm:spPr/>
    </dgm:pt>
    <dgm:pt modelId="{592534EA-0707-2047-8BC7-C429591C7A72}" type="pres">
      <dgm:prSet presAssocID="{058531D8-2E21-4C31-9CD3-6F77F4471416}" presName="parentTextBox" presStyleLbl="alignNode1" presStyleIdx="0" presStyleCnt="3"/>
      <dgm:spPr/>
    </dgm:pt>
    <dgm:pt modelId="{CBEFEB2B-EA22-5F4A-9A98-F5ACDEEA49FD}" type="pres">
      <dgm:prSet presAssocID="{058531D8-2E21-4C31-9CD3-6F77F4471416}" presName="descendantBox" presStyleLbl="bgAccFollowNode1" presStyleIdx="0" presStyleCnt="3"/>
      <dgm:spPr/>
    </dgm:pt>
    <dgm:pt modelId="{56C85F0A-C90A-8545-AB73-DBC4F85A7EF0}" type="pres">
      <dgm:prSet presAssocID="{83CD8D52-1167-455F-A1B1-5887E0C6BB70}" presName="sp" presStyleCnt="0"/>
      <dgm:spPr/>
    </dgm:pt>
    <dgm:pt modelId="{7380563B-6FDA-0046-9E84-C6E8FD7C1D2B}" type="pres">
      <dgm:prSet presAssocID="{51D73BA1-B2B0-4366-B8A3-5F7DE4D8D891}" presName="arrowAndChildren" presStyleCnt="0"/>
      <dgm:spPr/>
    </dgm:pt>
    <dgm:pt modelId="{343DCDA1-FDF7-1841-BA95-5FE063640936}" type="pres">
      <dgm:prSet presAssocID="{51D73BA1-B2B0-4366-B8A3-5F7DE4D8D891}" presName="parentTextArrow" presStyleLbl="node1" presStyleIdx="0" presStyleCnt="0"/>
      <dgm:spPr/>
    </dgm:pt>
    <dgm:pt modelId="{AD8F2071-1298-714D-9359-3ECD7F9949BB}" type="pres">
      <dgm:prSet presAssocID="{51D73BA1-B2B0-4366-B8A3-5F7DE4D8D891}" presName="arrow" presStyleLbl="alignNode1" presStyleIdx="1" presStyleCnt="3"/>
      <dgm:spPr/>
    </dgm:pt>
    <dgm:pt modelId="{5A865C18-DE34-C942-8ACC-42A5DEB3D547}" type="pres">
      <dgm:prSet presAssocID="{51D73BA1-B2B0-4366-B8A3-5F7DE4D8D891}" presName="descendantArrow" presStyleLbl="bgAccFollowNode1" presStyleIdx="1" presStyleCnt="3"/>
      <dgm:spPr/>
    </dgm:pt>
    <dgm:pt modelId="{EB3F3F0F-8D5C-764F-81A7-6E51F7E5F45E}" type="pres">
      <dgm:prSet presAssocID="{5C2172D8-341F-40E6-91D1-B10008102534}" presName="sp" presStyleCnt="0"/>
      <dgm:spPr/>
    </dgm:pt>
    <dgm:pt modelId="{C8FBD0E1-CB36-114B-B1F8-21E9A9E5CEFE}" type="pres">
      <dgm:prSet presAssocID="{28770D44-90CA-4420-A7FC-4D6A4825BDE6}" presName="arrowAndChildren" presStyleCnt="0"/>
      <dgm:spPr/>
    </dgm:pt>
    <dgm:pt modelId="{9D3D7093-10DA-A147-86DE-B572DD054E97}" type="pres">
      <dgm:prSet presAssocID="{28770D44-90CA-4420-A7FC-4D6A4825BDE6}" presName="parentTextArrow" presStyleLbl="node1" presStyleIdx="0" presStyleCnt="0"/>
      <dgm:spPr/>
    </dgm:pt>
    <dgm:pt modelId="{819A55FA-06A1-5E4C-9642-CB181856586A}" type="pres">
      <dgm:prSet presAssocID="{28770D44-90CA-4420-A7FC-4D6A4825BDE6}" presName="arrow" presStyleLbl="alignNode1" presStyleIdx="2" presStyleCnt="3"/>
      <dgm:spPr/>
    </dgm:pt>
    <dgm:pt modelId="{53F323AA-8505-784A-BB01-BA51F9AC2CBC}" type="pres">
      <dgm:prSet presAssocID="{28770D44-90CA-4420-A7FC-4D6A4825BDE6}" presName="descendantArrow" presStyleLbl="bgAccFollowNode1" presStyleIdx="2" presStyleCnt="3"/>
      <dgm:spPr/>
    </dgm:pt>
  </dgm:ptLst>
  <dgm:cxnLst>
    <dgm:cxn modelId="{CAEFCA02-B716-40CC-AA2B-B11D0E53E8AC}" srcId="{0C911AEF-0D3C-4669-BAFA-6CBE8E3C03B0}" destId="{51D73BA1-B2B0-4366-B8A3-5F7DE4D8D891}" srcOrd="1" destOrd="0" parTransId="{F175EB74-FAB3-4DB1-949A-EC7B697A8295}" sibTransId="{83CD8D52-1167-455F-A1B1-5887E0C6BB70}"/>
    <dgm:cxn modelId="{6DA5A50E-DD13-421C-9C21-D851D195E92A}" srcId="{51D73BA1-B2B0-4366-B8A3-5F7DE4D8D891}" destId="{EF99B2D3-F873-49B9-8794-308D0F281CBC}" srcOrd="0" destOrd="0" parTransId="{A3223BCA-04D6-4754-AAB4-28FA532B2F85}" sibTransId="{B7BC5C0E-4D30-49EF-BC6E-5322F5EAC9F6}"/>
    <dgm:cxn modelId="{4BAC5817-9B9D-1947-BA79-20EEF073918B}" type="presOf" srcId="{28770D44-90CA-4420-A7FC-4D6A4825BDE6}" destId="{9D3D7093-10DA-A147-86DE-B572DD054E97}" srcOrd="0" destOrd="0" presId="urn:microsoft.com/office/officeart/2016/7/layout/VerticalDownArrowProcess"/>
    <dgm:cxn modelId="{1605BA1E-9CB8-4A8D-9EDE-C5B893BFE760}" srcId="{28770D44-90CA-4420-A7FC-4D6A4825BDE6}" destId="{12569DCC-B520-43BF-9872-3A3AB990D45F}" srcOrd="0" destOrd="0" parTransId="{AC786BF8-1047-49A8-B080-812CCAE67B9A}" sibTransId="{433B9A26-D553-4504-8E67-C93F10153EC0}"/>
    <dgm:cxn modelId="{EDD9DE23-30F3-6540-A246-B1E457A11EDB}" type="presOf" srcId="{058531D8-2E21-4C31-9CD3-6F77F4471416}" destId="{592534EA-0707-2047-8BC7-C429591C7A72}" srcOrd="0" destOrd="0" presId="urn:microsoft.com/office/officeart/2016/7/layout/VerticalDownArrowProcess"/>
    <dgm:cxn modelId="{311DC527-BB14-40F0-9B62-96608A08CC46}" srcId="{0C911AEF-0D3C-4669-BAFA-6CBE8E3C03B0}" destId="{28770D44-90CA-4420-A7FC-4D6A4825BDE6}" srcOrd="0" destOrd="0" parTransId="{BE46C31F-943C-449E-AE1D-8F118D736A6F}" sibTransId="{5C2172D8-341F-40E6-91D1-B10008102534}"/>
    <dgm:cxn modelId="{7EE4942F-9D5B-AB48-B134-DE45B56D446B}" type="presOf" srcId="{EF99B2D3-F873-49B9-8794-308D0F281CBC}" destId="{5A865C18-DE34-C942-8ACC-42A5DEB3D547}" srcOrd="0" destOrd="0" presId="urn:microsoft.com/office/officeart/2016/7/layout/VerticalDownArrowProcess"/>
    <dgm:cxn modelId="{C07A2F31-E6A3-4B22-8F56-4BB9CC4D002D}" srcId="{058531D8-2E21-4C31-9CD3-6F77F4471416}" destId="{D9AD7F11-0982-4F31-BA4A-DD950B9B63F7}" srcOrd="0" destOrd="0" parTransId="{B7A5577A-169F-45BB-8662-8CF6B43DA126}" sibTransId="{B6E40848-1371-4193-BC64-BC420C5B0235}"/>
    <dgm:cxn modelId="{EA4F5D34-50A3-0143-9BE9-F8F3D247D23C}" type="presOf" srcId="{12569DCC-B520-43BF-9872-3A3AB990D45F}" destId="{53F323AA-8505-784A-BB01-BA51F9AC2CBC}" srcOrd="0" destOrd="0" presId="urn:microsoft.com/office/officeart/2016/7/layout/VerticalDownArrowProcess"/>
    <dgm:cxn modelId="{B4A3475E-2BCA-224D-8DD7-88B2ECCF9325}" type="presOf" srcId="{51D73BA1-B2B0-4366-B8A3-5F7DE4D8D891}" destId="{343DCDA1-FDF7-1841-BA95-5FE063640936}" srcOrd="0" destOrd="0" presId="urn:microsoft.com/office/officeart/2016/7/layout/VerticalDownArrowProcess"/>
    <dgm:cxn modelId="{6A03BD41-7BDD-944D-81CF-98666A9C3EDE}" type="presOf" srcId="{D9AD7F11-0982-4F31-BA4A-DD950B9B63F7}" destId="{CBEFEB2B-EA22-5F4A-9A98-F5ACDEEA49FD}" srcOrd="0" destOrd="0" presId="urn:microsoft.com/office/officeart/2016/7/layout/VerticalDownArrowProcess"/>
    <dgm:cxn modelId="{7E56EC62-BE69-4691-A734-9C3E632E8722}" srcId="{0C911AEF-0D3C-4669-BAFA-6CBE8E3C03B0}" destId="{058531D8-2E21-4C31-9CD3-6F77F4471416}" srcOrd="2" destOrd="0" parTransId="{67C89372-0068-4D64-9801-D75AE6410186}" sibTransId="{241AFE20-71AE-462D-B19E-11F5F439F8B8}"/>
    <dgm:cxn modelId="{50859359-4660-D347-B88A-23E67C808720}" type="presOf" srcId="{28770D44-90CA-4420-A7FC-4D6A4825BDE6}" destId="{819A55FA-06A1-5E4C-9642-CB181856586A}" srcOrd="1" destOrd="0" presId="urn:microsoft.com/office/officeart/2016/7/layout/VerticalDownArrowProcess"/>
    <dgm:cxn modelId="{B3538299-5C54-BC44-A734-C5DF96671E90}" type="presOf" srcId="{0C911AEF-0D3C-4669-BAFA-6CBE8E3C03B0}" destId="{088D4AAF-58FB-E546-AE7F-7265CC0A1FAE}" srcOrd="0" destOrd="0" presId="urn:microsoft.com/office/officeart/2016/7/layout/VerticalDownArrowProcess"/>
    <dgm:cxn modelId="{9C2136C9-8916-AA44-B814-E2457555B2D8}" type="presOf" srcId="{51D73BA1-B2B0-4366-B8A3-5F7DE4D8D891}" destId="{AD8F2071-1298-714D-9359-3ECD7F9949BB}" srcOrd="1" destOrd="0" presId="urn:microsoft.com/office/officeart/2016/7/layout/VerticalDownArrowProcess"/>
    <dgm:cxn modelId="{15DC0494-59C4-504B-BDD1-32FFAF7BDA2A}" type="presParOf" srcId="{088D4AAF-58FB-E546-AE7F-7265CC0A1FAE}" destId="{0E3F3F25-1593-E44C-B7FD-AB85BCDC1AF7}" srcOrd="0" destOrd="0" presId="urn:microsoft.com/office/officeart/2016/7/layout/VerticalDownArrowProcess"/>
    <dgm:cxn modelId="{73A2607C-D678-664A-A98F-6F1619C1F5E7}" type="presParOf" srcId="{0E3F3F25-1593-E44C-B7FD-AB85BCDC1AF7}" destId="{592534EA-0707-2047-8BC7-C429591C7A72}" srcOrd="0" destOrd="0" presId="urn:microsoft.com/office/officeart/2016/7/layout/VerticalDownArrowProcess"/>
    <dgm:cxn modelId="{51711F07-7D79-9746-BEA6-E9917A83798A}" type="presParOf" srcId="{0E3F3F25-1593-E44C-B7FD-AB85BCDC1AF7}" destId="{CBEFEB2B-EA22-5F4A-9A98-F5ACDEEA49FD}" srcOrd="1" destOrd="0" presId="urn:microsoft.com/office/officeart/2016/7/layout/VerticalDownArrowProcess"/>
    <dgm:cxn modelId="{21917FDF-8E24-BC4B-B8DA-535029B37C3E}" type="presParOf" srcId="{088D4AAF-58FB-E546-AE7F-7265CC0A1FAE}" destId="{56C85F0A-C90A-8545-AB73-DBC4F85A7EF0}" srcOrd="1" destOrd="0" presId="urn:microsoft.com/office/officeart/2016/7/layout/VerticalDownArrowProcess"/>
    <dgm:cxn modelId="{50B80F9F-2A88-3040-90BA-3E868EB39DDB}" type="presParOf" srcId="{088D4AAF-58FB-E546-AE7F-7265CC0A1FAE}" destId="{7380563B-6FDA-0046-9E84-C6E8FD7C1D2B}" srcOrd="2" destOrd="0" presId="urn:microsoft.com/office/officeart/2016/7/layout/VerticalDownArrowProcess"/>
    <dgm:cxn modelId="{F989E409-50D1-464A-9C52-A6E003B2B3C6}" type="presParOf" srcId="{7380563B-6FDA-0046-9E84-C6E8FD7C1D2B}" destId="{343DCDA1-FDF7-1841-BA95-5FE063640936}" srcOrd="0" destOrd="0" presId="urn:microsoft.com/office/officeart/2016/7/layout/VerticalDownArrowProcess"/>
    <dgm:cxn modelId="{3462B270-2D5E-DF4E-A017-262DE57AB147}" type="presParOf" srcId="{7380563B-6FDA-0046-9E84-C6E8FD7C1D2B}" destId="{AD8F2071-1298-714D-9359-3ECD7F9949BB}" srcOrd="1" destOrd="0" presId="urn:microsoft.com/office/officeart/2016/7/layout/VerticalDownArrowProcess"/>
    <dgm:cxn modelId="{648C2E0E-FE0C-DC4E-BFDD-4FA3A09998AF}" type="presParOf" srcId="{7380563B-6FDA-0046-9E84-C6E8FD7C1D2B}" destId="{5A865C18-DE34-C942-8ACC-42A5DEB3D547}" srcOrd="2" destOrd="0" presId="urn:microsoft.com/office/officeart/2016/7/layout/VerticalDownArrowProcess"/>
    <dgm:cxn modelId="{C6241F44-50F7-7F42-9392-D35D86FD6607}" type="presParOf" srcId="{088D4AAF-58FB-E546-AE7F-7265CC0A1FAE}" destId="{EB3F3F0F-8D5C-764F-81A7-6E51F7E5F45E}" srcOrd="3" destOrd="0" presId="urn:microsoft.com/office/officeart/2016/7/layout/VerticalDownArrowProcess"/>
    <dgm:cxn modelId="{236C9F83-D5CE-7944-A61E-A10997CA5F31}" type="presParOf" srcId="{088D4AAF-58FB-E546-AE7F-7265CC0A1FAE}" destId="{C8FBD0E1-CB36-114B-B1F8-21E9A9E5CEFE}" srcOrd="4" destOrd="0" presId="urn:microsoft.com/office/officeart/2016/7/layout/VerticalDownArrowProcess"/>
    <dgm:cxn modelId="{D873CC97-011B-F04C-BE42-58E2B8E9EC63}" type="presParOf" srcId="{C8FBD0E1-CB36-114B-B1F8-21E9A9E5CEFE}" destId="{9D3D7093-10DA-A147-86DE-B572DD054E97}" srcOrd="0" destOrd="0" presId="urn:microsoft.com/office/officeart/2016/7/layout/VerticalDownArrowProcess"/>
    <dgm:cxn modelId="{5A9C3C65-0667-E046-93B1-2C578D3AA2F5}" type="presParOf" srcId="{C8FBD0E1-CB36-114B-B1F8-21E9A9E5CEFE}" destId="{819A55FA-06A1-5E4C-9642-CB181856586A}" srcOrd="1" destOrd="0" presId="urn:microsoft.com/office/officeart/2016/7/layout/VerticalDownArrowProcess"/>
    <dgm:cxn modelId="{B96027CC-D783-3841-8AB3-08D737A0F2DE}" type="presParOf" srcId="{C8FBD0E1-CB36-114B-B1F8-21E9A9E5CEFE}" destId="{53F323AA-8505-784A-BB01-BA51F9AC2CBC}"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1CCD5E-C5A8-4CEA-A4BF-918D7D3E91B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D815CC2A-4A67-490F-8781-A4BB946E7E78}">
      <dgm:prSet/>
      <dgm:spPr/>
      <dgm:t>
        <a:bodyPr/>
        <a:lstStyle/>
        <a:p>
          <a:r>
            <a:rPr lang="en-US"/>
            <a:t>Developing a Research Project Proposal  </a:t>
          </a:r>
        </a:p>
      </dgm:t>
    </dgm:pt>
    <dgm:pt modelId="{96B65187-1408-4019-B6FE-286A0B19CFFC}" type="parTrans" cxnId="{41B484D6-1A27-472F-981F-45755E10259D}">
      <dgm:prSet/>
      <dgm:spPr/>
      <dgm:t>
        <a:bodyPr/>
        <a:lstStyle/>
        <a:p>
          <a:endParaRPr lang="en-US"/>
        </a:p>
      </dgm:t>
    </dgm:pt>
    <dgm:pt modelId="{748A36F5-FD30-4BF2-820F-D6D2FFDC6893}" type="sibTrans" cxnId="{41B484D6-1A27-472F-981F-45755E10259D}">
      <dgm:prSet/>
      <dgm:spPr/>
      <dgm:t>
        <a:bodyPr/>
        <a:lstStyle/>
        <a:p>
          <a:endParaRPr lang="en-US"/>
        </a:p>
      </dgm:t>
    </dgm:pt>
    <dgm:pt modelId="{CD2C0FA5-9268-423A-A6AB-9BC7075355EB}">
      <dgm:prSet/>
      <dgm:spPr/>
      <dgm:t>
        <a:bodyPr/>
        <a:lstStyle/>
        <a:p>
          <a:r>
            <a:rPr lang="en-US"/>
            <a:t>Guiding the research  </a:t>
          </a:r>
        </a:p>
      </dgm:t>
    </dgm:pt>
    <dgm:pt modelId="{0F945300-1352-4DEF-A53E-B8219B655B84}" type="parTrans" cxnId="{94AB4139-F8D8-41AB-A64A-E7B06796BDB3}">
      <dgm:prSet/>
      <dgm:spPr/>
      <dgm:t>
        <a:bodyPr/>
        <a:lstStyle/>
        <a:p>
          <a:endParaRPr lang="en-US"/>
        </a:p>
      </dgm:t>
    </dgm:pt>
    <dgm:pt modelId="{4E3E8727-46FD-40C4-AC2D-F36FF403BB65}" type="sibTrans" cxnId="{94AB4139-F8D8-41AB-A64A-E7B06796BDB3}">
      <dgm:prSet/>
      <dgm:spPr/>
      <dgm:t>
        <a:bodyPr/>
        <a:lstStyle/>
        <a:p>
          <a:endParaRPr lang="en-US"/>
        </a:p>
      </dgm:t>
    </dgm:pt>
    <dgm:pt modelId="{39A9F53F-D5F9-470E-8E5F-E6615DAB6998}">
      <dgm:prSet/>
      <dgm:spPr/>
      <dgm:t>
        <a:bodyPr/>
        <a:lstStyle/>
        <a:p>
          <a:r>
            <a:rPr lang="en-US"/>
            <a:t>Prepare written report and oral presentation  </a:t>
          </a:r>
        </a:p>
      </dgm:t>
    </dgm:pt>
    <dgm:pt modelId="{1D93AAB7-8E83-426E-9B16-9E29C8CF109B}" type="parTrans" cxnId="{D1B0B848-27C0-4788-B014-D6F1258F1E3C}">
      <dgm:prSet/>
      <dgm:spPr/>
      <dgm:t>
        <a:bodyPr/>
        <a:lstStyle/>
        <a:p>
          <a:endParaRPr lang="en-US"/>
        </a:p>
      </dgm:t>
    </dgm:pt>
    <dgm:pt modelId="{AD34F671-A32A-415E-BEBB-D086D44EE9FB}" type="sibTrans" cxnId="{D1B0B848-27C0-4788-B014-D6F1258F1E3C}">
      <dgm:prSet/>
      <dgm:spPr/>
      <dgm:t>
        <a:bodyPr/>
        <a:lstStyle/>
        <a:p>
          <a:endParaRPr lang="en-US"/>
        </a:p>
      </dgm:t>
    </dgm:pt>
    <dgm:pt modelId="{CF45DE71-9B3C-43F4-95DA-72DF8AFBF81F}">
      <dgm:prSet/>
      <dgm:spPr/>
      <dgm:t>
        <a:bodyPr/>
        <a:lstStyle/>
        <a:p>
          <a:r>
            <a:rPr lang="en-US"/>
            <a:t>Present Research Project  </a:t>
          </a:r>
        </a:p>
      </dgm:t>
    </dgm:pt>
    <dgm:pt modelId="{66C971DE-9E32-4017-9101-0950B2561B1A}" type="parTrans" cxnId="{8782EC67-3C5F-495A-9F37-75CED478A911}">
      <dgm:prSet/>
      <dgm:spPr/>
      <dgm:t>
        <a:bodyPr/>
        <a:lstStyle/>
        <a:p>
          <a:endParaRPr lang="en-US"/>
        </a:p>
      </dgm:t>
    </dgm:pt>
    <dgm:pt modelId="{6365DCC8-97FC-4A7B-AE7B-C9E92384B96F}" type="sibTrans" cxnId="{8782EC67-3C5F-495A-9F37-75CED478A911}">
      <dgm:prSet/>
      <dgm:spPr/>
      <dgm:t>
        <a:bodyPr/>
        <a:lstStyle/>
        <a:p>
          <a:endParaRPr lang="en-US"/>
        </a:p>
      </dgm:t>
    </dgm:pt>
    <dgm:pt modelId="{ECF895AC-3F1F-0343-A3CE-01FB2035A889}" type="pres">
      <dgm:prSet presAssocID="{F41CCD5E-C5A8-4CEA-A4BF-918D7D3E91BA}" presName="diagram" presStyleCnt="0">
        <dgm:presLayoutVars>
          <dgm:dir/>
          <dgm:resizeHandles val="exact"/>
        </dgm:presLayoutVars>
      </dgm:prSet>
      <dgm:spPr/>
    </dgm:pt>
    <dgm:pt modelId="{76118DCF-2012-5443-AC55-3550713C3ED7}" type="pres">
      <dgm:prSet presAssocID="{D815CC2A-4A67-490F-8781-A4BB946E7E78}" presName="node" presStyleLbl="node1" presStyleIdx="0" presStyleCnt="4">
        <dgm:presLayoutVars>
          <dgm:bulletEnabled val="1"/>
        </dgm:presLayoutVars>
      </dgm:prSet>
      <dgm:spPr/>
    </dgm:pt>
    <dgm:pt modelId="{B8739654-3499-2940-88B9-752A7F6AEB3E}" type="pres">
      <dgm:prSet presAssocID="{748A36F5-FD30-4BF2-820F-D6D2FFDC6893}" presName="sibTrans" presStyleCnt="0"/>
      <dgm:spPr/>
    </dgm:pt>
    <dgm:pt modelId="{6E5384DD-4BD1-9742-A4E9-2B0C9370AEF5}" type="pres">
      <dgm:prSet presAssocID="{CD2C0FA5-9268-423A-A6AB-9BC7075355EB}" presName="node" presStyleLbl="node1" presStyleIdx="1" presStyleCnt="4">
        <dgm:presLayoutVars>
          <dgm:bulletEnabled val="1"/>
        </dgm:presLayoutVars>
      </dgm:prSet>
      <dgm:spPr/>
    </dgm:pt>
    <dgm:pt modelId="{CAAB58EC-6D5B-634B-BAEE-313F28902C80}" type="pres">
      <dgm:prSet presAssocID="{4E3E8727-46FD-40C4-AC2D-F36FF403BB65}" presName="sibTrans" presStyleCnt="0"/>
      <dgm:spPr/>
    </dgm:pt>
    <dgm:pt modelId="{ABFC47A5-DFEE-E14C-B617-FE93514C488B}" type="pres">
      <dgm:prSet presAssocID="{39A9F53F-D5F9-470E-8E5F-E6615DAB6998}" presName="node" presStyleLbl="node1" presStyleIdx="2" presStyleCnt="4">
        <dgm:presLayoutVars>
          <dgm:bulletEnabled val="1"/>
        </dgm:presLayoutVars>
      </dgm:prSet>
      <dgm:spPr/>
    </dgm:pt>
    <dgm:pt modelId="{1B97E0ED-4679-3B4D-9AF9-0492E1DCB20C}" type="pres">
      <dgm:prSet presAssocID="{AD34F671-A32A-415E-BEBB-D086D44EE9FB}" presName="sibTrans" presStyleCnt="0"/>
      <dgm:spPr/>
    </dgm:pt>
    <dgm:pt modelId="{F7CC3F59-EC16-AE4B-BFAC-D67DED472F63}" type="pres">
      <dgm:prSet presAssocID="{CF45DE71-9B3C-43F4-95DA-72DF8AFBF81F}" presName="node" presStyleLbl="node1" presStyleIdx="3" presStyleCnt="4">
        <dgm:presLayoutVars>
          <dgm:bulletEnabled val="1"/>
        </dgm:presLayoutVars>
      </dgm:prSet>
      <dgm:spPr/>
    </dgm:pt>
  </dgm:ptLst>
  <dgm:cxnLst>
    <dgm:cxn modelId="{4E7E2800-F0C7-0047-9232-A0B34F37F88B}" type="presOf" srcId="{D815CC2A-4A67-490F-8781-A4BB946E7E78}" destId="{76118DCF-2012-5443-AC55-3550713C3ED7}" srcOrd="0" destOrd="0" presId="urn:microsoft.com/office/officeart/2005/8/layout/default"/>
    <dgm:cxn modelId="{94AB4139-F8D8-41AB-A64A-E7B06796BDB3}" srcId="{F41CCD5E-C5A8-4CEA-A4BF-918D7D3E91BA}" destId="{CD2C0FA5-9268-423A-A6AB-9BC7075355EB}" srcOrd="1" destOrd="0" parTransId="{0F945300-1352-4DEF-A53E-B8219B655B84}" sibTransId="{4E3E8727-46FD-40C4-AC2D-F36FF403BB65}"/>
    <dgm:cxn modelId="{8782EC67-3C5F-495A-9F37-75CED478A911}" srcId="{F41CCD5E-C5A8-4CEA-A4BF-918D7D3E91BA}" destId="{CF45DE71-9B3C-43F4-95DA-72DF8AFBF81F}" srcOrd="3" destOrd="0" parTransId="{66C971DE-9E32-4017-9101-0950B2561B1A}" sibTransId="{6365DCC8-97FC-4A7B-AE7B-C9E92384B96F}"/>
    <dgm:cxn modelId="{D1B0B848-27C0-4788-B014-D6F1258F1E3C}" srcId="{F41CCD5E-C5A8-4CEA-A4BF-918D7D3E91BA}" destId="{39A9F53F-D5F9-470E-8E5F-E6615DAB6998}" srcOrd="2" destOrd="0" parTransId="{1D93AAB7-8E83-426E-9B16-9E29C8CF109B}" sibTransId="{AD34F671-A32A-415E-BEBB-D086D44EE9FB}"/>
    <dgm:cxn modelId="{3DFB7680-0515-7144-8520-80A5A0F05A50}" type="presOf" srcId="{CF45DE71-9B3C-43F4-95DA-72DF8AFBF81F}" destId="{F7CC3F59-EC16-AE4B-BFAC-D67DED472F63}" srcOrd="0" destOrd="0" presId="urn:microsoft.com/office/officeart/2005/8/layout/default"/>
    <dgm:cxn modelId="{ACF3B5B5-259B-1A41-8997-E3CFA33A8AF3}" type="presOf" srcId="{CD2C0FA5-9268-423A-A6AB-9BC7075355EB}" destId="{6E5384DD-4BD1-9742-A4E9-2B0C9370AEF5}" srcOrd="0" destOrd="0" presId="urn:microsoft.com/office/officeart/2005/8/layout/default"/>
    <dgm:cxn modelId="{A63799B8-2B75-B743-81B4-66A695886C1D}" type="presOf" srcId="{39A9F53F-D5F9-470E-8E5F-E6615DAB6998}" destId="{ABFC47A5-DFEE-E14C-B617-FE93514C488B}" srcOrd="0" destOrd="0" presId="urn:microsoft.com/office/officeart/2005/8/layout/default"/>
    <dgm:cxn modelId="{41B484D6-1A27-472F-981F-45755E10259D}" srcId="{F41CCD5E-C5A8-4CEA-A4BF-918D7D3E91BA}" destId="{D815CC2A-4A67-490F-8781-A4BB946E7E78}" srcOrd="0" destOrd="0" parTransId="{96B65187-1408-4019-B6FE-286A0B19CFFC}" sibTransId="{748A36F5-FD30-4BF2-820F-D6D2FFDC6893}"/>
    <dgm:cxn modelId="{071013EA-17A8-A543-A4FA-7C2D773D6C4F}" type="presOf" srcId="{F41CCD5E-C5A8-4CEA-A4BF-918D7D3E91BA}" destId="{ECF895AC-3F1F-0343-A3CE-01FB2035A889}" srcOrd="0" destOrd="0" presId="urn:microsoft.com/office/officeart/2005/8/layout/default"/>
    <dgm:cxn modelId="{F5B2318B-1EF6-D74C-AD62-806BFC5AA59D}" type="presParOf" srcId="{ECF895AC-3F1F-0343-A3CE-01FB2035A889}" destId="{76118DCF-2012-5443-AC55-3550713C3ED7}" srcOrd="0" destOrd="0" presId="urn:microsoft.com/office/officeart/2005/8/layout/default"/>
    <dgm:cxn modelId="{4211158F-439B-CD4C-B02E-A9F8AC26069B}" type="presParOf" srcId="{ECF895AC-3F1F-0343-A3CE-01FB2035A889}" destId="{B8739654-3499-2940-88B9-752A7F6AEB3E}" srcOrd="1" destOrd="0" presId="urn:microsoft.com/office/officeart/2005/8/layout/default"/>
    <dgm:cxn modelId="{B6B2F0EF-B554-F140-B48A-031AFDAF15F6}" type="presParOf" srcId="{ECF895AC-3F1F-0343-A3CE-01FB2035A889}" destId="{6E5384DD-4BD1-9742-A4E9-2B0C9370AEF5}" srcOrd="2" destOrd="0" presId="urn:microsoft.com/office/officeart/2005/8/layout/default"/>
    <dgm:cxn modelId="{6DD69F2E-ECB2-CB40-A97F-C8C31145ED4B}" type="presParOf" srcId="{ECF895AC-3F1F-0343-A3CE-01FB2035A889}" destId="{CAAB58EC-6D5B-634B-BAEE-313F28902C80}" srcOrd="3" destOrd="0" presId="urn:microsoft.com/office/officeart/2005/8/layout/default"/>
    <dgm:cxn modelId="{40E083FC-DE12-6845-8F05-BDE5E85886D7}" type="presParOf" srcId="{ECF895AC-3F1F-0343-A3CE-01FB2035A889}" destId="{ABFC47A5-DFEE-E14C-B617-FE93514C488B}" srcOrd="4" destOrd="0" presId="urn:microsoft.com/office/officeart/2005/8/layout/default"/>
    <dgm:cxn modelId="{0FAE1B25-1761-2748-8953-9D0765B60242}" type="presParOf" srcId="{ECF895AC-3F1F-0343-A3CE-01FB2035A889}" destId="{1B97E0ED-4679-3B4D-9AF9-0492E1DCB20C}" srcOrd="5" destOrd="0" presId="urn:microsoft.com/office/officeart/2005/8/layout/default"/>
    <dgm:cxn modelId="{D8E0E35A-30BF-A548-ADFF-08F394CE6A9F}" type="presParOf" srcId="{ECF895AC-3F1F-0343-A3CE-01FB2035A889}" destId="{F7CC3F59-EC16-AE4B-BFAC-D67DED472F6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397D96-A0F8-4422-ADEA-D39605B1A542}" type="doc">
      <dgm:prSet loTypeId="urn:microsoft.com/office/officeart/2018/5/layout/IconLeafLabelList" loCatId="icon" qsTypeId="urn:microsoft.com/office/officeart/2005/8/quickstyle/simple1" qsCatId="simple" csTypeId="urn:microsoft.com/office/officeart/2005/8/colors/accent3_2" csCatId="accent3" phldr="1"/>
      <dgm:spPr/>
      <dgm:t>
        <a:bodyPr/>
        <a:lstStyle/>
        <a:p>
          <a:endParaRPr lang="en-US"/>
        </a:p>
      </dgm:t>
    </dgm:pt>
    <dgm:pt modelId="{19377623-9177-4D84-92AB-E0911E207746}">
      <dgm:prSet/>
      <dgm:spPr/>
      <dgm:t>
        <a:bodyPr/>
        <a:lstStyle/>
        <a:p>
          <a:pPr>
            <a:defRPr cap="all"/>
          </a:pPr>
          <a:r>
            <a:rPr lang="en-US"/>
            <a:t>Council Approval  </a:t>
          </a:r>
        </a:p>
      </dgm:t>
    </dgm:pt>
    <dgm:pt modelId="{52E62338-B17C-4F63-8C44-038E7B30D1F7}" type="parTrans" cxnId="{1FB1BE04-2E33-4510-B882-E08367CD79B6}">
      <dgm:prSet/>
      <dgm:spPr/>
      <dgm:t>
        <a:bodyPr/>
        <a:lstStyle/>
        <a:p>
          <a:endParaRPr lang="en-US"/>
        </a:p>
      </dgm:t>
    </dgm:pt>
    <dgm:pt modelId="{0252DCCC-54F1-4F23-89E8-A965216A1B13}" type="sibTrans" cxnId="{1FB1BE04-2E33-4510-B882-E08367CD79B6}">
      <dgm:prSet/>
      <dgm:spPr/>
      <dgm:t>
        <a:bodyPr/>
        <a:lstStyle/>
        <a:p>
          <a:endParaRPr lang="en-US"/>
        </a:p>
      </dgm:t>
    </dgm:pt>
    <dgm:pt modelId="{A46C2046-19BF-4898-BC62-55A3CF87855F}">
      <dgm:prSet/>
      <dgm:spPr/>
      <dgm:t>
        <a:bodyPr/>
        <a:lstStyle/>
        <a:p>
          <a:pPr>
            <a:defRPr cap="all"/>
          </a:pPr>
          <a:r>
            <a:rPr lang="en-US"/>
            <a:t>Scout Executive Approval  </a:t>
          </a:r>
        </a:p>
      </dgm:t>
    </dgm:pt>
    <dgm:pt modelId="{1633D026-2DCA-4D30-8299-A4AE4DEC2694}" type="parTrans" cxnId="{86F1B004-30C5-4B9E-9C48-49B7AC60585B}">
      <dgm:prSet/>
      <dgm:spPr/>
      <dgm:t>
        <a:bodyPr/>
        <a:lstStyle/>
        <a:p>
          <a:endParaRPr lang="en-US"/>
        </a:p>
      </dgm:t>
    </dgm:pt>
    <dgm:pt modelId="{2EC8D969-8856-4096-8B15-D27F96A469B4}" type="sibTrans" cxnId="{86F1B004-30C5-4B9E-9C48-49B7AC60585B}">
      <dgm:prSet/>
      <dgm:spPr/>
      <dgm:t>
        <a:bodyPr/>
        <a:lstStyle/>
        <a:p>
          <a:endParaRPr lang="en-US"/>
        </a:p>
      </dgm:t>
    </dgm:pt>
    <dgm:pt modelId="{308113E5-7E34-4277-A8AF-3F10C838544F}" type="pres">
      <dgm:prSet presAssocID="{EB397D96-A0F8-4422-ADEA-D39605B1A542}" presName="root" presStyleCnt="0">
        <dgm:presLayoutVars>
          <dgm:dir/>
          <dgm:resizeHandles val="exact"/>
        </dgm:presLayoutVars>
      </dgm:prSet>
      <dgm:spPr/>
    </dgm:pt>
    <dgm:pt modelId="{9F3C3538-1C22-4C5C-9ABE-C930A0FEC5D8}" type="pres">
      <dgm:prSet presAssocID="{19377623-9177-4D84-92AB-E0911E207746}" presName="compNode" presStyleCnt="0"/>
      <dgm:spPr/>
    </dgm:pt>
    <dgm:pt modelId="{C36DEA40-13AF-432B-83C8-C1FD3812AB28}" type="pres">
      <dgm:prSet presAssocID="{19377623-9177-4D84-92AB-E0911E207746}" presName="iconBgRect" presStyleLbl="bgShp" presStyleIdx="0" presStyleCnt="2"/>
      <dgm:spPr>
        <a:prstGeom prst="round2DiagRect">
          <a:avLst>
            <a:gd name="adj1" fmla="val 29727"/>
            <a:gd name="adj2" fmla="val 0"/>
          </a:avLst>
        </a:prstGeom>
      </dgm:spPr>
    </dgm:pt>
    <dgm:pt modelId="{1709135E-98FC-43C3-BD24-C3D730E28A6F}" type="pres">
      <dgm:prSet presAssocID="{19377623-9177-4D84-92AB-E0911E20774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D2125FF3-2063-4D7F-92CD-AB4B008FE7E2}" type="pres">
      <dgm:prSet presAssocID="{19377623-9177-4D84-92AB-E0911E207746}" presName="spaceRect" presStyleCnt="0"/>
      <dgm:spPr/>
    </dgm:pt>
    <dgm:pt modelId="{661D9B48-70AD-42DA-9033-0CBC89078D79}" type="pres">
      <dgm:prSet presAssocID="{19377623-9177-4D84-92AB-E0911E207746}" presName="textRect" presStyleLbl="revTx" presStyleIdx="0" presStyleCnt="2">
        <dgm:presLayoutVars>
          <dgm:chMax val="1"/>
          <dgm:chPref val="1"/>
        </dgm:presLayoutVars>
      </dgm:prSet>
      <dgm:spPr/>
    </dgm:pt>
    <dgm:pt modelId="{091139B5-D239-41B3-9127-B7E800597C27}" type="pres">
      <dgm:prSet presAssocID="{0252DCCC-54F1-4F23-89E8-A965216A1B13}" presName="sibTrans" presStyleCnt="0"/>
      <dgm:spPr/>
    </dgm:pt>
    <dgm:pt modelId="{A2D61E0C-0870-487B-A6FA-EF6932E0FE8D}" type="pres">
      <dgm:prSet presAssocID="{A46C2046-19BF-4898-BC62-55A3CF87855F}" presName="compNode" presStyleCnt="0"/>
      <dgm:spPr/>
    </dgm:pt>
    <dgm:pt modelId="{9B6EFC93-DD2F-475E-862E-CB3513C1846D}" type="pres">
      <dgm:prSet presAssocID="{A46C2046-19BF-4898-BC62-55A3CF87855F}" presName="iconBgRect" presStyleLbl="bgShp" presStyleIdx="1" presStyleCnt="2"/>
      <dgm:spPr>
        <a:prstGeom prst="round2DiagRect">
          <a:avLst>
            <a:gd name="adj1" fmla="val 29727"/>
            <a:gd name="adj2" fmla="val 0"/>
          </a:avLst>
        </a:prstGeom>
      </dgm:spPr>
    </dgm:pt>
    <dgm:pt modelId="{1F82CC1D-C9A5-49F9-A986-128C02017CDB}" type="pres">
      <dgm:prSet presAssocID="{A46C2046-19BF-4898-BC62-55A3CF87855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95F328FE-E89A-4AB6-AB70-64041F1A36D3}" type="pres">
      <dgm:prSet presAssocID="{A46C2046-19BF-4898-BC62-55A3CF87855F}" presName="spaceRect" presStyleCnt="0"/>
      <dgm:spPr/>
    </dgm:pt>
    <dgm:pt modelId="{ECCF35DB-735C-4D02-8041-2275B44947CE}" type="pres">
      <dgm:prSet presAssocID="{A46C2046-19BF-4898-BC62-55A3CF87855F}" presName="textRect" presStyleLbl="revTx" presStyleIdx="1" presStyleCnt="2">
        <dgm:presLayoutVars>
          <dgm:chMax val="1"/>
          <dgm:chPref val="1"/>
        </dgm:presLayoutVars>
      </dgm:prSet>
      <dgm:spPr/>
    </dgm:pt>
  </dgm:ptLst>
  <dgm:cxnLst>
    <dgm:cxn modelId="{86F1B004-30C5-4B9E-9C48-49B7AC60585B}" srcId="{EB397D96-A0F8-4422-ADEA-D39605B1A542}" destId="{A46C2046-19BF-4898-BC62-55A3CF87855F}" srcOrd="1" destOrd="0" parTransId="{1633D026-2DCA-4D30-8299-A4AE4DEC2694}" sibTransId="{2EC8D969-8856-4096-8B15-D27F96A469B4}"/>
    <dgm:cxn modelId="{1FB1BE04-2E33-4510-B882-E08367CD79B6}" srcId="{EB397D96-A0F8-4422-ADEA-D39605B1A542}" destId="{19377623-9177-4D84-92AB-E0911E207746}" srcOrd="0" destOrd="0" parTransId="{52E62338-B17C-4F63-8C44-038E7B30D1F7}" sibTransId="{0252DCCC-54F1-4F23-89E8-A965216A1B13}"/>
    <dgm:cxn modelId="{42AFBF29-D274-4A62-92F5-F8BC9CD22726}" type="presOf" srcId="{19377623-9177-4D84-92AB-E0911E207746}" destId="{661D9B48-70AD-42DA-9033-0CBC89078D79}" srcOrd="0" destOrd="0" presId="urn:microsoft.com/office/officeart/2018/5/layout/IconLeafLabelList"/>
    <dgm:cxn modelId="{922A393A-B707-4ADE-9AB2-5892C9127308}" type="presOf" srcId="{EB397D96-A0F8-4422-ADEA-D39605B1A542}" destId="{308113E5-7E34-4277-A8AF-3F10C838544F}" srcOrd="0" destOrd="0" presId="urn:microsoft.com/office/officeart/2018/5/layout/IconLeafLabelList"/>
    <dgm:cxn modelId="{570566CE-6CE7-4C47-995E-F014A87824B7}" type="presOf" srcId="{A46C2046-19BF-4898-BC62-55A3CF87855F}" destId="{ECCF35DB-735C-4D02-8041-2275B44947CE}" srcOrd="0" destOrd="0" presId="urn:microsoft.com/office/officeart/2018/5/layout/IconLeafLabelList"/>
    <dgm:cxn modelId="{59B564B1-1CE2-446F-AE4A-F88081E88630}" type="presParOf" srcId="{308113E5-7E34-4277-A8AF-3F10C838544F}" destId="{9F3C3538-1C22-4C5C-9ABE-C930A0FEC5D8}" srcOrd="0" destOrd="0" presId="urn:microsoft.com/office/officeart/2018/5/layout/IconLeafLabelList"/>
    <dgm:cxn modelId="{0C22C9EB-DE97-468A-85FB-7EBC2843560E}" type="presParOf" srcId="{9F3C3538-1C22-4C5C-9ABE-C930A0FEC5D8}" destId="{C36DEA40-13AF-432B-83C8-C1FD3812AB28}" srcOrd="0" destOrd="0" presId="urn:microsoft.com/office/officeart/2018/5/layout/IconLeafLabelList"/>
    <dgm:cxn modelId="{D383BFEC-2220-4E27-BE00-61B9A0CEB602}" type="presParOf" srcId="{9F3C3538-1C22-4C5C-9ABE-C930A0FEC5D8}" destId="{1709135E-98FC-43C3-BD24-C3D730E28A6F}" srcOrd="1" destOrd="0" presId="urn:microsoft.com/office/officeart/2018/5/layout/IconLeafLabelList"/>
    <dgm:cxn modelId="{9DFB62DD-A4DD-4F1B-BBBA-22BC3E10C525}" type="presParOf" srcId="{9F3C3538-1C22-4C5C-9ABE-C930A0FEC5D8}" destId="{D2125FF3-2063-4D7F-92CD-AB4B008FE7E2}" srcOrd="2" destOrd="0" presId="urn:microsoft.com/office/officeart/2018/5/layout/IconLeafLabelList"/>
    <dgm:cxn modelId="{D45CF10A-E592-4E53-B0DA-2649E9D000B5}" type="presParOf" srcId="{9F3C3538-1C22-4C5C-9ABE-C930A0FEC5D8}" destId="{661D9B48-70AD-42DA-9033-0CBC89078D79}" srcOrd="3" destOrd="0" presId="urn:microsoft.com/office/officeart/2018/5/layout/IconLeafLabelList"/>
    <dgm:cxn modelId="{9EAC72AF-E83A-481F-A984-ADD97CCB5941}" type="presParOf" srcId="{308113E5-7E34-4277-A8AF-3F10C838544F}" destId="{091139B5-D239-41B3-9127-B7E800597C27}" srcOrd="1" destOrd="0" presId="urn:microsoft.com/office/officeart/2018/5/layout/IconLeafLabelList"/>
    <dgm:cxn modelId="{8F01F4BB-01C3-408A-9BA9-1DA6B21D4AA2}" type="presParOf" srcId="{308113E5-7E34-4277-A8AF-3F10C838544F}" destId="{A2D61E0C-0870-487B-A6FA-EF6932E0FE8D}" srcOrd="2" destOrd="0" presId="urn:microsoft.com/office/officeart/2018/5/layout/IconLeafLabelList"/>
    <dgm:cxn modelId="{33980F28-13D2-4DE9-8DD5-10C7836B8E14}" type="presParOf" srcId="{A2D61E0C-0870-487B-A6FA-EF6932E0FE8D}" destId="{9B6EFC93-DD2F-475E-862E-CB3513C1846D}" srcOrd="0" destOrd="0" presId="urn:microsoft.com/office/officeart/2018/5/layout/IconLeafLabelList"/>
    <dgm:cxn modelId="{D1AA2694-446D-4847-B428-C2BC2B64D1B8}" type="presParOf" srcId="{A2D61E0C-0870-487B-A6FA-EF6932E0FE8D}" destId="{1F82CC1D-C9A5-49F9-A986-128C02017CDB}" srcOrd="1" destOrd="0" presId="urn:microsoft.com/office/officeart/2018/5/layout/IconLeafLabelList"/>
    <dgm:cxn modelId="{D4EE175F-C080-4DA2-B82E-A21C71983762}" type="presParOf" srcId="{A2D61E0C-0870-487B-A6FA-EF6932E0FE8D}" destId="{95F328FE-E89A-4AB6-AB70-64041F1A36D3}" srcOrd="2" destOrd="0" presId="urn:microsoft.com/office/officeart/2018/5/layout/IconLeafLabelList"/>
    <dgm:cxn modelId="{9A3D6D52-ACFB-4E87-8604-8620BBCABB8B}" type="presParOf" srcId="{A2D61E0C-0870-487B-A6FA-EF6932E0FE8D}" destId="{ECCF35DB-735C-4D02-8041-2275B44947CE}"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23171-335D-47D5-8261-CCDA81D449F9}">
      <dsp:nvSpPr>
        <dsp:cNvPr id="0" name=""/>
        <dsp:cNvSpPr/>
      </dsp:nvSpPr>
      <dsp:spPr>
        <a:xfrm>
          <a:off x="0" y="3232"/>
          <a:ext cx="8433515" cy="6885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02EB35-145F-44B5-9490-355204C3A4EA}">
      <dsp:nvSpPr>
        <dsp:cNvPr id="0" name=""/>
        <dsp:cNvSpPr/>
      </dsp:nvSpPr>
      <dsp:spPr>
        <a:xfrm>
          <a:off x="208297" y="158164"/>
          <a:ext cx="378723" cy="3787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B8BA39-BFD8-47F8-9A4A-EEA329956034}">
      <dsp:nvSpPr>
        <dsp:cNvPr id="0" name=""/>
        <dsp:cNvSpPr/>
      </dsp:nvSpPr>
      <dsp:spPr>
        <a:xfrm>
          <a:off x="795318" y="3232"/>
          <a:ext cx="7638196" cy="688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875" tIns="72875" rIns="72875" bIns="72875" numCol="1" spcCol="1270" anchor="ctr" anchorCtr="0">
          <a:noAutofit/>
        </a:bodyPr>
        <a:lstStyle/>
        <a:p>
          <a:pPr marL="0" lvl="0" indent="0" algn="l" defTabSz="622300">
            <a:lnSpc>
              <a:spcPct val="100000"/>
            </a:lnSpc>
            <a:spcBef>
              <a:spcPct val="0"/>
            </a:spcBef>
            <a:spcAft>
              <a:spcPct val="35000"/>
            </a:spcAft>
            <a:buNone/>
          </a:pPr>
          <a:r>
            <a:rPr lang="en-US" sz="1400" kern="1200" dirty="0"/>
            <a:t>Be a registered Scouts BSA (age 14 and First Class) and submit their Einstein Supernova application before age 18, or Venturer or Sea Scout and submit their Einstein Supernova application before age 21.  </a:t>
          </a:r>
        </a:p>
      </dsp:txBody>
      <dsp:txXfrm>
        <a:off x="795318" y="3232"/>
        <a:ext cx="7638196" cy="688587"/>
      </dsp:txXfrm>
    </dsp:sp>
    <dsp:sp modelId="{D57785D5-9355-4C24-84B5-1ACD865C6263}">
      <dsp:nvSpPr>
        <dsp:cNvPr id="0" name=""/>
        <dsp:cNvSpPr/>
      </dsp:nvSpPr>
      <dsp:spPr>
        <a:xfrm>
          <a:off x="0" y="863967"/>
          <a:ext cx="8433515" cy="6885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E9262C-29CC-471E-8D20-8900B2846C90}">
      <dsp:nvSpPr>
        <dsp:cNvPr id="0" name=""/>
        <dsp:cNvSpPr/>
      </dsp:nvSpPr>
      <dsp:spPr>
        <a:xfrm>
          <a:off x="208297" y="1018899"/>
          <a:ext cx="378723" cy="3787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BAB58F-5993-45FD-9816-BE938E94CF5E}">
      <dsp:nvSpPr>
        <dsp:cNvPr id="0" name=""/>
        <dsp:cNvSpPr/>
      </dsp:nvSpPr>
      <dsp:spPr>
        <a:xfrm>
          <a:off x="795318" y="863967"/>
          <a:ext cx="7638196" cy="688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875" tIns="72875" rIns="72875" bIns="72875" numCol="1" spcCol="1270" anchor="ctr" anchorCtr="0">
          <a:noAutofit/>
        </a:bodyPr>
        <a:lstStyle/>
        <a:p>
          <a:pPr marL="0" lvl="0" indent="0" algn="l" defTabSz="622300">
            <a:lnSpc>
              <a:spcPct val="100000"/>
            </a:lnSpc>
            <a:spcBef>
              <a:spcPct val="0"/>
            </a:spcBef>
            <a:spcAft>
              <a:spcPct val="35000"/>
            </a:spcAft>
            <a:buNone/>
          </a:pPr>
          <a:r>
            <a:rPr lang="en-US" sz="1400" kern="1200" dirty="0"/>
            <a:t>Earn the Thomas Edison or Wright Brothers Supernova Award </a:t>
          </a:r>
        </a:p>
      </dsp:txBody>
      <dsp:txXfrm>
        <a:off x="795318" y="863967"/>
        <a:ext cx="7638196" cy="688587"/>
      </dsp:txXfrm>
    </dsp:sp>
    <dsp:sp modelId="{4B22652A-EA09-4F47-AC23-065F2A5DEE2C}">
      <dsp:nvSpPr>
        <dsp:cNvPr id="0" name=""/>
        <dsp:cNvSpPr/>
      </dsp:nvSpPr>
      <dsp:spPr>
        <a:xfrm>
          <a:off x="0" y="1724701"/>
          <a:ext cx="8433515" cy="6885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23276B-F93A-4BF6-9BC7-EF8BA26338B7}">
      <dsp:nvSpPr>
        <dsp:cNvPr id="0" name=""/>
        <dsp:cNvSpPr/>
      </dsp:nvSpPr>
      <dsp:spPr>
        <a:xfrm>
          <a:off x="208297" y="1879633"/>
          <a:ext cx="378723" cy="3787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AE4703-9BFD-4AE6-B5A6-38A34C63A591}">
      <dsp:nvSpPr>
        <dsp:cNvPr id="0" name=""/>
        <dsp:cNvSpPr/>
      </dsp:nvSpPr>
      <dsp:spPr>
        <a:xfrm>
          <a:off x="795318" y="1724701"/>
          <a:ext cx="7638196" cy="688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875" tIns="72875" rIns="72875" bIns="72875" numCol="1" spcCol="1270" anchor="ctr" anchorCtr="0">
          <a:noAutofit/>
        </a:bodyPr>
        <a:lstStyle/>
        <a:p>
          <a:pPr marL="0" lvl="0" indent="0" algn="l" defTabSz="622300">
            <a:lnSpc>
              <a:spcPct val="100000"/>
            </a:lnSpc>
            <a:spcBef>
              <a:spcPct val="0"/>
            </a:spcBef>
            <a:spcAft>
              <a:spcPct val="35000"/>
            </a:spcAft>
            <a:buNone/>
          </a:pPr>
          <a:r>
            <a:rPr lang="en-US" sz="1400" kern="1200" dirty="0"/>
            <a:t>Complete 4 additional Supernova activity topics         </a:t>
          </a:r>
        </a:p>
      </dsp:txBody>
      <dsp:txXfrm>
        <a:off x="795318" y="1724701"/>
        <a:ext cx="7638196" cy="688587"/>
      </dsp:txXfrm>
    </dsp:sp>
    <dsp:sp modelId="{D227E05A-83B9-EB49-8A16-96A3EF26B0C2}">
      <dsp:nvSpPr>
        <dsp:cNvPr id="0" name=""/>
        <dsp:cNvSpPr/>
      </dsp:nvSpPr>
      <dsp:spPr>
        <a:xfrm>
          <a:off x="0" y="2585435"/>
          <a:ext cx="8433515" cy="6885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36FD38-4017-984B-9223-A85756922ABA}">
      <dsp:nvSpPr>
        <dsp:cNvPr id="0" name=""/>
        <dsp:cNvSpPr/>
      </dsp:nvSpPr>
      <dsp:spPr>
        <a:xfrm>
          <a:off x="208297" y="2740367"/>
          <a:ext cx="378723" cy="37872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D86D9A-1FBC-9941-980F-3D1D4C54E32B}">
      <dsp:nvSpPr>
        <dsp:cNvPr id="0" name=""/>
        <dsp:cNvSpPr/>
      </dsp:nvSpPr>
      <dsp:spPr>
        <a:xfrm>
          <a:off x="795318" y="2585435"/>
          <a:ext cx="7638196" cy="688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875" tIns="72875" rIns="72875" bIns="72875" numCol="1" spcCol="1270" anchor="ctr" anchorCtr="0">
          <a:noAutofit/>
        </a:bodyPr>
        <a:lstStyle/>
        <a:p>
          <a:pPr marL="0" lvl="0" indent="0" algn="l" defTabSz="622300">
            <a:lnSpc>
              <a:spcPct val="100000"/>
            </a:lnSpc>
            <a:spcBef>
              <a:spcPct val="0"/>
            </a:spcBef>
            <a:spcAft>
              <a:spcPct val="35000"/>
            </a:spcAft>
            <a:buNone/>
          </a:pPr>
          <a:r>
            <a:rPr lang="en-US" sz="1400" kern="1200" dirty="0"/>
            <a:t>Design a new Nova-like Award</a:t>
          </a:r>
        </a:p>
      </dsp:txBody>
      <dsp:txXfrm>
        <a:off x="795318" y="2585435"/>
        <a:ext cx="7638196" cy="688587"/>
      </dsp:txXfrm>
    </dsp:sp>
    <dsp:sp modelId="{3F514627-C88D-4D7B-9407-FF34E4CC5766}">
      <dsp:nvSpPr>
        <dsp:cNvPr id="0" name=""/>
        <dsp:cNvSpPr/>
      </dsp:nvSpPr>
      <dsp:spPr>
        <a:xfrm>
          <a:off x="0" y="3446169"/>
          <a:ext cx="8433515" cy="6885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A139BD-3B79-4640-883E-8F7ECB1F36AD}">
      <dsp:nvSpPr>
        <dsp:cNvPr id="0" name=""/>
        <dsp:cNvSpPr/>
      </dsp:nvSpPr>
      <dsp:spPr>
        <a:xfrm>
          <a:off x="208297" y="3601101"/>
          <a:ext cx="378723" cy="3787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61EAC3-3A96-4C69-8CB5-12BA33735E7B}">
      <dsp:nvSpPr>
        <dsp:cNvPr id="0" name=""/>
        <dsp:cNvSpPr/>
      </dsp:nvSpPr>
      <dsp:spPr>
        <a:xfrm>
          <a:off x="795318" y="3446169"/>
          <a:ext cx="7638196" cy="688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875" tIns="72875" rIns="72875" bIns="72875" numCol="1" spcCol="1270" anchor="ctr" anchorCtr="0">
          <a:noAutofit/>
        </a:bodyPr>
        <a:lstStyle/>
        <a:p>
          <a:pPr marL="0" lvl="0" indent="0" algn="l" defTabSz="622300" rtl="0">
            <a:lnSpc>
              <a:spcPct val="100000"/>
            </a:lnSpc>
            <a:spcBef>
              <a:spcPct val="0"/>
            </a:spcBef>
            <a:spcAft>
              <a:spcPct val="35000"/>
            </a:spcAft>
            <a:buNone/>
          </a:pPr>
          <a:r>
            <a:rPr lang="en-US" sz="1400" kern="1200" dirty="0">
              <a:latin typeface="Calibri"/>
            </a:rPr>
            <a:t>Do Research Project</a:t>
          </a:r>
        </a:p>
      </dsp:txBody>
      <dsp:txXfrm>
        <a:off x="795318" y="3446169"/>
        <a:ext cx="7638196" cy="688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534EA-0707-2047-8BC7-C429591C7A72}">
      <dsp:nvSpPr>
        <dsp:cNvPr id="0" name=""/>
        <dsp:cNvSpPr/>
      </dsp:nvSpPr>
      <dsp:spPr>
        <a:xfrm>
          <a:off x="0" y="2867987"/>
          <a:ext cx="2057400" cy="94133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6322" tIns="234696" rIns="146322" bIns="234696" numCol="1" spcCol="1270" anchor="ctr" anchorCtr="0">
          <a:noAutofit/>
        </a:bodyPr>
        <a:lstStyle/>
        <a:p>
          <a:pPr marL="0" lvl="0" indent="0" algn="ctr" defTabSz="1466850">
            <a:lnSpc>
              <a:spcPct val="90000"/>
            </a:lnSpc>
            <a:spcBef>
              <a:spcPct val="0"/>
            </a:spcBef>
            <a:spcAft>
              <a:spcPct val="35000"/>
            </a:spcAft>
            <a:buNone/>
          </a:pPr>
          <a:r>
            <a:rPr lang="en-US" sz="3300" kern="1200"/>
            <a:t>Prepare</a:t>
          </a:r>
        </a:p>
      </dsp:txBody>
      <dsp:txXfrm>
        <a:off x="0" y="2867987"/>
        <a:ext cx="2057400" cy="941337"/>
      </dsp:txXfrm>
    </dsp:sp>
    <dsp:sp modelId="{CBEFEB2B-EA22-5F4A-9A98-F5ACDEEA49FD}">
      <dsp:nvSpPr>
        <dsp:cNvPr id="0" name=""/>
        <dsp:cNvSpPr/>
      </dsp:nvSpPr>
      <dsp:spPr>
        <a:xfrm>
          <a:off x="2057399" y="2867987"/>
          <a:ext cx="6172200" cy="94133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5201" tIns="241300" rIns="125201" bIns="241300" numCol="1" spcCol="1270" anchor="ctr" anchorCtr="0">
          <a:noAutofit/>
        </a:bodyPr>
        <a:lstStyle/>
        <a:p>
          <a:pPr marL="0" lvl="0" indent="0" algn="l" defTabSz="844550">
            <a:lnSpc>
              <a:spcPct val="90000"/>
            </a:lnSpc>
            <a:spcBef>
              <a:spcPct val="0"/>
            </a:spcBef>
            <a:spcAft>
              <a:spcPct val="35000"/>
            </a:spcAft>
            <a:buNone/>
          </a:pPr>
          <a:r>
            <a:rPr lang="en-US" sz="1900" kern="1200"/>
            <a:t>Prepare a report and oral presentation  </a:t>
          </a:r>
        </a:p>
      </dsp:txBody>
      <dsp:txXfrm>
        <a:off x="2057399" y="2867987"/>
        <a:ext cx="6172200" cy="941337"/>
      </dsp:txXfrm>
    </dsp:sp>
    <dsp:sp modelId="{AD8F2071-1298-714D-9359-3ECD7F9949BB}">
      <dsp:nvSpPr>
        <dsp:cNvPr id="0" name=""/>
        <dsp:cNvSpPr/>
      </dsp:nvSpPr>
      <dsp:spPr>
        <a:xfrm rot="10800000">
          <a:off x="0" y="1434330"/>
          <a:ext cx="2057400" cy="1447777"/>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6322" tIns="234696" rIns="146322" bIns="234696" numCol="1" spcCol="1270" anchor="ctr" anchorCtr="0">
          <a:noAutofit/>
        </a:bodyPr>
        <a:lstStyle/>
        <a:p>
          <a:pPr marL="0" lvl="0" indent="0" algn="ctr" defTabSz="1466850">
            <a:lnSpc>
              <a:spcPct val="90000"/>
            </a:lnSpc>
            <a:spcBef>
              <a:spcPct val="0"/>
            </a:spcBef>
            <a:spcAft>
              <a:spcPct val="35000"/>
            </a:spcAft>
            <a:buNone/>
          </a:pPr>
          <a:r>
            <a:rPr lang="en-US" sz="3300" kern="1200"/>
            <a:t>Complete</a:t>
          </a:r>
        </a:p>
      </dsp:txBody>
      <dsp:txXfrm rot="-10800000">
        <a:off x="0" y="1434330"/>
        <a:ext cx="2057400" cy="941055"/>
      </dsp:txXfrm>
    </dsp:sp>
    <dsp:sp modelId="{5A865C18-DE34-C942-8ACC-42A5DEB3D547}">
      <dsp:nvSpPr>
        <dsp:cNvPr id="0" name=""/>
        <dsp:cNvSpPr/>
      </dsp:nvSpPr>
      <dsp:spPr>
        <a:xfrm>
          <a:off x="2057399" y="1434330"/>
          <a:ext cx="6172200" cy="94105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5201" tIns="241300" rIns="125201" bIns="241300" numCol="1" spcCol="1270" anchor="ctr" anchorCtr="0">
          <a:noAutofit/>
        </a:bodyPr>
        <a:lstStyle/>
        <a:p>
          <a:pPr marL="0" lvl="0" indent="0" algn="l" defTabSz="844550">
            <a:lnSpc>
              <a:spcPct val="90000"/>
            </a:lnSpc>
            <a:spcBef>
              <a:spcPct val="0"/>
            </a:spcBef>
            <a:spcAft>
              <a:spcPct val="35000"/>
            </a:spcAft>
            <a:buNone/>
          </a:pPr>
          <a:r>
            <a:rPr lang="en-US" sz="1900" kern="1200"/>
            <a:t>Complete a Research Project </a:t>
          </a:r>
        </a:p>
      </dsp:txBody>
      <dsp:txXfrm>
        <a:off x="2057399" y="1434330"/>
        <a:ext cx="6172200" cy="941055"/>
      </dsp:txXfrm>
    </dsp:sp>
    <dsp:sp modelId="{819A55FA-06A1-5E4C-9642-CB181856586A}">
      <dsp:nvSpPr>
        <dsp:cNvPr id="0" name=""/>
        <dsp:cNvSpPr/>
      </dsp:nvSpPr>
      <dsp:spPr>
        <a:xfrm rot="10800000">
          <a:off x="0" y="673"/>
          <a:ext cx="2057400" cy="1447777"/>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6322" tIns="234696" rIns="146322" bIns="234696" numCol="1" spcCol="1270" anchor="ctr" anchorCtr="0">
          <a:noAutofit/>
        </a:bodyPr>
        <a:lstStyle/>
        <a:p>
          <a:pPr marL="0" lvl="0" indent="0" algn="ctr" defTabSz="1466850">
            <a:lnSpc>
              <a:spcPct val="90000"/>
            </a:lnSpc>
            <a:spcBef>
              <a:spcPct val="0"/>
            </a:spcBef>
            <a:spcAft>
              <a:spcPct val="35000"/>
            </a:spcAft>
            <a:buNone/>
          </a:pPr>
          <a:r>
            <a:rPr lang="en-US" sz="3300" kern="1200"/>
            <a:t>Propose</a:t>
          </a:r>
        </a:p>
      </dsp:txBody>
      <dsp:txXfrm rot="-10800000">
        <a:off x="0" y="673"/>
        <a:ext cx="2057400" cy="941055"/>
      </dsp:txXfrm>
    </dsp:sp>
    <dsp:sp modelId="{53F323AA-8505-784A-BB01-BA51F9AC2CBC}">
      <dsp:nvSpPr>
        <dsp:cNvPr id="0" name=""/>
        <dsp:cNvSpPr/>
      </dsp:nvSpPr>
      <dsp:spPr>
        <a:xfrm>
          <a:off x="2057399" y="673"/>
          <a:ext cx="6172200" cy="94105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5201" tIns="241300" rIns="125201" bIns="241300" numCol="1" spcCol="1270" anchor="ctr" anchorCtr="0">
          <a:noAutofit/>
        </a:bodyPr>
        <a:lstStyle/>
        <a:p>
          <a:pPr marL="0" lvl="0" indent="0" algn="l" defTabSz="844550">
            <a:lnSpc>
              <a:spcPct val="90000"/>
            </a:lnSpc>
            <a:spcBef>
              <a:spcPct val="0"/>
            </a:spcBef>
            <a:spcAft>
              <a:spcPct val="35000"/>
            </a:spcAft>
            <a:buNone/>
          </a:pPr>
          <a:r>
            <a:rPr lang="en-US" sz="1900" kern="1200"/>
            <a:t>Propose Research Project idea to council STEM Committee </a:t>
          </a:r>
        </a:p>
      </dsp:txBody>
      <dsp:txXfrm>
        <a:off x="2057399" y="673"/>
        <a:ext cx="6172200" cy="941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8DCF-2012-5443-AC55-3550713C3ED7}">
      <dsp:nvSpPr>
        <dsp:cNvPr id="0" name=""/>
        <dsp:cNvSpPr/>
      </dsp:nvSpPr>
      <dsp:spPr>
        <a:xfrm>
          <a:off x="1038946" y="899"/>
          <a:ext cx="2929383" cy="1757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Developing a Research Project Proposal  </a:t>
          </a:r>
        </a:p>
      </dsp:txBody>
      <dsp:txXfrm>
        <a:off x="1038946" y="899"/>
        <a:ext cx="2929383" cy="1757630"/>
      </dsp:txXfrm>
    </dsp:sp>
    <dsp:sp modelId="{6E5384DD-4BD1-9742-A4E9-2B0C9370AEF5}">
      <dsp:nvSpPr>
        <dsp:cNvPr id="0" name=""/>
        <dsp:cNvSpPr/>
      </dsp:nvSpPr>
      <dsp:spPr>
        <a:xfrm>
          <a:off x="4261269" y="899"/>
          <a:ext cx="2929383" cy="1757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Guiding the research  </a:t>
          </a:r>
        </a:p>
      </dsp:txBody>
      <dsp:txXfrm>
        <a:off x="4261269" y="899"/>
        <a:ext cx="2929383" cy="1757630"/>
      </dsp:txXfrm>
    </dsp:sp>
    <dsp:sp modelId="{ABFC47A5-DFEE-E14C-B617-FE93514C488B}">
      <dsp:nvSpPr>
        <dsp:cNvPr id="0" name=""/>
        <dsp:cNvSpPr/>
      </dsp:nvSpPr>
      <dsp:spPr>
        <a:xfrm>
          <a:off x="1038946" y="2051468"/>
          <a:ext cx="2929383" cy="1757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Prepare written report and oral presentation  </a:t>
          </a:r>
        </a:p>
      </dsp:txBody>
      <dsp:txXfrm>
        <a:off x="1038946" y="2051468"/>
        <a:ext cx="2929383" cy="1757630"/>
      </dsp:txXfrm>
    </dsp:sp>
    <dsp:sp modelId="{F7CC3F59-EC16-AE4B-BFAC-D67DED472F63}">
      <dsp:nvSpPr>
        <dsp:cNvPr id="0" name=""/>
        <dsp:cNvSpPr/>
      </dsp:nvSpPr>
      <dsp:spPr>
        <a:xfrm>
          <a:off x="4261269" y="2051468"/>
          <a:ext cx="2929383" cy="1757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Present Research Project  </a:t>
          </a:r>
        </a:p>
      </dsp:txBody>
      <dsp:txXfrm>
        <a:off x="4261269" y="2051468"/>
        <a:ext cx="2929383" cy="17576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DEA40-13AF-432B-83C8-C1FD3812AB28}">
      <dsp:nvSpPr>
        <dsp:cNvPr id="0" name=""/>
        <dsp:cNvSpPr/>
      </dsp:nvSpPr>
      <dsp:spPr>
        <a:xfrm>
          <a:off x="901799" y="104999"/>
          <a:ext cx="2196000" cy="2196000"/>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09135E-98FC-43C3-BD24-C3D730E28A6F}">
      <dsp:nvSpPr>
        <dsp:cNvPr id="0" name=""/>
        <dsp:cNvSpPr/>
      </dsp:nvSpPr>
      <dsp:spPr>
        <a:xfrm>
          <a:off x="1369799" y="57299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1D9B48-70AD-42DA-9033-0CBC89078D79}">
      <dsp:nvSpPr>
        <dsp:cNvPr id="0" name=""/>
        <dsp:cNvSpPr/>
      </dsp:nvSpPr>
      <dsp:spPr>
        <a:xfrm>
          <a:off x="199799" y="298499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Council Approval  </a:t>
          </a:r>
        </a:p>
      </dsp:txBody>
      <dsp:txXfrm>
        <a:off x="199799" y="2984999"/>
        <a:ext cx="3600000" cy="720000"/>
      </dsp:txXfrm>
    </dsp:sp>
    <dsp:sp modelId="{9B6EFC93-DD2F-475E-862E-CB3513C1846D}">
      <dsp:nvSpPr>
        <dsp:cNvPr id="0" name=""/>
        <dsp:cNvSpPr/>
      </dsp:nvSpPr>
      <dsp:spPr>
        <a:xfrm>
          <a:off x="5131800" y="104999"/>
          <a:ext cx="2196000" cy="2196000"/>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82CC1D-C9A5-49F9-A986-128C02017CDB}">
      <dsp:nvSpPr>
        <dsp:cNvPr id="0" name=""/>
        <dsp:cNvSpPr/>
      </dsp:nvSpPr>
      <dsp:spPr>
        <a:xfrm>
          <a:off x="5599800" y="57299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CF35DB-735C-4D02-8041-2275B44947CE}">
      <dsp:nvSpPr>
        <dsp:cNvPr id="0" name=""/>
        <dsp:cNvSpPr/>
      </dsp:nvSpPr>
      <dsp:spPr>
        <a:xfrm>
          <a:off x="4429800" y="298499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Scout Executive Approval  </a:t>
          </a:r>
        </a:p>
      </dsp:txBody>
      <dsp:txXfrm>
        <a:off x="4429800" y="2984999"/>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FE33F0-C7FB-4CBF-8265-9D54F9A741AA}"/>
              </a:ext>
            </a:extLst>
          </p:cNvPr>
          <p:cNvSpPr>
            <a:spLocks noGrp="1"/>
          </p:cNvSpPr>
          <p:nvPr>
            <p:ph type="hdr" sz="quarter"/>
          </p:nvPr>
        </p:nvSpPr>
        <p:spPr>
          <a:xfrm>
            <a:off x="0" y="0"/>
            <a:ext cx="2971800" cy="465138"/>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61F5AC85-1D2F-4101-ADAD-AD12FD0F54F9}"/>
              </a:ext>
            </a:extLst>
          </p:cNvPr>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01E4D94D-041D-4A45-B744-D39EE183DF4D}" type="datetimeFigureOut">
              <a:rPr lang="en-US" altLang="en-US"/>
              <a:pPr>
                <a:defRPr/>
              </a:pPr>
              <a:t>5/24/2022</a:t>
            </a:fld>
            <a:endParaRPr lang="en-US" altLang="en-US"/>
          </a:p>
        </p:txBody>
      </p:sp>
      <p:sp>
        <p:nvSpPr>
          <p:cNvPr id="4" name="Slide Image Placeholder 3">
            <a:extLst>
              <a:ext uri="{FF2B5EF4-FFF2-40B4-BE49-F238E27FC236}">
                <a16:creationId xmlns:a16="http://schemas.microsoft.com/office/drawing/2014/main" id="{602A331D-B1E5-4E35-8E5E-53EBB87F9476}"/>
              </a:ext>
            </a:extLst>
          </p:cNvPr>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A9F54EE-D01E-433C-8C5D-4F896BB71340}"/>
              </a:ext>
            </a:extLst>
          </p:cNvPr>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56DAB3-8BC5-4223-9F62-FE1C4BEC9181}"/>
              </a:ext>
            </a:extLst>
          </p:cNvPr>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2CBC7F24-1928-4DD7-8592-7C2FDE82CC1C}"/>
              </a:ext>
            </a:extLst>
          </p:cNvPr>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DECB437-04B2-4558-A7BB-90A018D83F92}" type="slidenum">
              <a:rPr lang="en-US" altLang="en-US"/>
              <a:pPr>
                <a:defRPr/>
              </a:pPr>
              <a:t>‹#›</a:t>
            </a:fld>
            <a:endParaRPr lang="en-US" altLang="en-US"/>
          </a:p>
        </p:txBody>
      </p:sp>
    </p:spTree>
    <p:extLst>
      <p:ext uri="{BB962C8B-B14F-4D97-AF65-F5344CB8AC3E}">
        <p14:creationId xmlns:p14="http://schemas.microsoft.com/office/powerpoint/2010/main" val="3672301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Geneva" charset="0"/>
        <a:cs typeface="+mn-cs"/>
      </a:defRPr>
    </a:lvl1pPr>
    <a:lvl2pPr marL="457200" algn="l" rtl="0" eaLnBrk="0" fontAlgn="base" hangingPunct="0">
      <a:spcBef>
        <a:spcPct val="30000"/>
      </a:spcBef>
      <a:spcAft>
        <a:spcPct val="0"/>
      </a:spcAft>
      <a:defRPr sz="1200" kern="1200">
        <a:solidFill>
          <a:schemeClr val="tx1"/>
        </a:solidFill>
        <a:latin typeface="+mn-lt"/>
        <a:ea typeface="Geneva" charset="0"/>
        <a:cs typeface="+mn-cs"/>
      </a:defRPr>
    </a:lvl2pPr>
    <a:lvl3pPr marL="914400" algn="l" rtl="0" eaLnBrk="0" fontAlgn="base" hangingPunct="0">
      <a:spcBef>
        <a:spcPct val="30000"/>
      </a:spcBef>
      <a:spcAft>
        <a:spcPct val="0"/>
      </a:spcAft>
      <a:defRPr sz="1200" kern="1200">
        <a:solidFill>
          <a:schemeClr val="tx1"/>
        </a:solidFill>
        <a:latin typeface="+mn-lt"/>
        <a:ea typeface="Geneva" charset="0"/>
        <a:cs typeface="+mn-cs"/>
      </a:defRPr>
    </a:lvl3pPr>
    <a:lvl4pPr marL="1371600" algn="l" rtl="0" eaLnBrk="0" fontAlgn="base" hangingPunct="0">
      <a:spcBef>
        <a:spcPct val="30000"/>
      </a:spcBef>
      <a:spcAft>
        <a:spcPct val="0"/>
      </a:spcAft>
      <a:defRPr sz="1200" kern="1200">
        <a:solidFill>
          <a:schemeClr val="tx1"/>
        </a:solidFill>
        <a:latin typeface="+mn-lt"/>
        <a:ea typeface="Geneva" charset="0"/>
        <a:cs typeface="+mn-cs"/>
      </a:defRPr>
    </a:lvl4pPr>
    <a:lvl5pPr marL="1828800" algn="l"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darpa.mil/work-with-us/heilmeier-catechis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Geneva"/>
                <a:cs typeface="Calibri"/>
              </a:rPr>
              <a:t>A good reference for this module is the Guide to Einstein.</a:t>
            </a: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a:pPr>
                <a:defRPr/>
              </a:pPr>
              <a:t>1</a:t>
            </a:fld>
            <a:endParaRPr lang="en-US" altLang="en-US"/>
          </a:p>
        </p:txBody>
      </p:sp>
    </p:spTree>
    <p:extLst>
      <p:ext uri="{BB962C8B-B14F-4D97-AF65-F5344CB8AC3E}">
        <p14:creationId xmlns:p14="http://schemas.microsoft.com/office/powerpoint/2010/main" val="4229411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Geneva"/>
                <a:cs typeface="+mn-cs"/>
              </a:rPr>
              <a:t>Once the proposal has been approved, the scout can commence work in earnest. The Scout does the project, the mentor guides, asks questions, and encourages. When outside expertise is needed you should facilitate that interaction and learning.  </a:t>
            </a:r>
          </a:p>
          <a:p>
            <a:pPr rtl="0" fontAlgn="base"/>
            <a:r>
              <a:rPr lang="en-US" sz="1200" b="0" i="0" kern="1200" dirty="0">
                <a:solidFill>
                  <a:schemeClr val="tx1"/>
                </a:solidFill>
                <a:effectLst/>
                <a:latin typeface="+mn-lt"/>
                <a:ea typeface="Geneva"/>
                <a:cs typeface="+mn-cs"/>
              </a:rPr>
              <a:t> </a:t>
            </a:r>
            <a:endParaRPr lang="en-US" sz="1200" b="0" i="0" kern="1200" dirty="0">
              <a:solidFill>
                <a:schemeClr val="tx1"/>
              </a:solidFill>
              <a:effectLst/>
              <a:latin typeface="+mn-lt"/>
              <a:ea typeface="Geneva"/>
              <a:cs typeface="Calibri"/>
            </a:endParaRPr>
          </a:p>
          <a:p>
            <a:pPr rtl="0" fontAlgn="base"/>
            <a:r>
              <a:rPr lang="en-US" sz="1200" b="0" i="0" kern="1200" dirty="0">
                <a:solidFill>
                  <a:schemeClr val="tx1"/>
                </a:solidFill>
                <a:effectLst/>
                <a:latin typeface="+mn-lt"/>
                <a:ea typeface="Geneva"/>
                <a:cs typeface="+mn-cs"/>
              </a:rPr>
              <a:t>It is critical that the work be clearly documented, ideally in writing and conversations with the mentor. This will facilitate the composition of the final report and presentation and provide the additional proof of the work. </a:t>
            </a:r>
            <a:endParaRPr lang="en-US" sz="1200" b="0" i="0" kern="1200" dirty="0">
              <a:solidFill>
                <a:schemeClr val="tx1"/>
              </a:solidFill>
              <a:effectLst/>
              <a:latin typeface="+mn-lt"/>
              <a:ea typeface="Geneva"/>
              <a:cs typeface="Calibri"/>
            </a:endParaRPr>
          </a:p>
          <a:p>
            <a:pPr rtl="0" fontAlgn="base"/>
            <a:r>
              <a:rPr lang="en-US" sz="1200" b="0" i="0" kern="1200" dirty="0">
                <a:solidFill>
                  <a:schemeClr val="tx1"/>
                </a:solidFill>
                <a:effectLst/>
                <a:latin typeface="+mn-lt"/>
                <a:ea typeface="Geneva"/>
                <a:cs typeface="+mn-cs"/>
              </a:rPr>
              <a:t> </a:t>
            </a:r>
            <a:endParaRPr lang="en-US" sz="1200" b="0" i="0" kern="1200" dirty="0">
              <a:solidFill>
                <a:schemeClr val="tx1"/>
              </a:solidFill>
              <a:effectLst/>
              <a:latin typeface="+mn-lt"/>
              <a:ea typeface="Geneva"/>
              <a:cs typeface="Calibri"/>
            </a:endParaRPr>
          </a:p>
          <a:p>
            <a:r>
              <a:rPr lang="en-US" sz="1200" b="0" i="0" kern="1200" dirty="0">
                <a:solidFill>
                  <a:schemeClr val="tx1"/>
                </a:solidFill>
                <a:effectLst/>
                <a:latin typeface="+mn-lt"/>
                <a:ea typeface="Geneva"/>
                <a:cs typeface="+mn-cs"/>
              </a:rPr>
              <a:t>You should expect the </a:t>
            </a:r>
            <a:r>
              <a:rPr lang="en-US" dirty="0">
                <a:ea typeface="Geneva"/>
              </a:rPr>
              <a:t>candidate</a:t>
            </a:r>
            <a:r>
              <a:rPr lang="en-US" sz="1200" b="0" i="0" kern="1200" dirty="0">
                <a:solidFill>
                  <a:schemeClr val="tx1"/>
                </a:solidFill>
                <a:effectLst/>
                <a:latin typeface="+mn-lt"/>
                <a:ea typeface="Geneva"/>
                <a:cs typeface="+mn-cs"/>
              </a:rPr>
              <a:t> to spend </a:t>
            </a:r>
            <a:r>
              <a:rPr lang="en-US" dirty="0">
                <a:ea typeface="Geneva"/>
              </a:rPr>
              <a:t>approximately 100</a:t>
            </a:r>
            <a:r>
              <a:rPr lang="en-US" sz="1200" b="0" i="0" kern="1200" dirty="0">
                <a:solidFill>
                  <a:schemeClr val="tx1"/>
                </a:solidFill>
                <a:effectLst/>
                <a:latin typeface="+mn-lt"/>
                <a:ea typeface="Geneva"/>
                <a:cs typeface="+mn-cs"/>
              </a:rPr>
              <a:t> hours on this project. You can expect a significant investment on your own part as well, through updates and feedback that can run on for many months. However, if the scope of the proposal is correct, the work should be comfortably completed within a year.</a:t>
            </a:r>
            <a:endParaRPr lang="en-US" sz="1200" b="0" i="0" kern="1200" dirty="0">
              <a:solidFill>
                <a:schemeClr val="tx1"/>
              </a:solidFill>
              <a:effectLst/>
              <a:latin typeface="+mn-lt"/>
              <a:ea typeface="Geneva"/>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10</a:t>
            </a:fld>
            <a:endParaRPr lang="en-US" altLang="en-US"/>
          </a:p>
        </p:txBody>
      </p:sp>
    </p:spTree>
    <p:extLst>
      <p:ext uri="{BB962C8B-B14F-4D97-AF65-F5344CB8AC3E}">
        <p14:creationId xmlns:p14="http://schemas.microsoft.com/office/powerpoint/2010/main" val="3397892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Geneva" charset="0"/>
                <a:cs typeface="+mn-cs"/>
              </a:rPr>
              <a:t>Once the work is completed, the candidate must prepare and present both a written report and oral presentation of the work. There is no formal length for either; however, both must correctly and completely explain and detail the project. As a guide, the written report will likely exceed 10 pages, and the oral presentation will take approximately 45 minutes, plus time for questions. </a:t>
            </a:r>
          </a:p>
          <a:p>
            <a:pPr rtl="0" fontAlgn="base"/>
            <a:r>
              <a:rPr lang="en-US" sz="1200" b="0" i="0" kern="1200" dirty="0">
                <a:solidFill>
                  <a:schemeClr val="tx1"/>
                </a:solidFill>
                <a:effectLst/>
                <a:latin typeface="+mn-lt"/>
                <a:ea typeface="Geneva" charset="0"/>
                <a:cs typeface="+mn-cs"/>
              </a:rPr>
              <a:t>The entire  submission process could take several iterations due to questions raised by the review committee. Remember, the candidate has likely never undertaken this type of report and will require strong guidance.  </a:t>
            </a:r>
          </a:p>
          <a:p>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11</a:t>
            </a:fld>
            <a:endParaRPr lang="en-US" altLang="en-US"/>
          </a:p>
        </p:txBody>
      </p:sp>
    </p:spTree>
    <p:extLst>
      <p:ext uri="{BB962C8B-B14F-4D97-AF65-F5344CB8AC3E}">
        <p14:creationId xmlns:p14="http://schemas.microsoft.com/office/powerpoint/2010/main" val="4174743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Geneva"/>
                <a:cs typeface="+mn-cs"/>
              </a:rPr>
              <a:t>Finally, the candidate will present their research to the </a:t>
            </a:r>
            <a:r>
              <a:rPr lang="en-US" dirty="0">
                <a:ea typeface="Geneva"/>
              </a:rPr>
              <a:t>council</a:t>
            </a:r>
            <a:r>
              <a:rPr lang="en-US" sz="1200" b="0" i="0" kern="1200" dirty="0">
                <a:solidFill>
                  <a:schemeClr val="tx1"/>
                </a:solidFill>
                <a:effectLst/>
                <a:latin typeface="+mn-lt"/>
                <a:ea typeface="Geneva"/>
                <a:cs typeface="+mn-cs"/>
              </a:rPr>
              <a:t> STEM committee. The report should be submitted well in advance of the presentation so that the committee members may have time to review it and provide feedback. The formal presentation with the committee may vary but will likely be 45 minutes with plenty of time for questions. The presentation can be live or online. </a:t>
            </a:r>
          </a:p>
          <a:p>
            <a:pPr rtl="0" fontAlgn="base"/>
            <a:r>
              <a:rPr lang="en-US" sz="1200" b="0" i="0" kern="1200" dirty="0">
                <a:solidFill>
                  <a:schemeClr val="tx1"/>
                </a:solidFill>
                <a:effectLst/>
                <a:latin typeface="+mn-lt"/>
                <a:ea typeface="Geneva"/>
                <a:cs typeface="+mn-cs"/>
              </a:rPr>
              <a:t> </a:t>
            </a:r>
            <a:endParaRPr lang="en-US" sz="1200" b="0" i="0" kern="1200" dirty="0">
              <a:solidFill>
                <a:schemeClr val="tx1"/>
              </a:solidFill>
              <a:effectLst/>
              <a:latin typeface="+mn-lt"/>
              <a:ea typeface="Geneva"/>
              <a:cs typeface="Calibri"/>
            </a:endParaRPr>
          </a:p>
          <a:p>
            <a:pPr rtl="0" fontAlgn="base"/>
            <a:r>
              <a:rPr lang="en-US" sz="1200" b="0" i="0" kern="1200" dirty="0">
                <a:solidFill>
                  <a:schemeClr val="tx1"/>
                </a:solidFill>
                <a:effectLst/>
                <a:latin typeface="+mn-lt"/>
                <a:ea typeface="Geneva"/>
                <a:cs typeface="+mn-cs"/>
              </a:rPr>
              <a:t>Your job as a mentor is to help prepare the </a:t>
            </a:r>
            <a:r>
              <a:rPr lang="en-US" dirty="0">
                <a:ea typeface="Geneva"/>
              </a:rPr>
              <a:t>candidate</a:t>
            </a:r>
            <a:r>
              <a:rPr lang="en-US" sz="1200" b="0" i="0" kern="1200" dirty="0">
                <a:solidFill>
                  <a:schemeClr val="tx1"/>
                </a:solidFill>
                <a:effectLst/>
                <a:latin typeface="+mn-lt"/>
                <a:ea typeface="Geneva"/>
                <a:cs typeface="+mn-cs"/>
              </a:rPr>
              <a:t> in advance so that everything goes smoothly. Remember that the committee is there to ensure that the </a:t>
            </a:r>
            <a:r>
              <a:rPr lang="en-US" dirty="0">
                <a:ea typeface="Geneva"/>
              </a:rPr>
              <a:t>Scout</a:t>
            </a:r>
            <a:r>
              <a:rPr lang="en-US" sz="1200" b="0" i="0" kern="1200" dirty="0">
                <a:solidFill>
                  <a:schemeClr val="tx1"/>
                </a:solidFill>
                <a:effectLst/>
                <a:latin typeface="+mn-lt"/>
                <a:ea typeface="Geneva"/>
                <a:cs typeface="+mn-cs"/>
              </a:rPr>
              <a:t> is successful. Their expectations are that the youth has mastery over the fundamentals of the underlying science, the questions being investigated, and what methods were used. The candidate should explain the work in a clear, organized fashion, comprehensible to an adult with a STEM background. Finally, the conclusions should be supported by the results.  </a:t>
            </a:r>
            <a:endParaRPr lang="en-US" sz="1200" b="0" i="0" kern="1200" dirty="0">
              <a:solidFill>
                <a:schemeClr val="tx1"/>
              </a:solidFill>
              <a:effectLst/>
              <a:latin typeface="+mn-lt"/>
              <a:ea typeface="Geneva"/>
              <a:cs typeface="Calibri"/>
            </a:endParaRPr>
          </a:p>
          <a:p>
            <a:pPr rtl="0" fontAlgn="base"/>
            <a:r>
              <a:rPr lang="en-US" sz="1200" b="0" i="0" kern="1200" dirty="0">
                <a:solidFill>
                  <a:schemeClr val="tx1"/>
                </a:solidFill>
                <a:effectLst/>
                <a:latin typeface="+mn-lt"/>
                <a:ea typeface="Geneva"/>
                <a:cs typeface="+mn-cs"/>
              </a:rPr>
              <a:t> </a:t>
            </a:r>
            <a:endParaRPr lang="en-US" sz="1200" b="0" i="0" kern="1200" dirty="0">
              <a:solidFill>
                <a:schemeClr val="tx1"/>
              </a:solidFill>
              <a:effectLst/>
              <a:latin typeface="+mn-lt"/>
              <a:ea typeface="Geneva"/>
              <a:cs typeface="Calibri"/>
            </a:endParaRPr>
          </a:p>
          <a:p>
            <a:pPr rtl="0" fontAlgn="base"/>
            <a:r>
              <a:rPr lang="en-US" sz="1200" b="0" i="0" kern="1200" dirty="0">
                <a:solidFill>
                  <a:schemeClr val="tx1"/>
                </a:solidFill>
                <a:effectLst/>
                <a:latin typeface="+mn-lt"/>
                <a:ea typeface="Geneva"/>
                <a:cs typeface="+mn-cs"/>
              </a:rPr>
              <a:t>This is a lot to ask of a young adult. Apart from the academic research, you may find that coaching and encouraging are equally important to the </a:t>
            </a:r>
            <a:r>
              <a:rPr lang="en-US" dirty="0">
                <a:ea typeface="Geneva"/>
              </a:rPr>
              <a:t>Scout</a:t>
            </a:r>
            <a:r>
              <a:rPr lang="en-US" sz="1200" b="0" i="0" kern="1200" dirty="0">
                <a:solidFill>
                  <a:schemeClr val="tx1"/>
                </a:solidFill>
                <a:effectLst/>
                <a:latin typeface="+mn-lt"/>
                <a:ea typeface="Geneva"/>
                <a:cs typeface="+mn-cs"/>
              </a:rPr>
              <a:t>. Encourage persistence, simplicity, and staying positive! </a:t>
            </a:r>
            <a:endParaRPr lang="en-US" sz="1200" b="0" i="0" kern="1200" dirty="0">
              <a:solidFill>
                <a:schemeClr val="tx1"/>
              </a:solidFill>
              <a:effectLst/>
              <a:latin typeface="+mn-lt"/>
              <a:ea typeface="Geneva"/>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12</a:t>
            </a:fld>
            <a:endParaRPr lang="en-US" altLang="en-US"/>
          </a:p>
        </p:txBody>
      </p:sp>
    </p:spTree>
    <p:extLst>
      <p:ext uri="{BB962C8B-B14F-4D97-AF65-F5344CB8AC3E}">
        <p14:creationId xmlns:p14="http://schemas.microsoft.com/office/powerpoint/2010/main" val="684204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Geneva"/>
                <a:cs typeface="+mn-cs"/>
              </a:rPr>
              <a:t>Finally, you should help submit the </a:t>
            </a:r>
            <a:r>
              <a:rPr lang="en-US" dirty="0">
                <a:ea typeface="Geneva"/>
              </a:rPr>
              <a:t>application</a:t>
            </a:r>
            <a:r>
              <a:rPr lang="en-US" sz="1200" b="0" i="0" kern="1200" dirty="0">
                <a:solidFill>
                  <a:schemeClr val="tx1"/>
                </a:solidFill>
                <a:effectLst/>
                <a:latin typeface="+mn-lt"/>
                <a:ea typeface="Geneva"/>
                <a:cs typeface="+mn-cs"/>
              </a:rPr>
              <a:t> and documentation for approval. This will pass through: </a:t>
            </a:r>
          </a:p>
          <a:p>
            <a:pPr marL="285750" indent="-285750" rtl="0" fontAlgn="base">
              <a:buFont typeface="Arial"/>
              <a:buChar char="•"/>
            </a:pPr>
            <a:r>
              <a:rPr lang="en-US" dirty="0">
                <a:ea typeface="Geneva"/>
              </a:rPr>
              <a:t>Council STEM chair</a:t>
            </a:r>
            <a:r>
              <a:rPr lang="en-US" sz="1200" b="0" i="0" kern="1200" dirty="0">
                <a:solidFill>
                  <a:schemeClr val="tx1"/>
                </a:solidFill>
                <a:effectLst/>
                <a:latin typeface="+mn-lt"/>
                <a:ea typeface="Geneva"/>
                <a:cs typeface="+mn-cs"/>
              </a:rPr>
              <a:t> approval  </a:t>
            </a:r>
            <a:endParaRPr lang="en-US" sz="1200" b="0" i="0" kern="1200" dirty="0">
              <a:solidFill>
                <a:schemeClr val="tx1"/>
              </a:solidFill>
              <a:effectLst/>
              <a:latin typeface="+mn-lt"/>
              <a:ea typeface="Geneva"/>
              <a:cs typeface="Calibri"/>
            </a:endParaRPr>
          </a:p>
          <a:p>
            <a:pPr marL="285750" indent="-285750" rtl="0" fontAlgn="base">
              <a:buFont typeface="Arial"/>
              <a:buChar char="•"/>
            </a:pPr>
            <a:r>
              <a:rPr lang="en-US" sz="1200" b="0" i="0" kern="1200" dirty="0">
                <a:solidFill>
                  <a:schemeClr val="tx1"/>
                </a:solidFill>
                <a:effectLst/>
                <a:latin typeface="+mn-lt"/>
                <a:ea typeface="Geneva"/>
                <a:cs typeface="+mn-cs"/>
              </a:rPr>
              <a:t>Scout Executive approval  </a:t>
            </a:r>
            <a:endParaRPr lang="en-US" sz="1200" b="0" i="0" kern="1200" dirty="0">
              <a:solidFill>
                <a:schemeClr val="tx1"/>
              </a:solidFill>
              <a:effectLst/>
              <a:latin typeface="+mn-lt"/>
              <a:ea typeface="Geneva"/>
              <a:cs typeface="Calibri"/>
            </a:endParaRPr>
          </a:p>
          <a:p>
            <a:pPr rtl="0" fontAlgn="base"/>
            <a:r>
              <a:rPr lang="en-US" sz="1200" b="0" i="0" kern="1200" dirty="0">
                <a:solidFill>
                  <a:schemeClr val="tx1"/>
                </a:solidFill>
                <a:effectLst/>
                <a:latin typeface="+mn-lt"/>
                <a:ea typeface="Geneva"/>
                <a:cs typeface="+mn-cs"/>
              </a:rPr>
              <a:t> </a:t>
            </a:r>
            <a:endParaRPr lang="en-US" sz="1200" b="0" i="0" kern="1200" dirty="0">
              <a:solidFill>
                <a:schemeClr val="tx1"/>
              </a:solidFill>
              <a:effectLst/>
              <a:latin typeface="+mn-lt"/>
              <a:ea typeface="Geneva"/>
              <a:cs typeface="Calibri"/>
            </a:endParaRPr>
          </a:p>
          <a:p>
            <a:r>
              <a:rPr lang="en-US" sz="1200" b="0" i="0" kern="1200" dirty="0">
                <a:solidFill>
                  <a:schemeClr val="tx1"/>
                </a:solidFill>
                <a:effectLst/>
                <a:latin typeface="+mn-lt"/>
                <a:ea typeface="Geneva"/>
                <a:cs typeface="+mn-cs"/>
              </a:rPr>
              <a:t>At each level, the application may be sent back for clarification. This is much like the peer-review process. You should act as a liaison, clarifying the feedback to the scout, and ensuring timely turnaround.</a:t>
            </a:r>
            <a:r>
              <a:rPr lang="en-US" dirty="0">
                <a:ea typeface="Geneva"/>
              </a:rPr>
              <a:t> You should alert your candidate that this could happen and is normal in a scientific review process.</a:t>
            </a:r>
            <a:endParaRPr lang="en-US" sz="1200" b="0" i="0" kern="1200" dirty="0">
              <a:solidFill>
                <a:schemeClr val="tx1"/>
              </a:solidFill>
              <a:effectLst/>
              <a:latin typeface="+mn-lt"/>
              <a:ea typeface="Geneva"/>
              <a:cs typeface="Calibri"/>
            </a:endParaRP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13</a:t>
            </a:fld>
            <a:endParaRPr lang="en-US" altLang="en-US"/>
          </a:p>
        </p:txBody>
      </p:sp>
    </p:spTree>
    <p:extLst>
      <p:ext uri="{BB962C8B-B14F-4D97-AF65-F5344CB8AC3E}">
        <p14:creationId xmlns:p14="http://schemas.microsoft.com/office/powerpoint/2010/main" val="2633440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Geneva"/>
                <a:cs typeface="+mn-cs"/>
              </a:rPr>
              <a:t>Presentation of the </a:t>
            </a:r>
            <a:r>
              <a:rPr lang="en-US" dirty="0">
                <a:ea typeface="Geneva"/>
              </a:rPr>
              <a:t>Dr. Albert</a:t>
            </a:r>
            <a:r>
              <a:rPr lang="en-US" sz="1200" b="0" i="0" kern="1200" dirty="0">
                <a:solidFill>
                  <a:schemeClr val="tx1"/>
                </a:solidFill>
                <a:effectLst/>
                <a:latin typeface="+mn-lt"/>
                <a:ea typeface="Geneva"/>
                <a:cs typeface="+mn-cs"/>
              </a:rPr>
              <a:t> Einstein Gold Supernova Award should be made at a significant event, such as a major STEM event, annual </a:t>
            </a:r>
            <a:r>
              <a:rPr lang="en-US" dirty="0">
                <a:ea typeface="Geneva"/>
              </a:rPr>
              <a:t>council</a:t>
            </a:r>
            <a:r>
              <a:rPr lang="en-US" sz="1200" b="0" i="0" kern="1200" dirty="0">
                <a:solidFill>
                  <a:schemeClr val="tx1"/>
                </a:solidFill>
                <a:effectLst/>
                <a:latin typeface="+mn-lt"/>
                <a:ea typeface="Geneva"/>
                <a:cs typeface="+mn-cs"/>
              </a:rPr>
              <a:t> </a:t>
            </a:r>
            <a:r>
              <a:rPr lang="en-US" dirty="0">
                <a:ea typeface="Geneva"/>
              </a:rPr>
              <a:t>awards</a:t>
            </a:r>
            <a:r>
              <a:rPr lang="en-US" sz="1200" b="0" i="0" kern="1200" dirty="0">
                <a:solidFill>
                  <a:schemeClr val="tx1"/>
                </a:solidFill>
                <a:effectLst/>
                <a:latin typeface="+mn-lt"/>
                <a:ea typeface="Geneva"/>
                <a:cs typeface="+mn-cs"/>
              </a:rPr>
              <a:t> event or other high-profile </a:t>
            </a:r>
            <a:r>
              <a:rPr lang="en-US" dirty="0">
                <a:ea typeface="Geneva"/>
              </a:rPr>
              <a:t>Scouting</a:t>
            </a:r>
            <a:r>
              <a:rPr lang="en-US" sz="1200" b="0" i="0" kern="1200" dirty="0">
                <a:solidFill>
                  <a:schemeClr val="tx1"/>
                </a:solidFill>
                <a:effectLst/>
                <a:latin typeface="+mn-lt"/>
                <a:ea typeface="Geneva"/>
                <a:cs typeface="+mn-cs"/>
              </a:rPr>
              <a:t> function.  </a:t>
            </a:r>
          </a:p>
          <a:p>
            <a:pPr rtl="0" fontAlgn="base"/>
            <a:r>
              <a:rPr lang="en-US" sz="1200" b="0" i="0" kern="1200" dirty="0">
                <a:solidFill>
                  <a:schemeClr val="tx1"/>
                </a:solidFill>
                <a:effectLst/>
                <a:latin typeface="+mn-lt"/>
                <a:ea typeface="Geneva"/>
                <a:cs typeface="+mn-cs"/>
              </a:rPr>
              <a:t> </a:t>
            </a:r>
            <a:endParaRPr lang="en-US" sz="1200" b="0" i="0" kern="1200" dirty="0">
              <a:solidFill>
                <a:schemeClr val="tx1"/>
              </a:solidFill>
              <a:effectLst/>
              <a:latin typeface="+mn-lt"/>
              <a:ea typeface="Geneva"/>
              <a:cs typeface="Calibri"/>
            </a:endParaRPr>
          </a:p>
          <a:p>
            <a:pPr rtl="0" fontAlgn="base"/>
            <a:r>
              <a:rPr lang="en-US" sz="1200" b="0" i="0" kern="1200" dirty="0">
                <a:solidFill>
                  <a:schemeClr val="tx1"/>
                </a:solidFill>
                <a:effectLst/>
                <a:latin typeface="+mn-lt"/>
                <a:ea typeface="Geneva"/>
                <a:cs typeface="+mn-cs"/>
              </a:rPr>
              <a:t>As always, your job as a mentor is to prepare the new awardee for the attention. Not all Scouts crave the spotlight, while some are natural performers. Remind them of the Scouting principles that guide them, and they’ll be great! </a:t>
            </a:r>
            <a:endParaRPr lang="en-US" sz="1200" b="0" i="0" kern="1200" dirty="0">
              <a:solidFill>
                <a:schemeClr val="tx1"/>
              </a:solidFill>
              <a:effectLst/>
              <a:latin typeface="+mn-lt"/>
              <a:ea typeface="Geneva"/>
              <a:cs typeface="Calibri"/>
            </a:endParaRP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14</a:t>
            </a:fld>
            <a:endParaRPr lang="en-US" altLang="en-US"/>
          </a:p>
        </p:txBody>
      </p:sp>
    </p:spTree>
    <p:extLst>
      <p:ext uri="{BB962C8B-B14F-4D97-AF65-F5344CB8AC3E}">
        <p14:creationId xmlns:p14="http://schemas.microsoft.com/office/powerpoint/2010/main" val="754971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Geneva" charset="0"/>
                <a:cs typeface="+mn-cs"/>
              </a:rPr>
              <a:t>True</a:t>
            </a:r>
            <a:endParaRPr lang="en-US" b="1"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15</a:t>
            </a:fld>
            <a:endParaRPr lang="en-US" altLang="en-US"/>
          </a:p>
        </p:txBody>
      </p:sp>
    </p:spTree>
    <p:extLst>
      <p:ext uri="{BB962C8B-B14F-4D97-AF65-F5344CB8AC3E}">
        <p14:creationId xmlns:p14="http://schemas.microsoft.com/office/powerpoint/2010/main" val="162202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Geneva" charset="0"/>
                <a:cs typeface="+mn-cs"/>
              </a:rPr>
              <a:t>True</a:t>
            </a:r>
            <a:endParaRPr lang="en-US"/>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16</a:t>
            </a:fld>
            <a:endParaRPr lang="en-US" altLang="en-US"/>
          </a:p>
        </p:txBody>
      </p:sp>
    </p:spTree>
    <p:extLst>
      <p:ext uri="{BB962C8B-B14F-4D97-AF65-F5344CB8AC3E}">
        <p14:creationId xmlns:p14="http://schemas.microsoft.com/office/powerpoint/2010/main" val="3078953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Geneva"/>
              </a:rPr>
              <a:t>B is the answer.</a:t>
            </a:r>
            <a:endParaRPr lang="en-US" b="1"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17</a:t>
            </a:fld>
            <a:endParaRPr lang="en-US" altLang="en-US"/>
          </a:p>
        </p:txBody>
      </p:sp>
    </p:spTree>
    <p:extLst>
      <p:ext uri="{BB962C8B-B14F-4D97-AF65-F5344CB8AC3E}">
        <p14:creationId xmlns:p14="http://schemas.microsoft.com/office/powerpoint/2010/main" val="304365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Geneva"/>
              </a:rPr>
              <a:t>C is the answer.</a:t>
            </a:r>
            <a:endParaRPr lang="en-US" b="1"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18</a:t>
            </a:fld>
            <a:endParaRPr lang="en-US" altLang="en-US"/>
          </a:p>
        </p:txBody>
      </p:sp>
    </p:spTree>
    <p:extLst>
      <p:ext uri="{BB962C8B-B14F-4D97-AF65-F5344CB8AC3E}">
        <p14:creationId xmlns:p14="http://schemas.microsoft.com/office/powerpoint/2010/main" val="3190255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Geneva"/>
              </a:rPr>
              <a:t>C is the answer.</a:t>
            </a:r>
            <a:endParaRPr lang="en-US" b="1"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19</a:t>
            </a:fld>
            <a:endParaRPr lang="en-US" altLang="en-US"/>
          </a:p>
        </p:txBody>
      </p:sp>
    </p:spTree>
    <p:extLst>
      <p:ext uri="{BB962C8B-B14F-4D97-AF65-F5344CB8AC3E}">
        <p14:creationId xmlns:p14="http://schemas.microsoft.com/office/powerpoint/2010/main" val="3950094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Geneva"/>
                <a:cs typeface="+mn-cs"/>
              </a:rPr>
              <a:t>The Dr. Albert Einstein </a:t>
            </a:r>
            <a:r>
              <a:rPr lang="en-US" dirty="0">
                <a:ea typeface="Geneva"/>
              </a:rPr>
              <a:t>Gold Supernova</a:t>
            </a:r>
            <a:r>
              <a:rPr lang="en-US" sz="1200" b="0" i="0" kern="1200" dirty="0">
                <a:solidFill>
                  <a:schemeClr val="tx1"/>
                </a:solidFill>
                <a:effectLst/>
                <a:latin typeface="+mn-lt"/>
                <a:ea typeface="Geneva"/>
                <a:cs typeface="+mn-cs"/>
              </a:rPr>
              <a:t> Award is the most prestigious STEM award in the BSA. Beyond the other Supernova awards, which require a high degree of dedication on the part of the </a:t>
            </a:r>
            <a:r>
              <a:rPr lang="en-US" dirty="0">
                <a:ea typeface="Geneva"/>
              </a:rPr>
              <a:t>Scout</a:t>
            </a:r>
            <a:r>
              <a:rPr lang="en-US" sz="1200" b="0" i="0" kern="1200" dirty="0">
                <a:solidFill>
                  <a:schemeClr val="tx1"/>
                </a:solidFill>
                <a:effectLst/>
                <a:latin typeface="+mn-lt"/>
                <a:ea typeface="Geneva"/>
                <a:cs typeface="+mn-cs"/>
              </a:rPr>
              <a:t>, this award moves to the next level. </a:t>
            </a:r>
          </a:p>
          <a:p>
            <a:pPr rtl="0" fontAlgn="base"/>
            <a:r>
              <a:rPr lang="en-US" sz="1200" b="0" i="0" kern="1200" dirty="0">
                <a:solidFill>
                  <a:schemeClr val="tx1"/>
                </a:solidFill>
                <a:effectLst/>
                <a:latin typeface="+mn-lt"/>
                <a:ea typeface="Geneva"/>
                <a:cs typeface="+mn-cs"/>
              </a:rPr>
              <a:t>The purpose of this module is to identify and explore the expectation of a youth seeking to earn this award, and to educate the mentor and potential reviewers with what is, and is not, expected. </a:t>
            </a:r>
            <a:endParaRPr lang="en-US" sz="1200" b="0" i="0" kern="1200" dirty="0">
              <a:solidFill>
                <a:schemeClr val="tx1"/>
              </a:solidFill>
              <a:effectLst/>
              <a:latin typeface="+mn-lt"/>
              <a:ea typeface="Geneva"/>
              <a:cs typeface="Calibri"/>
            </a:endParaRP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2</a:t>
            </a:fld>
            <a:endParaRPr lang="en-US" altLang="en-US"/>
          </a:p>
        </p:txBody>
      </p:sp>
    </p:spTree>
    <p:extLst>
      <p:ext uri="{BB962C8B-B14F-4D97-AF65-F5344CB8AC3E}">
        <p14:creationId xmlns:p14="http://schemas.microsoft.com/office/powerpoint/2010/main" val="1043671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Geneva"/>
                <a:cs typeface="+mn-cs"/>
              </a:rPr>
              <a:t>The </a:t>
            </a:r>
            <a:r>
              <a:rPr lang="en-US" dirty="0">
                <a:ea typeface="Geneva"/>
              </a:rPr>
              <a:t>Dr. Albert</a:t>
            </a:r>
            <a:r>
              <a:rPr lang="en-US" sz="1200" b="0" i="0" kern="1200" dirty="0">
                <a:solidFill>
                  <a:schemeClr val="tx1"/>
                </a:solidFill>
                <a:effectLst/>
                <a:latin typeface="+mn-lt"/>
                <a:ea typeface="Geneva"/>
                <a:cs typeface="+mn-cs"/>
              </a:rPr>
              <a:t> Einstein Gold Supernova Award is the highest STEM-related award in all of Scouting. With proper training, you can assist aspiring Scouts to achieve this impressive goal! </a:t>
            </a:r>
            <a:endParaRPr lang="en-US" dirty="0">
              <a:ea typeface="Geneva"/>
            </a:endParaRP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20</a:t>
            </a:fld>
            <a:endParaRPr lang="en-US" altLang="en-US"/>
          </a:p>
        </p:txBody>
      </p:sp>
    </p:spTree>
    <p:extLst>
      <p:ext uri="{BB962C8B-B14F-4D97-AF65-F5344CB8AC3E}">
        <p14:creationId xmlns:p14="http://schemas.microsoft.com/office/powerpoint/2010/main" val="3652595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Geneva" charset="0"/>
                <a:cs typeface="+mn-cs"/>
              </a:rPr>
              <a:t>Congratulations!   </a:t>
            </a:r>
            <a:endParaRPr lang="en-US"/>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21</a:t>
            </a:fld>
            <a:endParaRPr lang="en-US" altLang="en-US"/>
          </a:p>
        </p:txBody>
      </p:sp>
    </p:spTree>
    <p:extLst>
      <p:ext uri="{BB962C8B-B14F-4D97-AF65-F5344CB8AC3E}">
        <p14:creationId xmlns:p14="http://schemas.microsoft.com/office/powerpoint/2010/main" val="3537841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Geneva"/>
                <a:cs typeface="+mn-cs"/>
              </a:rPr>
              <a:t>After watching this module, you will be able to: (click for each)</a:t>
            </a:r>
          </a:p>
          <a:p>
            <a:pPr marL="171450" indent="-171450">
              <a:buFont typeface="Arial" panose="020B0604020202020204" pitchFamily="34" charset="0"/>
              <a:buChar char="•"/>
            </a:pPr>
            <a:r>
              <a:rPr lang="en-US" sz="1200" b="0" i="0" kern="1200" dirty="0">
                <a:solidFill>
                  <a:schemeClr val="tx1"/>
                </a:solidFill>
                <a:effectLst/>
                <a:latin typeface="+mn-lt"/>
                <a:ea typeface="Geneva"/>
                <a:cs typeface="+mn-cs"/>
              </a:rPr>
              <a:t>Understand the </a:t>
            </a:r>
            <a:r>
              <a:rPr lang="en-US" dirty="0">
                <a:ea typeface="Geneva"/>
              </a:rPr>
              <a:t>Dr. Albert Einstein</a:t>
            </a:r>
            <a:r>
              <a:rPr lang="en-US" sz="1200" b="0" i="0" kern="1200" dirty="0">
                <a:solidFill>
                  <a:schemeClr val="tx1"/>
                </a:solidFill>
                <a:effectLst/>
                <a:latin typeface="+mn-lt"/>
                <a:ea typeface="Geneva"/>
                <a:cs typeface="+mn-cs"/>
              </a:rPr>
              <a:t> </a:t>
            </a:r>
            <a:r>
              <a:rPr lang="en-US" dirty="0">
                <a:ea typeface="Geneva"/>
              </a:rPr>
              <a:t>Gold Supernova</a:t>
            </a:r>
            <a:r>
              <a:rPr lang="en-US" sz="1200" b="0" i="0" kern="1200" dirty="0">
                <a:solidFill>
                  <a:schemeClr val="tx1"/>
                </a:solidFill>
                <a:effectLst/>
                <a:latin typeface="+mn-lt"/>
                <a:ea typeface="Geneva"/>
                <a:cs typeface="+mn-cs"/>
              </a:rPr>
              <a:t> Award requirements </a:t>
            </a:r>
            <a:endParaRPr lang="en-US" sz="1200" b="0" i="0" kern="1200" dirty="0">
              <a:solidFill>
                <a:schemeClr val="tx1"/>
              </a:solidFill>
              <a:effectLst/>
              <a:latin typeface="+mn-lt"/>
              <a:ea typeface="Geneva"/>
              <a:cs typeface="Calibri"/>
            </a:endParaRPr>
          </a:p>
          <a:p>
            <a:pPr marL="171450" indent="-171450" rtl="0" fontAlgn="base">
              <a:buFont typeface="Arial" panose="020B0604020202020204" pitchFamily="34" charset="0"/>
              <a:buChar char="•"/>
            </a:pPr>
            <a:r>
              <a:rPr lang="en-US" sz="1200" b="0" i="0" kern="1200" dirty="0">
                <a:solidFill>
                  <a:schemeClr val="tx1"/>
                </a:solidFill>
                <a:effectLst/>
                <a:latin typeface="+mn-lt"/>
                <a:ea typeface="Geneva"/>
                <a:cs typeface="+mn-cs"/>
              </a:rPr>
              <a:t>Advise the Scout about the required recordkeeping  </a:t>
            </a:r>
            <a:endParaRPr lang="en-US" sz="1200" b="0" i="0" kern="1200" dirty="0">
              <a:solidFill>
                <a:schemeClr val="tx1"/>
              </a:solidFill>
              <a:effectLst/>
              <a:latin typeface="+mn-lt"/>
              <a:ea typeface="Geneva"/>
              <a:cs typeface="Calibri"/>
            </a:endParaRPr>
          </a:p>
          <a:p>
            <a:pPr marL="171450" indent="-171450" rtl="0" fontAlgn="base">
              <a:buFont typeface="Arial" panose="020B0604020202020204" pitchFamily="34" charset="0"/>
              <a:buChar char="•"/>
            </a:pPr>
            <a:r>
              <a:rPr lang="en-US" sz="1200" b="0" i="0" kern="1200" dirty="0">
                <a:solidFill>
                  <a:schemeClr val="tx1"/>
                </a:solidFill>
                <a:effectLst/>
                <a:latin typeface="+mn-lt"/>
                <a:ea typeface="Geneva"/>
                <a:cs typeface="+mn-cs"/>
              </a:rPr>
              <a:t>Understand how to help the Scout identify an appropriate research project and then mentor them from concept to presentation </a:t>
            </a:r>
            <a:endParaRPr lang="en-US" sz="1200" b="0" i="0" kern="1200" dirty="0">
              <a:solidFill>
                <a:schemeClr val="tx1"/>
              </a:solidFill>
              <a:effectLst/>
              <a:latin typeface="+mn-lt"/>
              <a:ea typeface="Geneva"/>
              <a:cs typeface="Calibri"/>
            </a:endParaRPr>
          </a:p>
          <a:p>
            <a:pPr marL="171450" indent="-171450" rtl="0" fontAlgn="base">
              <a:buFont typeface="Arial" panose="020B0604020202020204" pitchFamily="34" charset="0"/>
              <a:buChar char="•"/>
            </a:pPr>
            <a:r>
              <a:rPr lang="en-US" sz="1200" b="0" i="0" kern="1200" dirty="0">
                <a:solidFill>
                  <a:schemeClr val="tx1"/>
                </a:solidFill>
                <a:effectLst/>
                <a:latin typeface="+mn-lt"/>
                <a:ea typeface="Geneva"/>
                <a:cs typeface="+mn-cs"/>
              </a:rPr>
              <a:t>Shepherd the award application through the approval process </a:t>
            </a:r>
            <a:endParaRPr lang="en-US" sz="1200" b="0" i="0" kern="1200" dirty="0">
              <a:solidFill>
                <a:schemeClr val="tx1"/>
              </a:solidFill>
              <a:effectLst/>
              <a:latin typeface="+mn-lt"/>
              <a:ea typeface="Geneva"/>
              <a:cs typeface="Calibri"/>
            </a:endParaRPr>
          </a:p>
          <a:p>
            <a:pPr marL="171450" indent="-171450" rtl="0" fontAlgn="base">
              <a:buFont typeface="Arial" panose="020B0604020202020204" pitchFamily="34" charset="0"/>
              <a:buChar char="•"/>
            </a:pPr>
            <a:r>
              <a:rPr lang="en-US" sz="1200" b="0" i="0" kern="1200" dirty="0">
                <a:solidFill>
                  <a:schemeClr val="tx1"/>
                </a:solidFill>
                <a:effectLst/>
                <a:latin typeface="+mn-lt"/>
                <a:ea typeface="Geneva"/>
                <a:cs typeface="+mn-cs"/>
              </a:rPr>
              <a:t>Make the presentation of the award appropriate to the scale of the award </a:t>
            </a:r>
            <a:endParaRPr lang="en-US" sz="1200" b="0" i="0" kern="1200" dirty="0">
              <a:solidFill>
                <a:schemeClr val="tx1"/>
              </a:solidFill>
              <a:effectLst/>
              <a:latin typeface="+mn-lt"/>
              <a:ea typeface="Geneva"/>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3</a:t>
            </a:fld>
            <a:endParaRPr lang="en-US" altLang="en-US"/>
          </a:p>
        </p:txBody>
      </p:sp>
    </p:spTree>
    <p:extLst>
      <p:ext uri="{BB962C8B-B14F-4D97-AF65-F5344CB8AC3E}">
        <p14:creationId xmlns:p14="http://schemas.microsoft.com/office/powerpoint/2010/main" val="1131810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indent="-91440">
              <a:buFont typeface="Arial" panose="020B0604020202020204" pitchFamily="34" charset="0"/>
              <a:buChar char="•"/>
            </a:pPr>
            <a:r>
              <a:rPr lang="en-US" sz="1200" b="0" i="0" kern="1200" dirty="0">
                <a:solidFill>
                  <a:schemeClr val="tx1"/>
                </a:solidFill>
                <a:effectLst/>
                <a:latin typeface="+mn-lt"/>
                <a:ea typeface="Geneva"/>
                <a:cs typeface="+mn-cs"/>
              </a:rPr>
              <a:t>Be a registered Scouts BSA (age 14 and First Class) and submit their Einstein Supernova application before age 18, or Venturer or Sea Scout and submit their Einstein Supernova application before age 21.    </a:t>
            </a:r>
            <a:endParaRPr lang="en-US" dirty="0">
              <a:cs typeface="Calibri"/>
            </a:endParaRPr>
          </a:p>
          <a:p>
            <a:pPr marL="91440" indent="-91440" algn="l" rtl="0" eaLnBrk="0" fontAlgn="base" hangingPunct="0">
              <a:spcBef>
                <a:spcPct val="30000"/>
              </a:spcBef>
              <a:spcAft>
                <a:spcPct val="0"/>
              </a:spcAft>
              <a:buFont typeface="Arial" panose="020B0604020202020204" pitchFamily="34" charset="0"/>
              <a:buChar char="•"/>
            </a:pPr>
            <a:r>
              <a:rPr lang="en-US" sz="1200" b="0" i="0" kern="1200" dirty="0">
                <a:solidFill>
                  <a:schemeClr val="tx1"/>
                </a:solidFill>
                <a:effectLst/>
                <a:latin typeface="+mn-lt"/>
                <a:ea typeface="Geneva"/>
                <a:cs typeface="+mn-cs"/>
              </a:rPr>
              <a:t>Earn the Thomas Edison Supernova Award while a registered Scouts BSA or the Wright Brothers Supernova Award while a registered Venturer or Sea Scout.</a:t>
            </a:r>
          </a:p>
          <a:p>
            <a:pPr marL="91440" indent="-91440">
              <a:buFont typeface="Arial" panose="020B0604020202020204" pitchFamily="34" charset="0"/>
              <a:buChar char="•"/>
            </a:pPr>
            <a:r>
              <a:rPr lang="en-US" sz="1200" b="0" i="0" kern="1200" dirty="0">
                <a:solidFill>
                  <a:schemeClr val="tx1"/>
                </a:solidFill>
                <a:effectLst/>
                <a:latin typeface="+mn-lt"/>
                <a:ea typeface="Geneva"/>
                <a:cs typeface="+mn-cs"/>
              </a:rPr>
              <a:t>Complete 4 additional Supernova Award activity topics</a:t>
            </a:r>
            <a:r>
              <a:rPr lang="en-US" dirty="0">
                <a:ea typeface="Geneva"/>
              </a:rPr>
              <a:t>, one from each of the four STEM areas, for a total of eight (8) or two (2) in each of the STEM areas.</a:t>
            </a:r>
            <a:endParaRPr lang="en-US" sz="1200" b="0" i="0" kern="1200" dirty="0">
              <a:solidFill>
                <a:schemeClr val="tx1"/>
              </a:solidFill>
              <a:effectLst/>
              <a:latin typeface="+mn-lt"/>
              <a:ea typeface="Geneva"/>
              <a:cs typeface="Calibri"/>
            </a:endParaRPr>
          </a:p>
          <a:p>
            <a:pPr marL="91440" indent="-91440" algn="l" rtl="0" eaLnBrk="0" fontAlgn="base" hangingPunct="0">
              <a:spcBef>
                <a:spcPct val="30000"/>
              </a:spcBef>
              <a:spcAft>
                <a:spcPct val="0"/>
              </a:spcAft>
              <a:buFont typeface="Arial" panose="020B0604020202020204" pitchFamily="34" charset="0"/>
              <a:buChar char="•"/>
              <a:defRPr/>
            </a:pPr>
            <a:r>
              <a:rPr lang="en-US" sz="1200" b="0" i="0" kern="1200" dirty="0">
                <a:solidFill>
                  <a:schemeClr val="tx1"/>
                </a:solidFill>
                <a:effectLst/>
                <a:latin typeface="+mn-lt"/>
                <a:ea typeface="Geneva"/>
                <a:cs typeface="+mn-cs"/>
              </a:rPr>
              <a:t>The new Nova-like Award should represent a novel idea in an area of STEM that the scout can identify as being of interest to other scouts and be comparable in format and difficulty to existing Nova Awards. Review the existing list with the Scout before starting.  </a:t>
            </a:r>
          </a:p>
          <a:p>
            <a:pPr marL="91440" indent="-91440">
              <a:buFont typeface="Arial" panose="020B0604020202020204" pitchFamily="34" charset="0"/>
              <a:buChar char="•"/>
            </a:pPr>
            <a:r>
              <a:rPr lang="en-US" dirty="0">
                <a:ea typeface="Geneva"/>
                <a:cs typeface="Calibri"/>
              </a:rPr>
              <a:t>With guidance from mentor, select a STEM-related concern and develop a Research Project related to that area. I'll go into more details on the next slides.</a:t>
            </a:r>
            <a:endParaRPr lang="en-US" sz="1200" b="0" i="0" kern="1200" dirty="0">
              <a:solidFill>
                <a:schemeClr val="tx1"/>
              </a:solidFill>
              <a:effectLst/>
              <a:latin typeface="+mn-lt"/>
              <a:ea typeface="Geneva"/>
              <a:cs typeface="Calibri"/>
            </a:endParaRPr>
          </a:p>
          <a:p>
            <a:pPr marL="91440" indent="-91440">
              <a:buFont typeface="Arial" panose="020B0604020202020204" pitchFamily="34" charset="0"/>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4</a:t>
            </a:fld>
            <a:endParaRPr lang="en-US" altLang="en-US"/>
          </a:p>
        </p:txBody>
      </p:sp>
    </p:spTree>
    <p:extLst>
      <p:ext uri="{BB962C8B-B14F-4D97-AF65-F5344CB8AC3E}">
        <p14:creationId xmlns:p14="http://schemas.microsoft.com/office/powerpoint/2010/main" val="1530815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Geneva"/>
                <a:cs typeface="+mn-cs"/>
              </a:rPr>
              <a:t>Finally, the research project should be challenging and require significant time and effort (</a:t>
            </a:r>
            <a:r>
              <a:rPr lang="en-US" dirty="0">
                <a:ea typeface="Geneva"/>
              </a:rPr>
              <a:t>approximately 100</a:t>
            </a:r>
            <a:r>
              <a:rPr lang="en-US" sz="1200" b="0" i="0" kern="1200" dirty="0">
                <a:solidFill>
                  <a:schemeClr val="tx1"/>
                </a:solidFill>
                <a:effectLst/>
                <a:latin typeface="+mn-lt"/>
                <a:ea typeface="Geneva"/>
                <a:cs typeface="+mn-cs"/>
              </a:rPr>
              <a:t> hours). Communications with the </a:t>
            </a:r>
            <a:r>
              <a:rPr lang="en-US" dirty="0">
                <a:ea typeface="Geneva"/>
              </a:rPr>
              <a:t>council STEM</a:t>
            </a:r>
            <a:r>
              <a:rPr lang="en-US" sz="1200" b="0" i="0" kern="1200" dirty="0">
                <a:solidFill>
                  <a:schemeClr val="tx1"/>
                </a:solidFill>
                <a:effectLst/>
                <a:latin typeface="+mn-lt"/>
                <a:ea typeface="Geneva"/>
                <a:cs typeface="+mn-cs"/>
              </a:rPr>
              <a:t> </a:t>
            </a:r>
            <a:r>
              <a:rPr lang="en-US" dirty="0">
                <a:ea typeface="Geneva"/>
              </a:rPr>
              <a:t>committee</a:t>
            </a:r>
            <a:r>
              <a:rPr lang="en-US" sz="1200" b="0" i="0" kern="1200" dirty="0">
                <a:solidFill>
                  <a:schemeClr val="tx1"/>
                </a:solidFill>
                <a:effectLst/>
                <a:latin typeface="+mn-lt"/>
                <a:ea typeface="Geneva"/>
                <a:cs typeface="+mn-cs"/>
              </a:rPr>
              <a:t> regarding the research project proposal and final submission are vital for proper review. Last-minute applications that do not follow this path run the strong risk of being rejected and requiring improvements. </a:t>
            </a:r>
          </a:p>
          <a:p>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5</a:t>
            </a:fld>
            <a:endParaRPr lang="en-US" altLang="en-US"/>
          </a:p>
        </p:txBody>
      </p:sp>
    </p:spTree>
    <p:extLst>
      <p:ext uri="{BB962C8B-B14F-4D97-AF65-F5344CB8AC3E}">
        <p14:creationId xmlns:p14="http://schemas.microsoft.com/office/powerpoint/2010/main" val="2618727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Geneva"/>
                <a:cs typeface="+mn-cs"/>
              </a:rPr>
              <a:t>Mentoring a </a:t>
            </a:r>
            <a:r>
              <a:rPr lang="en-US" dirty="0">
                <a:ea typeface="Geneva"/>
              </a:rPr>
              <a:t>Scout</a:t>
            </a:r>
            <a:r>
              <a:rPr lang="en-US" sz="1200" b="0" i="0" kern="1200" dirty="0">
                <a:solidFill>
                  <a:schemeClr val="tx1"/>
                </a:solidFill>
                <a:effectLst/>
                <a:latin typeface="+mn-lt"/>
                <a:ea typeface="Geneva"/>
                <a:cs typeface="+mn-cs"/>
              </a:rPr>
              <a:t> for this award is no easy task and should not be undertaken lightly. While nobody should expect the candidate to perform at the level of a graduate student with the same academic record and training, similar skills are being learned and evaluated. </a:t>
            </a:r>
          </a:p>
          <a:p>
            <a:pPr rtl="0" fontAlgn="base"/>
            <a:r>
              <a:rPr lang="en-US" sz="1200" b="0" i="0" kern="1200" dirty="0">
                <a:solidFill>
                  <a:schemeClr val="tx1"/>
                </a:solidFill>
                <a:effectLst/>
                <a:latin typeface="+mn-lt"/>
                <a:ea typeface="Geneva"/>
                <a:cs typeface="+mn-cs"/>
              </a:rPr>
              <a:t> </a:t>
            </a:r>
            <a:endParaRPr lang="en-US" sz="1200" b="0" i="0" kern="1200" dirty="0">
              <a:solidFill>
                <a:schemeClr val="tx1"/>
              </a:solidFill>
              <a:effectLst/>
              <a:latin typeface="+mn-lt"/>
              <a:ea typeface="Geneva"/>
              <a:cs typeface="Calibri"/>
            </a:endParaRPr>
          </a:p>
          <a:p>
            <a:r>
              <a:rPr lang="en-US" sz="1200" b="0" i="0" kern="1200" dirty="0">
                <a:solidFill>
                  <a:schemeClr val="tx1"/>
                </a:solidFill>
                <a:effectLst/>
                <a:latin typeface="+mn-lt"/>
                <a:ea typeface="Geneva"/>
                <a:cs typeface="+mn-cs"/>
              </a:rPr>
              <a:t>First, the mentor cannot be the scout’s parent, close relative, guardian, or unit leader. Seek assistance from your district</a:t>
            </a:r>
            <a:r>
              <a:rPr lang="en-US" dirty="0">
                <a:ea typeface="Geneva"/>
              </a:rPr>
              <a:t> and/or</a:t>
            </a:r>
            <a:r>
              <a:rPr lang="en-US" sz="1200" b="0" i="0" kern="1200" dirty="0">
                <a:solidFill>
                  <a:schemeClr val="tx1"/>
                </a:solidFill>
                <a:effectLst/>
                <a:latin typeface="+mn-lt"/>
                <a:ea typeface="Geneva"/>
                <a:cs typeface="+mn-cs"/>
              </a:rPr>
              <a:t> </a:t>
            </a:r>
            <a:r>
              <a:rPr lang="en-US" dirty="0">
                <a:ea typeface="Geneva"/>
              </a:rPr>
              <a:t>council committees</a:t>
            </a:r>
            <a:r>
              <a:rPr lang="en-US" sz="1200" b="0" i="0" kern="1200" dirty="0">
                <a:solidFill>
                  <a:schemeClr val="tx1"/>
                </a:solidFill>
                <a:effectLst/>
                <a:latin typeface="+mn-lt"/>
                <a:ea typeface="Geneva"/>
                <a:cs typeface="+mn-cs"/>
              </a:rPr>
              <a:t> for help identifying a mentor if necessary. </a:t>
            </a:r>
            <a:endParaRPr lang="en-US" sz="1200" b="0" i="0" kern="1200" dirty="0">
              <a:solidFill>
                <a:schemeClr val="tx1"/>
              </a:solidFill>
              <a:effectLst/>
              <a:latin typeface="+mn-lt"/>
              <a:ea typeface="Geneva"/>
              <a:cs typeface="Calibri"/>
            </a:endParaRPr>
          </a:p>
          <a:p>
            <a:pPr rtl="0" fontAlgn="base"/>
            <a:r>
              <a:rPr lang="en-US" sz="1200" b="0" i="0" kern="1200" dirty="0">
                <a:solidFill>
                  <a:schemeClr val="tx1"/>
                </a:solidFill>
                <a:effectLst/>
                <a:latin typeface="+mn-lt"/>
                <a:ea typeface="Geneva"/>
                <a:cs typeface="+mn-cs"/>
              </a:rPr>
              <a:t> </a:t>
            </a:r>
            <a:endParaRPr lang="en-US" sz="1200" b="0" i="0" kern="1200" dirty="0">
              <a:solidFill>
                <a:schemeClr val="tx1"/>
              </a:solidFill>
              <a:effectLst/>
              <a:latin typeface="+mn-lt"/>
              <a:ea typeface="Geneva"/>
              <a:cs typeface="Calibri"/>
            </a:endParaRPr>
          </a:p>
          <a:p>
            <a:pPr rtl="0" fontAlgn="base"/>
            <a:r>
              <a:rPr lang="en-US" sz="1200" b="0" i="0" kern="1200" dirty="0">
                <a:solidFill>
                  <a:schemeClr val="tx1"/>
                </a:solidFill>
                <a:effectLst/>
                <a:latin typeface="+mn-lt"/>
                <a:ea typeface="Geneva"/>
                <a:cs typeface="+mn-cs"/>
              </a:rPr>
              <a:t>As a STEM-trained professional, you are no doubt familiar with the rigor needed for proper execution of a research project, and the time spent by your own mentors to bring you up to the level expected in your field. Your role here is the same. </a:t>
            </a:r>
            <a:endParaRPr lang="en-US" sz="1200" b="0" i="0" kern="1200" dirty="0">
              <a:solidFill>
                <a:schemeClr val="tx1"/>
              </a:solidFill>
              <a:effectLst/>
              <a:latin typeface="+mn-lt"/>
              <a:ea typeface="Geneva"/>
              <a:cs typeface="Calibri"/>
            </a:endParaRPr>
          </a:p>
          <a:p>
            <a:pPr rtl="0" fontAlgn="base"/>
            <a:r>
              <a:rPr lang="en-US" sz="1200" b="0" i="0" kern="1200" dirty="0">
                <a:solidFill>
                  <a:schemeClr val="tx1"/>
                </a:solidFill>
                <a:effectLst/>
                <a:latin typeface="+mn-lt"/>
                <a:ea typeface="Geneva"/>
                <a:cs typeface="+mn-cs"/>
              </a:rPr>
              <a:t> </a:t>
            </a:r>
            <a:endParaRPr lang="en-US" sz="1200" b="0" i="0" kern="1200" dirty="0">
              <a:solidFill>
                <a:schemeClr val="tx1"/>
              </a:solidFill>
              <a:effectLst/>
              <a:latin typeface="+mn-lt"/>
              <a:ea typeface="Geneva"/>
              <a:cs typeface="Calibri"/>
            </a:endParaRPr>
          </a:p>
          <a:p>
            <a:r>
              <a:rPr lang="en-US" sz="1200" b="0" i="0" kern="1200" dirty="0">
                <a:solidFill>
                  <a:schemeClr val="tx1"/>
                </a:solidFill>
                <a:effectLst/>
                <a:latin typeface="+mn-lt"/>
                <a:ea typeface="Geneva"/>
                <a:cs typeface="+mn-cs"/>
              </a:rPr>
              <a:t>Multiple mentors and/or Subject Matter Experts (SME) may be needed for different parts of the </a:t>
            </a:r>
            <a:r>
              <a:rPr lang="en-US" dirty="0">
                <a:ea typeface="Geneva"/>
              </a:rPr>
              <a:t>Dr. Albert Einstein</a:t>
            </a:r>
            <a:r>
              <a:rPr lang="en-US" sz="1200" b="0" i="0" kern="1200" dirty="0">
                <a:solidFill>
                  <a:schemeClr val="tx1"/>
                </a:solidFill>
                <a:effectLst/>
                <a:latin typeface="+mn-lt"/>
                <a:ea typeface="Geneva"/>
                <a:cs typeface="+mn-cs"/>
              </a:rPr>
              <a:t> Supernova </a:t>
            </a:r>
            <a:r>
              <a:rPr lang="en-US" dirty="0">
                <a:ea typeface="Geneva"/>
              </a:rPr>
              <a:t>Award</a:t>
            </a:r>
            <a:r>
              <a:rPr lang="en-US" sz="1200" b="0" i="0" kern="1200" dirty="0">
                <a:solidFill>
                  <a:schemeClr val="tx1"/>
                </a:solidFill>
                <a:effectLst/>
                <a:latin typeface="+mn-lt"/>
                <a:ea typeface="Geneva"/>
                <a:cs typeface="+mn-cs"/>
              </a:rPr>
              <a:t>. You should be ready to help identify experts in other fields to assist the youth. Their role could be brief or highly involved, but you should quickly identify assistance and make a connection. </a:t>
            </a:r>
            <a:endParaRPr lang="en-US" sz="1200" b="0" i="0" kern="1200" dirty="0">
              <a:solidFill>
                <a:schemeClr val="tx1"/>
              </a:solidFill>
              <a:effectLst/>
              <a:latin typeface="+mn-lt"/>
              <a:ea typeface="Geneva"/>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6</a:t>
            </a:fld>
            <a:endParaRPr lang="en-US" altLang="en-US"/>
          </a:p>
        </p:txBody>
      </p:sp>
    </p:spTree>
    <p:extLst>
      <p:ext uri="{BB962C8B-B14F-4D97-AF65-F5344CB8AC3E}">
        <p14:creationId xmlns:p14="http://schemas.microsoft.com/office/powerpoint/2010/main" val="2569932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Geneva"/>
                <a:cs typeface="+mn-cs"/>
              </a:rPr>
              <a:t>Documentation of all steps in the Dr. Albert Einstein Gold Supernova </a:t>
            </a:r>
            <a:r>
              <a:rPr lang="en-US" dirty="0">
                <a:ea typeface="Geneva"/>
              </a:rPr>
              <a:t>Award</a:t>
            </a:r>
            <a:r>
              <a:rPr lang="en-US" sz="1200" b="0" i="0" kern="1200" dirty="0">
                <a:solidFill>
                  <a:schemeClr val="tx1"/>
                </a:solidFill>
                <a:effectLst/>
                <a:latin typeface="+mn-lt"/>
                <a:ea typeface="Geneva"/>
                <a:cs typeface="+mn-cs"/>
              </a:rPr>
              <a:t> is scrutinized, including previous Nova and Supernova </a:t>
            </a:r>
            <a:r>
              <a:rPr lang="en-US" dirty="0">
                <a:ea typeface="Geneva"/>
              </a:rPr>
              <a:t>Awards</a:t>
            </a:r>
            <a:r>
              <a:rPr lang="en-US" sz="1200" b="0" i="0" kern="1200" dirty="0">
                <a:solidFill>
                  <a:schemeClr val="tx1"/>
                </a:solidFill>
                <a:effectLst/>
                <a:latin typeface="+mn-lt"/>
                <a:ea typeface="Geneva"/>
                <a:cs typeface="+mn-cs"/>
              </a:rPr>
              <a:t>. In some instances, if records of completion cannot be located, a </a:t>
            </a:r>
            <a:r>
              <a:rPr lang="en-US" dirty="0">
                <a:ea typeface="Geneva"/>
              </a:rPr>
              <a:t>Scout</a:t>
            </a:r>
            <a:r>
              <a:rPr lang="en-US" sz="1200" b="0" i="0" kern="1200" dirty="0">
                <a:solidFill>
                  <a:schemeClr val="tx1"/>
                </a:solidFill>
                <a:effectLst/>
                <a:latin typeface="+mn-lt"/>
                <a:ea typeface="Geneva"/>
                <a:cs typeface="+mn-cs"/>
              </a:rPr>
              <a:t> may be asked to repeat the activities. Scouts are encouraged to provide their Scouting advancement records to show they have earned all the merit badges and Supernova awards leading to the Einstein award.</a:t>
            </a:r>
          </a:p>
          <a:p>
            <a:pPr rtl="0" fontAlgn="base"/>
            <a:r>
              <a:rPr lang="en-US" sz="1200" b="0" i="0" kern="1200" dirty="0">
                <a:solidFill>
                  <a:schemeClr val="tx1"/>
                </a:solidFill>
                <a:effectLst/>
                <a:latin typeface="+mn-lt"/>
                <a:ea typeface="Geneva"/>
                <a:cs typeface="+mn-cs"/>
              </a:rPr>
              <a:t>As the mentor you can show the Scout how to keep good records early in the process to ensure the final application comes together quickly and all necessary information is easily located. It is the </a:t>
            </a:r>
            <a:r>
              <a:rPr lang="en-US" dirty="0">
                <a:ea typeface="Geneva"/>
              </a:rPr>
              <a:t>Scout’s</a:t>
            </a:r>
            <a:r>
              <a:rPr lang="en-US" sz="1200" b="0" i="0" kern="1200" dirty="0">
                <a:solidFill>
                  <a:schemeClr val="tx1"/>
                </a:solidFill>
                <a:effectLst/>
                <a:latin typeface="+mn-lt"/>
                <a:ea typeface="Geneva"/>
                <a:cs typeface="+mn-cs"/>
              </a:rPr>
              <a:t> responsibility to keep the records, not yours. </a:t>
            </a:r>
            <a:endParaRPr lang="en-US" sz="1200" b="0" i="0" kern="1200" dirty="0">
              <a:solidFill>
                <a:schemeClr val="tx1"/>
              </a:solidFill>
              <a:effectLst/>
              <a:latin typeface="+mn-lt"/>
              <a:ea typeface="Geneva"/>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7</a:t>
            </a:fld>
            <a:endParaRPr lang="en-US" altLang="en-US"/>
          </a:p>
        </p:txBody>
      </p:sp>
    </p:spTree>
    <p:extLst>
      <p:ext uri="{BB962C8B-B14F-4D97-AF65-F5344CB8AC3E}">
        <p14:creationId xmlns:p14="http://schemas.microsoft.com/office/powerpoint/2010/main" val="4127210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Geneva"/>
                <a:cs typeface="Calibri"/>
              </a:rPr>
              <a:t>We will talk about four steps to complete the research project.</a:t>
            </a:r>
            <a:endParaRPr lang="en-US">
              <a:cs typeface="Calibri"/>
            </a:endParaRP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a:pPr>
                <a:defRPr/>
              </a:pPr>
              <a:t>8</a:t>
            </a:fld>
            <a:endParaRPr lang="en-US" altLang="en-US"/>
          </a:p>
        </p:txBody>
      </p:sp>
    </p:spTree>
    <p:extLst>
      <p:ext uri="{BB962C8B-B14F-4D97-AF65-F5344CB8AC3E}">
        <p14:creationId xmlns:p14="http://schemas.microsoft.com/office/powerpoint/2010/main" val="1077722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rtl="0" fontAlgn="base"/>
            <a:r>
              <a:rPr lang="en-US" sz="1200" b="0" i="0" kern="1200" dirty="0">
                <a:solidFill>
                  <a:schemeClr val="tx1"/>
                </a:solidFill>
                <a:effectLst/>
                <a:latin typeface="+mn-lt"/>
                <a:ea typeface="Geneva"/>
                <a:cs typeface="+mn-cs"/>
              </a:rPr>
              <a:t>A one-page written proposal is the starting point for the project. Many </a:t>
            </a:r>
            <a:r>
              <a:rPr lang="en-US" dirty="0">
                <a:ea typeface="Geneva"/>
              </a:rPr>
              <a:t>Scouts</a:t>
            </a:r>
            <a:r>
              <a:rPr lang="en-US" sz="1200" b="0" i="0" kern="1200" dirty="0">
                <a:solidFill>
                  <a:schemeClr val="tx1"/>
                </a:solidFill>
                <a:effectLst/>
                <a:latin typeface="+mn-lt"/>
                <a:ea typeface="Geneva"/>
                <a:cs typeface="+mn-cs"/>
              </a:rPr>
              <a:t> have never written a document like this, and even many STEM-trained adults may have a difficult time constructing a proposal. The proposal must convey a tremendous amount of information in a brief format.  </a:t>
            </a:r>
          </a:p>
          <a:p>
            <a:pPr rtl="0" fontAlgn="base"/>
            <a:r>
              <a:rPr lang="en-US" sz="1200" b="0" i="0" kern="1200" dirty="0">
                <a:solidFill>
                  <a:schemeClr val="tx1"/>
                </a:solidFill>
                <a:effectLst/>
                <a:latin typeface="+mn-lt"/>
                <a:ea typeface="Geneva"/>
                <a:cs typeface="+mn-cs"/>
              </a:rPr>
              <a:t>One approach would be to answer the following questions in order (appear as read): </a:t>
            </a:r>
            <a:endParaRPr lang="en-US" sz="1200" b="0" i="0" kern="1200" dirty="0">
              <a:solidFill>
                <a:schemeClr val="tx1"/>
              </a:solidFill>
              <a:effectLst/>
              <a:latin typeface="+mn-lt"/>
              <a:ea typeface="Geneva"/>
              <a:cs typeface="Calibri"/>
            </a:endParaRPr>
          </a:p>
          <a:p>
            <a:pPr rtl="0" fontAlgn="base"/>
            <a:r>
              <a:rPr lang="en-US" sz="1200" b="0" i="0" kern="1200" dirty="0">
                <a:solidFill>
                  <a:schemeClr val="tx1"/>
                </a:solidFill>
                <a:effectLst/>
                <a:latin typeface="+mn-lt"/>
                <a:ea typeface="Geneva"/>
                <a:cs typeface="+mn-cs"/>
              </a:rPr>
              <a:t>1. What are you trying to do? Explain it with no jargon. </a:t>
            </a:r>
            <a:endParaRPr lang="en-US" sz="1200" b="0" i="0" kern="1200" dirty="0">
              <a:solidFill>
                <a:schemeClr val="tx1"/>
              </a:solidFill>
              <a:effectLst/>
              <a:latin typeface="+mn-lt"/>
              <a:ea typeface="Geneva"/>
              <a:cs typeface="Calibri"/>
            </a:endParaRPr>
          </a:p>
          <a:p>
            <a:pPr rtl="0" fontAlgn="base"/>
            <a:r>
              <a:rPr lang="en-US" sz="1200" b="0" i="0" kern="1200" dirty="0">
                <a:solidFill>
                  <a:schemeClr val="tx1"/>
                </a:solidFill>
                <a:effectLst/>
                <a:latin typeface="+mn-lt"/>
                <a:ea typeface="Geneva"/>
                <a:cs typeface="+mn-cs"/>
              </a:rPr>
              <a:t>2. How is that challenge currently addressed? What are the shortcomings and limitations? </a:t>
            </a:r>
            <a:endParaRPr lang="en-US" sz="1200" b="0" i="0" kern="1200" dirty="0">
              <a:solidFill>
                <a:schemeClr val="tx1"/>
              </a:solidFill>
              <a:effectLst/>
              <a:latin typeface="+mn-lt"/>
              <a:ea typeface="Geneva"/>
              <a:cs typeface="Calibri"/>
            </a:endParaRPr>
          </a:p>
          <a:p>
            <a:pPr rtl="0" fontAlgn="base"/>
            <a:r>
              <a:rPr lang="en-US" sz="1200" b="0" i="0" kern="1200" dirty="0">
                <a:solidFill>
                  <a:schemeClr val="tx1"/>
                </a:solidFill>
                <a:effectLst/>
                <a:latin typeface="+mn-lt"/>
                <a:ea typeface="Geneva"/>
                <a:cs typeface="+mn-cs"/>
              </a:rPr>
              <a:t>3. What is the new idea, and why is it superior to the existing approaches? </a:t>
            </a:r>
            <a:endParaRPr lang="en-US" sz="1200" b="0" i="0" kern="1200" dirty="0">
              <a:solidFill>
                <a:schemeClr val="tx1"/>
              </a:solidFill>
              <a:effectLst/>
              <a:latin typeface="+mn-lt"/>
              <a:ea typeface="Geneva"/>
              <a:cs typeface="Calibri"/>
            </a:endParaRPr>
          </a:p>
          <a:p>
            <a:pPr rtl="0" fontAlgn="base"/>
            <a:r>
              <a:rPr lang="en-US" sz="1200" b="0" i="0" kern="1200" dirty="0">
                <a:solidFill>
                  <a:schemeClr val="tx1"/>
                </a:solidFill>
                <a:effectLst/>
                <a:latin typeface="+mn-lt"/>
                <a:ea typeface="Geneva"/>
                <a:cs typeface="+mn-cs"/>
              </a:rPr>
              <a:t> </a:t>
            </a:r>
            <a:endParaRPr lang="en-US" sz="1200" b="0" i="0" kern="1200" dirty="0">
              <a:solidFill>
                <a:schemeClr val="tx1"/>
              </a:solidFill>
              <a:effectLst/>
              <a:latin typeface="+mn-lt"/>
              <a:ea typeface="Geneva"/>
              <a:cs typeface="Calibri"/>
            </a:endParaRPr>
          </a:p>
          <a:p>
            <a:pPr rtl="0" fontAlgn="base"/>
            <a:r>
              <a:rPr lang="en-US" sz="1200" b="0" i="0" kern="1200" dirty="0">
                <a:solidFill>
                  <a:schemeClr val="tx1"/>
                </a:solidFill>
                <a:effectLst/>
                <a:latin typeface="+mn-lt"/>
                <a:ea typeface="Geneva"/>
                <a:cs typeface="+mn-cs"/>
              </a:rPr>
              <a:t>These questions are paraphrased from of the </a:t>
            </a:r>
            <a:r>
              <a:rPr lang="en-US" sz="1200" b="0" i="0" kern="1200" dirty="0" err="1">
                <a:solidFill>
                  <a:schemeClr val="tx1"/>
                </a:solidFill>
                <a:effectLst/>
                <a:latin typeface="+mn-lt"/>
                <a:ea typeface="Geneva"/>
                <a:cs typeface="+mn-cs"/>
              </a:rPr>
              <a:t>Heilmeier</a:t>
            </a:r>
            <a:r>
              <a:rPr lang="en-US" sz="1200" b="0" i="0" kern="1200" dirty="0">
                <a:solidFill>
                  <a:schemeClr val="tx1"/>
                </a:solidFill>
                <a:effectLst/>
                <a:latin typeface="+mn-lt"/>
                <a:ea typeface="Geneva"/>
                <a:cs typeface="+mn-cs"/>
              </a:rPr>
              <a:t> Catechism pioneered by Dr. </a:t>
            </a:r>
            <a:r>
              <a:rPr lang="en-US" sz="1200" b="0" i="0" kern="1200" dirty="0" err="1">
                <a:solidFill>
                  <a:schemeClr val="tx1"/>
                </a:solidFill>
                <a:effectLst/>
                <a:latin typeface="+mn-lt"/>
                <a:ea typeface="Geneva"/>
                <a:cs typeface="+mn-cs"/>
              </a:rPr>
              <a:t>Heilmeier</a:t>
            </a:r>
            <a:r>
              <a:rPr lang="en-US" sz="1200" b="0" i="0" kern="1200" dirty="0">
                <a:solidFill>
                  <a:schemeClr val="tx1"/>
                </a:solidFill>
                <a:effectLst/>
                <a:latin typeface="+mn-lt"/>
                <a:ea typeface="Geneva"/>
                <a:cs typeface="+mn-cs"/>
              </a:rPr>
              <a:t> while directing the Defense Advanced Research Projects Agency to ensure all proposals were well-researched and supported. You will find that high school students (and adults!) are perfectly capable of understanding this, and with your mentoring can produce exceptionally strong research ideas and ways to study them. </a:t>
            </a:r>
            <a:endParaRPr lang="en-US" sz="1200" b="0" i="0" kern="1200" dirty="0">
              <a:solidFill>
                <a:schemeClr val="tx1"/>
              </a:solidFill>
              <a:effectLst/>
              <a:latin typeface="+mn-lt"/>
              <a:ea typeface="Geneva"/>
              <a:cs typeface="Calibri"/>
            </a:endParaRPr>
          </a:p>
          <a:p>
            <a:r>
              <a:rPr lang="en-US" sz="1200" b="0" i="0" kern="1200" dirty="0">
                <a:solidFill>
                  <a:schemeClr val="tx1"/>
                </a:solidFill>
                <a:effectLst/>
                <a:latin typeface="+mn-lt"/>
                <a:ea typeface="Geneva"/>
                <a:cs typeface="+mn-cs"/>
              </a:rPr>
              <a:t>Once ready, this proposal MUST be submitted and approved by the </a:t>
            </a:r>
            <a:r>
              <a:rPr lang="en-US" dirty="0">
                <a:ea typeface="Geneva"/>
              </a:rPr>
              <a:t>local council</a:t>
            </a:r>
            <a:r>
              <a:rPr lang="en-US" sz="1200" b="0" i="0" kern="1200" dirty="0">
                <a:solidFill>
                  <a:schemeClr val="tx1"/>
                </a:solidFill>
                <a:effectLst/>
                <a:latin typeface="+mn-lt"/>
                <a:ea typeface="Geneva"/>
                <a:cs typeface="+mn-cs"/>
              </a:rPr>
              <a:t> STEM </a:t>
            </a:r>
            <a:r>
              <a:rPr lang="en-US" dirty="0">
                <a:ea typeface="Geneva"/>
              </a:rPr>
              <a:t>committee</a:t>
            </a:r>
            <a:r>
              <a:rPr lang="en-US" sz="1200" b="0" i="0" kern="1200" dirty="0">
                <a:solidFill>
                  <a:schemeClr val="tx1"/>
                </a:solidFill>
                <a:effectLst/>
                <a:latin typeface="+mn-lt"/>
                <a:ea typeface="Geneva"/>
                <a:cs typeface="+mn-cs"/>
              </a:rPr>
              <a:t> before the scout starts work. The committee may require revisions and </a:t>
            </a:r>
            <a:r>
              <a:rPr lang="en-US" dirty="0">
                <a:ea typeface="Geneva"/>
              </a:rPr>
              <a:t>clarifications</a:t>
            </a:r>
            <a:r>
              <a:rPr lang="en-US" sz="1200" b="0" i="0" kern="1200" dirty="0">
                <a:solidFill>
                  <a:schemeClr val="tx1"/>
                </a:solidFill>
                <a:effectLst/>
                <a:latin typeface="+mn-lt"/>
                <a:ea typeface="Geneva"/>
                <a:cs typeface="+mn-cs"/>
              </a:rPr>
              <a:t> or suggest a change in scope.</a:t>
            </a:r>
            <a:r>
              <a:rPr lang="en-US" dirty="0">
                <a:ea typeface="Geneva"/>
              </a:rPr>
              <a:t> What if your council doesn't have a STEM committee?  Then, an ad hoc committee can be convened by the council Advancement and Recognition committee, or you can seek assistance from any one of a number councils around the nation that have strong STEM committees.</a:t>
            </a:r>
          </a:p>
          <a:p>
            <a:endParaRPr lang="en-US" sz="1200" b="0" i="0" kern="1200" dirty="0">
              <a:solidFill>
                <a:schemeClr val="tx1"/>
              </a:solidFill>
              <a:effectLst/>
              <a:latin typeface="+mn-lt"/>
              <a:ea typeface="Geneva"/>
              <a:cs typeface="Calibri"/>
            </a:endParaRPr>
          </a:p>
          <a:p>
            <a:r>
              <a:rPr lang="en-US" sz="1200" b="0" i="0" kern="1200" dirty="0">
                <a:solidFill>
                  <a:schemeClr val="tx1"/>
                </a:solidFill>
                <a:effectLst/>
                <a:latin typeface="+mn-lt"/>
                <a:ea typeface="Geneva"/>
                <a:cs typeface="Calibri"/>
              </a:rPr>
              <a:t>For reference only: </a:t>
            </a:r>
            <a:r>
              <a:rPr lang="en-US" sz="1200" b="0" i="0" kern="1200" dirty="0">
                <a:solidFill>
                  <a:schemeClr val="tx1"/>
                </a:solidFill>
                <a:effectLst/>
                <a:latin typeface="+mn-lt"/>
                <a:ea typeface="Geneva"/>
                <a:cs typeface="+mn-cs"/>
                <a:hlinkClick r:id="rId3"/>
              </a:rPr>
              <a:t>https://www.darpa.mil/work-with-us/heilmeier-catechism</a:t>
            </a:r>
            <a:r>
              <a:rPr lang="en-US" dirty="0">
                <a:ea typeface="Geneva"/>
              </a:rPr>
              <a:t> </a:t>
            </a:r>
            <a:endParaRPr lang="en-US" dirty="0">
              <a:ea typeface="Geneva"/>
              <a:cs typeface="Calibri"/>
            </a:endParaRP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9</a:t>
            </a:fld>
            <a:endParaRPr lang="en-US" altLang="en-US"/>
          </a:p>
        </p:txBody>
      </p:sp>
    </p:spTree>
    <p:extLst>
      <p:ext uri="{BB962C8B-B14F-4D97-AF65-F5344CB8AC3E}">
        <p14:creationId xmlns:p14="http://schemas.microsoft.com/office/powerpoint/2010/main" val="1091332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37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4194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86130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8152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38830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148263"/>
            <a:ext cx="5486400" cy="423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9115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3809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0733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1"/>
            <a:ext cx="2057400" cy="48767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33401"/>
            <a:ext cx="6019800" cy="48767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654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1851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3809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110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1478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514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58353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380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380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7629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529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3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9017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533399"/>
            <a:ext cx="5111750" cy="4876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39750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25592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23AF1D4-DCDB-4D04-91E1-73811ECEF684}"/>
              </a:ext>
            </a:extLst>
          </p:cNvPr>
          <p:cNvSpPr>
            <a:spLocks noGrp="1"/>
          </p:cNvSpPr>
          <p:nvPr>
            <p:ph type="title"/>
          </p:nvPr>
        </p:nvSpPr>
        <p:spPr bwMode="auto">
          <a:xfrm>
            <a:off x="457200" y="5334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 name="Rectangle 7">
            <a:extLst>
              <a:ext uri="{FF2B5EF4-FFF2-40B4-BE49-F238E27FC236}">
                <a16:creationId xmlns:a16="http://schemas.microsoft.com/office/drawing/2014/main" id="{71A5C354-53DA-4122-AD98-831A2307A2D7}"/>
              </a:ext>
            </a:extLst>
          </p:cNvPr>
          <p:cNvSpPr/>
          <p:nvPr userDrawn="1"/>
        </p:nvSpPr>
        <p:spPr>
          <a:xfrm>
            <a:off x="0" y="0"/>
            <a:ext cx="914400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028" name="Picture 12" descr="AnnivGrStandard_Rev.gif">
            <a:extLst>
              <a:ext uri="{FF2B5EF4-FFF2-40B4-BE49-F238E27FC236}">
                <a16:creationId xmlns:a16="http://schemas.microsoft.com/office/drawing/2014/main" id="{F9D1E48C-AF23-4C36-81E5-F7B79B7A1909}"/>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23825" y="38100"/>
            <a:ext cx="23907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Placeholder 2">
            <a:extLst>
              <a:ext uri="{FF2B5EF4-FFF2-40B4-BE49-F238E27FC236}">
                <a16:creationId xmlns:a16="http://schemas.microsoft.com/office/drawing/2014/main" id="{B7113C25-C5EF-488E-B12D-0C0C6D5556B9}"/>
              </a:ext>
            </a:extLst>
          </p:cNvPr>
          <p:cNvSpPr>
            <a:spLocks noGrp="1"/>
          </p:cNvSpPr>
          <p:nvPr>
            <p:ph type="body" idx="1"/>
          </p:nvPr>
        </p:nvSpPr>
        <p:spPr bwMode="auto">
          <a:xfrm>
            <a:off x="457200" y="16002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9" descr="FolioREVISED.jpg">
            <a:extLst>
              <a:ext uri="{FF2B5EF4-FFF2-40B4-BE49-F238E27FC236}">
                <a16:creationId xmlns:a16="http://schemas.microsoft.com/office/drawing/2014/main" id="{1D2939F5-8CFD-4B64-B0FC-CFB64B4EBE93}"/>
              </a:ext>
            </a:extLst>
          </p:cNvPr>
          <p:cNvPicPr>
            <a:picLocks noChangeAspect="1"/>
          </p:cNvPicPr>
          <p:nvPr userDrawn="1"/>
        </p:nvPicPr>
        <p:blipFill>
          <a:blip r:embed="rId15">
            <a:extLst>
              <a:ext uri="{28A0092B-C50C-407E-A947-70E740481C1C}">
                <a14:useLocalDpi xmlns:a14="http://schemas.microsoft.com/office/drawing/2010/main" val="0"/>
              </a:ext>
            </a:extLst>
          </a:blip>
          <a:srcRect l="86076" b="39384"/>
          <a:stretch>
            <a:fillRect/>
          </a:stretch>
        </p:blipFill>
        <p:spPr bwMode="auto">
          <a:xfrm>
            <a:off x="5638800" y="5073650"/>
            <a:ext cx="35052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32496474-5E25-4E6B-8076-4735C9941096}"/>
              </a:ext>
            </a:extLst>
          </p:cNvPr>
          <p:cNvSpPr/>
          <p:nvPr userDrawn="1"/>
        </p:nvSpPr>
        <p:spPr>
          <a:xfrm>
            <a:off x="0" y="6705600"/>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032" name="Picture 10">
            <a:extLst>
              <a:ext uri="{FF2B5EF4-FFF2-40B4-BE49-F238E27FC236}">
                <a16:creationId xmlns:a16="http://schemas.microsoft.com/office/drawing/2014/main" id="{309C7C8D-E83A-4F26-AEE0-8500E0152ADF}"/>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67575" y="6405563"/>
            <a:ext cx="171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1"/>
          </a:solidFill>
          <a:latin typeface="+mj-lt"/>
          <a:ea typeface="Geneva" charset="0"/>
          <a:cs typeface="+mj-cs"/>
        </a:defRPr>
      </a:lvl1pPr>
      <a:lvl2pPr algn="ctr" rtl="0" eaLnBrk="0" fontAlgn="base" hangingPunct="0">
        <a:spcBef>
          <a:spcPct val="0"/>
        </a:spcBef>
        <a:spcAft>
          <a:spcPct val="0"/>
        </a:spcAft>
        <a:defRPr sz="4400">
          <a:solidFill>
            <a:schemeClr val="tx1"/>
          </a:solidFill>
          <a:latin typeface="Calibri" pitchFamily="34" charset="0"/>
          <a:ea typeface="Geneva" charset="0"/>
        </a:defRPr>
      </a:lvl2pPr>
      <a:lvl3pPr algn="ctr" rtl="0" eaLnBrk="0" fontAlgn="base" hangingPunct="0">
        <a:spcBef>
          <a:spcPct val="0"/>
        </a:spcBef>
        <a:spcAft>
          <a:spcPct val="0"/>
        </a:spcAft>
        <a:defRPr sz="4400">
          <a:solidFill>
            <a:schemeClr val="tx1"/>
          </a:solidFill>
          <a:latin typeface="Calibri" pitchFamily="34" charset="0"/>
          <a:ea typeface="Geneva" charset="0"/>
        </a:defRPr>
      </a:lvl3pPr>
      <a:lvl4pPr algn="ctr" rtl="0" eaLnBrk="0" fontAlgn="base" hangingPunct="0">
        <a:spcBef>
          <a:spcPct val="0"/>
        </a:spcBef>
        <a:spcAft>
          <a:spcPct val="0"/>
        </a:spcAft>
        <a:defRPr sz="4400">
          <a:solidFill>
            <a:schemeClr val="tx1"/>
          </a:solidFill>
          <a:latin typeface="Calibri" pitchFamily="34" charset="0"/>
          <a:ea typeface="Geneva" charset="0"/>
        </a:defRPr>
      </a:lvl4pPr>
      <a:lvl5pPr algn="ctr" rtl="0" eaLnBrk="0" fontAlgn="base" hangingPunct="0">
        <a:spcBef>
          <a:spcPct val="0"/>
        </a:spcBef>
        <a:spcAft>
          <a:spcPct val="0"/>
        </a:spcAft>
        <a:defRPr sz="4400">
          <a:solidFill>
            <a:schemeClr val="tx1"/>
          </a:solidFill>
          <a:latin typeface="Calibri" pitchFamily="34" charset="0"/>
          <a:ea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Geneva"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Geneva"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Geneva"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051336-D94B-986E-BC0B-6400B0A8D564}"/>
              </a:ext>
            </a:extLst>
          </p:cNvPr>
          <p:cNvSpPr>
            <a:spLocks noGrp="1"/>
          </p:cNvSpPr>
          <p:nvPr>
            <p:ph type="title"/>
          </p:nvPr>
        </p:nvSpPr>
        <p:spPr>
          <a:xfrm>
            <a:off x="350041" y="586855"/>
            <a:ext cx="2401025" cy="3387497"/>
          </a:xfrm>
        </p:spPr>
        <p:txBody>
          <a:bodyPr anchor="b">
            <a:normAutofit/>
          </a:bodyPr>
          <a:lstStyle/>
          <a:p>
            <a:pPr algn="r"/>
            <a:r>
              <a:rPr lang="en-US" sz="3500">
                <a:solidFill>
                  <a:srgbClr val="FFFFFF"/>
                </a:solidFill>
                <a:cs typeface="Calibri"/>
              </a:rPr>
              <a:t>STEM Training</a:t>
            </a:r>
          </a:p>
        </p:txBody>
      </p:sp>
      <p:sp>
        <p:nvSpPr>
          <p:cNvPr id="3" name="Content Placeholder 2">
            <a:extLst>
              <a:ext uri="{FF2B5EF4-FFF2-40B4-BE49-F238E27FC236}">
                <a16:creationId xmlns:a16="http://schemas.microsoft.com/office/drawing/2014/main" id="{D13D10A5-E0B4-6BD3-9915-F2BAC7994CCE}"/>
              </a:ext>
            </a:extLst>
          </p:cNvPr>
          <p:cNvSpPr>
            <a:spLocks noGrp="1"/>
          </p:cNvSpPr>
          <p:nvPr>
            <p:ph idx="1"/>
          </p:nvPr>
        </p:nvSpPr>
        <p:spPr>
          <a:xfrm>
            <a:off x="3607694" y="649480"/>
            <a:ext cx="5133774" cy="5546047"/>
          </a:xfrm>
        </p:spPr>
        <p:txBody>
          <a:bodyPr anchor="ctr">
            <a:normAutofit/>
          </a:bodyPr>
          <a:lstStyle/>
          <a:p>
            <a:r>
              <a:rPr lang="en-US" sz="1700" dirty="0">
                <a:ea typeface="+mn-lt"/>
                <a:cs typeface="+mn-lt"/>
              </a:rPr>
              <a:t>This slide is informational for the training staff. Delete or skip when using this PPT.</a:t>
            </a:r>
          </a:p>
          <a:p>
            <a:r>
              <a:rPr lang="en-US" sz="1700" dirty="0">
                <a:ea typeface="+mn-lt"/>
                <a:cs typeface="+mn-lt"/>
              </a:rPr>
              <a:t>This training is part of a series of STEM training.</a:t>
            </a:r>
          </a:p>
          <a:p>
            <a:pPr marL="800100" lvl="1">
              <a:buAutoNum type="arabicPeriod"/>
            </a:pPr>
            <a:r>
              <a:rPr lang="en-US" sz="1700" dirty="0">
                <a:ea typeface="+mn-lt"/>
                <a:cs typeface="+mn-lt"/>
              </a:rPr>
              <a:t>What is STEM</a:t>
            </a:r>
          </a:p>
          <a:p>
            <a:pPr marL="800100" lvl="1">
              <a:buAutoNum type="arabicPeriod"/>
            </a:pPr>
            <a:r>
              <a:rPr lang="en-US" sz="1700" dirty="0">
                <a:ea typeface="+mn-lt"/>
                <a:cs typeface="+mn-lt"/>
              </a:rPr>
              <a:t>Nova and Supernova Awards</a:t>
            </a:r>
          </a:p>
          <a:p>
            <a:pPr marL="800100" lvl="1">
              <a:buAutoNum type="arabicPeriod"/>
            </a:pPr>
            <a:r>
              <a:rPr lang="en-US" sz="1700" dirty="0">
                <a:ea typeface="+mn-lt"/>
                <a:cs typeface="+mn-lt"/>
              </a:rPr>
              <a:t>How to Teach a Nova Award, I Planning</a:t>
            </a:r>
          </a:p>
          <a:p>
            <a:pPr marL="800100" lvl="1">
              <a:buAutoNum type="arabicPeriod"/>
            </a:pPr>
            <a:r>
              <a:rPr lang="en-US" sz="1700" dirty="0">
                <a:ea typeface="+mn-lt"/>
                <a:cs typeface="+mn-lt"/>
              </a:rPr>
              <a:t>How to Teach a Nova Award, II Implementation</a:t>
            </a:r>
          </a:p>
          <a:p>
            <a:pPr marL="800100" lvl="1">
              <a:buAutoNum type="arabicPeriod"/>
            </a:pPr>
            <a:r>
              <a:rPr lang="en-US" sz="1700" dirty="0">
                <a:ea typeface="+mn-lt"/>
                <a:cs typeface="+mn-lt"/>
              </a:rPr>
              <a:t>Dr. Albert Einstein Supernova Award</a:t>
            </a:r>
          </a:p>
          <a:p>
            <a:r>
              <a:rPr lang="en-US" sz="1700">
                <a:ea typeface="+mn-lt"/>
                <a:cs typeface="+mn-lt"/>
              </a:rPr>
              <a:t>Training is strongly recommended:   </a:t>
            </a:r>
          </a:p>
          <a:p>
            <a:pPr lvl="1"/>
            <a:r>
              <a:rPr lang="en-US" sz="1300" dirty="0">
                <a:ea typeface="+mn-lt"/>
                <a:cs typeface="+mn-lt"/>
              </a:rPr>
              <a:t>Nova Awards Counselors should complete 1-4. </a:t>
            </a:r>
            <a:endParaRPr lang="en-US" sz="1300">
              <a:cs typeface="+mn-lt"/>
            </a:endParaRPr>
          </a:p>
          <a:p>
            <a:pPr lvl="1"/>
            <a:r>
              <a:rPr lang="en-US" sz="1300" dirty="0">
                <a:ea typeface="+mn-lt"/>
                <a:cs typeface="+mn-lt"/>
              </a:rPr>
              <a:t>Supernova Award Mentors should complete 1-5. </a:t>
            </a:r>
            <a:endParaRPr lang="en-US" sz="1300">
              <a:cs typeface="+mn-lt"/>
            </a:endParaRPr>
          </a:p>
          <a:p>
            <a:pPr lvl="1"/>
            <a:r>
              <a:rPr lang="en-US" sz="1300" dirty="0">
                <a:ea typeface="+mn-lt"/>
                <a:cs typeface="+mn-lt"/>
              </a:rPr>
              <a:t>Einstein </a:t>
            </a:r>
            <a:r>
              <a:rPr lang="en-US" sz="1300">
                <a:ea typeface="+mn-lt"/>
                <a:cs typeface="+mn-lt"/>
              </a:rPr>
              <a:t>Award Mentors should complete 1-5.</a:t>
            </a:r>
            <a:endParaRPr lang="en-US" sz="1300">
              <a:cs typeface="Calibri"/>
            </a:endParaRPr>
          </a:p>
          <a:p>
            <a:r>
              <a:rPr lang="en-US" sz="1700" dirty="0">
                <a:ea typeface="+mn-lt"/>
                <a:cs typeface="+mn-lt"/>
              </a:rPr>
              <a:t>Check the Notes pages for a script you can adapt for your use.</a:t>
            </a:r>
          </a:p>
          <a:p>
            <a:r>
              <a:rPr lang="en-US" sz="1700" dirty="0">
                <a:ea typeface="+mn-lt"/>
                <a:cs typeface="+mn-lt"/>
              </a:rPr>
              <a:t>Some slides have animations which you can click in time with your descriptions. </a:t>
            </a:r>
          </a:p>
          <a:p>
            <a:r>
              <a:rPr lang="en-US" sz="1700" dirty="0">
                <a:ea typeface="+mn-lt"/>
                <a:cs typeface="+mn-lt"/>
              </a:rPr>
              <a:t>There is an optional Quiz.</a:t>
            </a:r>
          </a:p>
          <a:p>
            <a:endParaRPr lang="en-US" sz="1700">
              <a:cs typeface="Calibri"/>
            </a:endParaRPr>
          </a:p>
        </p:txBody>
      </p:sp>
    </p:spTree>
    <p:extLst>
      <p:ext uri="{BB962C8B-B14F-4D97-AF65-F5344CB8AC3E}">
        <p14:creationId xmlns:p14="http://schemas.microsoft.com/office/powerpoint/2010/main" val="1264941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66016-4D9D-4261-D333-455D2A3150D9}"/>
              </a:ext>
            </a:extLst>
          </p:cNvPr>
          <p:cNvSpPr>
            <a:spLocks noGrp="1"/>
          </p:cNvSpPr>
          <p:nvPr>
            <p:ph type="title"/>
          </p:nvPr>
        </p:nvSpPr>
        <p:spPr/>
        <p:txBody>
          <a:bodyPr/>
          <a:lstStyle/>
          <a:p>
            <a:r>
              <a:rPr lang="en-US"/>
              <a:t>Guiding the Research</a:t>
            </a:r>
          </a:p>
        </p:txBody>
      </p:sp>
      <p:pic>
        <p:nvPicPr>
          <p:cNvPr id="30722" name="Picture 2" descr="A person standing next to a microphone&#10;&#10;Description automatically generated with low confidence">
            <a:extLst>
              <a:ext uri="{FF2B5EF4-FFF2-40B4-BE49-F238E27FC236}">
                <a16:creationId xmlns:a16="http://schemas.microsoft.com/office/drawing/2014/main" id="{53717A5E-EA20-6170-B248-95169893C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679" y="1447800"/>
            <a:ext cx="6066642"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088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35CD-B16D-D59C-C7A4-51E60729A317}"/>
              </a:ext>
            </a:extLst>
          </p:cNvPr>
          <p:cNvSpPr>
            <a:spLocks noGrp="1"/>
          </p:cNvSpPr>
          <p:nvPr>
            <p:ph type="title"/>
          </p:nvPr>
        </p:nvSpPr>
        <p:spPr/>
        <p:txBody>
          <a:bodyPr/>
          <a:lstStyle/>
          <a:p>
            <a:r>
              <a:rPr lang="en-US"/>
              <a:t>Prepare written report</a:t>
            </a:r>
          </a:p>
        </p:txBody>
      </p:sp>
      <p:pic>
        <p:nvPicPr>
          <p:cNvPr id="31746" name="Picture 2">
            <a:extLst>
              <a:ext uri="{FF2B5EF4-FFF2-40B4-BE49-F238E27FC236}">
                <a16:creationId xmlns:a16="http://schemas.microsoft.com/office/drawing/2014/main" id="{F1714BE0-3129-F97F-F491-1DB7223F5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828800"/>
            <a:ext cx="4699000"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44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043273FA-4419-BB2B-BEA8-D6E40478946D}"/>
              </a:ext>
            </a:extLst>
          </p:cNvPr>
          <p:cNvSpPr>
            <a:spLocks noGrp="1"/>
          </p:cNvSpPr>
          <p:nvPr>
            <p:ph type="title"/>
          </p:nvPr>
        </p:nvSpPr>
        <p:spPr>
          <a:xfrm>
            <a:off x="457200" y="533400"/>
            <a:ext cx="8229600" cy="914400"/>
          </a:xfrm>
        </p:spPr>
        <p:txBody>
          <a:bodyPr/>
          <a:lstStyle/>
          <a:p>
            <a:r>
              <a:rPr lang="en-US"/>
              <a:t>Present the project</a:t>
            </a:r>
          </a:p>
        </p:txBody>
      </p:sp>
      <p:pic>
        <p:nvPicPr>
          <p:cNvPr id="32770" name="Picture 2" descr="A person standing in front of a group of people sitting at a table&#10;&#10;Description automatically generated with medium confidence">
            <a:extLst>
              <a:ext uri="{FF2B5EF4-FFF2-40B4-BE49-F238E27FC236}">
                <a16:creationId xmlns:a16="http://schemas.microsoft.com/office/drawing/2014/main" id="{93C5CC5C-EED5-ADF4-FD46-2C836132E9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18" b="28883"/>
          <a:stretch/>
        </p:blipFill>
        <p:spPr bwMode="auto">
          <a:xfrm>
            <a:off x="457200" y="1600201"/>
            <a:ext cx="8229600" cy="3809999"/>
          </a:xfrm>
          <a:prstGeom prst="rect">
            <a:avLst/>
          </a:prstGeom>
          <a:solidFill>
            <a:srgbClr val="FFFFFF"/>
          </a:solidFill>
        </p:spPr>
      </p:pic>
    </p:spTree>
    <p:extLst>
      <p:ext uri="{BB962C8B-B14F-4D97-AF65-F5344CB8AC3E}">
        <p14:creationId xmlns:p14="http://schemas.microsoft.com/office/powerpoint/2010/main" val="3416089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A5890-2B3C-C7EF-AEB1-7CF967B23464}"/>
              </a:ext>
            </a:extLst>
          </p:cNvPr>
          <p:cNvSpPr>
            <a:spLocks noGrp="1"/>
          </p:cNvSpPr>
          <p:nvPr>
            <p:ph type="title"/>
          </p:nvPr>
        </p:nvSpPr>
        <p:spPr>
          <a:xfrm>
            <a:off x="457200" y="533400"/>
            <a:ext cx="8229600" cy="914400"/>
          </a:xfrm>
        </p:spPr>
        <p:txBody>
          <a:bodyPr wrap="square" anchor="ctr">
            <a:normAutofit/>
          </a:bodyPr>
          <a:lstStyle/>
          <a:p>
            <a:r>
              <a:rPr lang="en-US"/>
              <a:t>Submit award application</a:t>
            </a:r>
          </a:p>
        </p:txBody>
      </p:sp>
      <p:graphicFrame>
        <p:nvGraphicFramePr>
          <p:cNvPr id="7" name="Content Placeholder 2">
            <a:extLst>
              <a:ext uri="{FF2B5EF4-FFF2-40B4-BE49-F238E27FC236}">
                <a16:creationId xmlns:a16="http://schemas.microsoft.com/office/drawing/2014/main" id="{4AC8CF2D-2BFF-8F75-F438-058576822ADF}"/>
              </a:ext>
            </a:extLst>
          </p:cNvPr>
          <p:cNvGraphicFramePr>
            <a:graphicFrameLocks noGrp="1"/>
          </p:cNvGraphicFramePr>
          <p:nvPr>
            <p:ph idx="1"/>
            <p:extLst>
              <p:ext uri="{D42A27DB-BD31-4B8C-83A1-F6EECF244321}">
                <p14:modId xmlns:p14="http://schemas.microsoft.com/office/powerpoint/2010/main" val="3360562718"/>
              </p:ext>
            </p:extLst>
          </p:nvPr>
        </p:nvGraphicFramePr>
        <p:xfrm>
          <a:off x="457200" y="1600201"/>
          <a:ext cx="8229600" cy="380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7617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BA12-B04A-9829-9542-82CEFDC059E9}"/>
              </a:ext>
            </a:extLst>
          </p:cNvPr>
          <p:cNvSpPr>
            <a:spLocks noGrp="1"/>
          </p:cNvSpPr>
          <p:nvPr>
            <p:ph type="ctrTitle"/>
          </p:nvPr>
        </p:nvSpPr>
        <p:spPr>
          <a:xfrm>
            <a:off x="685800" y="1082675"/>
            <a:ext cx="7772400" cy="1470025"/>
          </a:xfrm>
        </p:spPr>
        <p:txBody>
          <a:bodyPr/>
          <a:lstStyle/>
          <a:p>
            <a:r>
              <a:rPr lang="en-US"/>
              <a:t>Present the award</a:t>
            </a:r>
            <a:br>
              <a:rPr lang="en-US"/>
            </a:br>
            <a:br>
              <a:rPr lang="en-US"/>
            </a:br>
            <a:endParaRPr lang="en-US"/>
          </a:p>
        </p:txBody>
      </p:sp>
      <p:pic>
        <p:nvPicPr>
          <p:cNvPr id="1034" name="Picture 10" descr="Dr. Albert Einstein Supernova Award">
            <a:extLst>
              <a:ext uri="{FF2B5EF4-FFF2-40B4-BE49-F238E27FC236}">
                <a16:creationId xmlns:a16="http://schemas.microsoft.com/office/drawing/2014/main" id="{D40F1202-1C7C-476F-882A-513BE3D33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999" y="2209801"/>
            <a:ext cx="3996002"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843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441E0-67CA-AE37-B0C5-C60ED1B9F574}"/>
              </a:ext>
            </a:extLst>
          </p:cNvPr>
          <p:cNvSpPr>
            <a:spLocks noGrp="1"/>
          </p:cNvSpPr>
          <p:nvPr>
            <p:ph type="title"/>
          </p:nvPr>
        </p:nvSpPr>
        <p:spPr/>
        <p:txBody>
          <a:bodyPr/>
          <a:lstStyle/>
          <a:p>
            <a:r>
              <a:rPr lang="en-US"/>
              <a:t>Quiz</a:t>
            </a:r>
          </a:p>
        </p:txBody>
      </p:sp>
      <p:sp>
        <p:nvSpPr>
          <p:cNvPr id="3" name="Content Placeholder 2">
            <a:extLst>
              <a:ext uri="{FF2B5EF4-FFF2-40B4-BE49-F238E27FC236}">
                <a16:creationId xmlns:a16="http://schemas.microsoft.com/office/drawing/2014/main" id="{2020C0F1-9362-FDF0-E414-D0D01D1919C5}"/>
              </a:ext>
            </a:extLst>
          </p:cNvPr>
          <p:cNvSpPr>
            <a:spLocks noGrp="1"/>
          </p:cNvSpPr>
          <p:nvPr>
            <p:ph idx="1"/>
          </p:nvPr>
        </p:nvSpPr>
        <p:spPr/>
        <p:txBody>
          <a:bodyPr/>
          <a:lstStyle/>
          <a:p>
            <a:pPr marL="0" indent="0">
              <a:buNone/>
            </a:pPr>
            <a:r>
              <a:rPr lang="en-US" dirty="0">
                <a:ea typeface="Geneva"/>
              </a:rPr>
              <a:t>To earn the Dr. Albert Einstein Gold Supernova Award, the applicant must first earn the Thomas Edison or Wright Brothers Supernova Award. </a:t>
            </a:r>
          </a:p>
          <a:p>
            <a:pPr marL="0" indent="0">
              <a:buNone/>
            </a:pPr>
            <a:endParaRPr lang="en-US" dirty="0"/>
          </a:p>
          <a:p>
            <a:r>
              <a:rPr lang="en-US" dirty="0">
                <a:ea typeface="Geneva"/>
              </a:rPr>
              <a:t>True</a:t>
            </a:r>
            <a:endParaRPr lang="en-US" dirty="0">
              <a:ea typeface="Geneva"/>
              <a:cs typeface="Calibri"/>
            </a:endParaRPr>
          </a:p>
          <a:p>
            <a:r>
              <a:rPr lang="en-US" dirty="0">
                <a:ea typeface="Geneva"/>
              </a:rPr>
              <a:t>False </a:t>
            </a:r>
            <a:endParaRPr lang="en-US" dirty="0">
              <a:ea typeface="Geneva"/>
              <a:cs typeface="Calibri"/>
            </a:endParaRPr>
          </a:p>
          <a:p>
            <a:pPr marL="0" indent="0">
              <a:buNone/>
            </a:pPr>
            <a:endParaRPr lang="en-US" dirty="0"/>
          </a:p>
        </p:txBody>
      </p:sp>
    </p:spTree>
    <p:extLst>
      <p:ext uri="{BB962C8B-B14F-4D97-AF65-F5344CB8AC3E}">
        <p14:creationId xmlns:p14="http://schemas.microsoft.com/office/powerpoint/2010/main" val="1925302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9E2B-4D5A-F295-368E-6F5FD5FB061C}"/>
              </a:ext>
            </a:extLst>
          </p:cNvPr>
          <p:cNvSpPr>
            <a:spLocks noGrp="1"/>
          </p:cNvSpPr>
          <p:nvPr>
            <p:ph type="title"/>
          </p:nvPr>
        </p:nvSpPr>
        <p:spPr/>
        <p:txBody>
          <a:bodyPr/>
          <a:lstStyle/>
          <a:p>
            <a:r>
              <a:rPr lang="en-US"/>
              <a:t>Quiz</a:t>
            </a:r>
          </a:p>
        </p:txBody>
      </p:sp>
      <p:sp>
        <p:nvSpPr>
          <p:cNvPr id="3" name="Content Placeholder 2">
            <a:extLst>
              <a:ext uri="{FF2B5EF4-FFF2-40B4-BE49-F238E27FC236}">
                <a16:creationId xmlns:a16="http://schemas.microsoft.com/office/drawing/2014/main" id="{35DBC77A-2B3C-949F-C671-D835F4D8602E}"/>
              </a:ext>
            </a:extLst>
          </p:cNvPr>
          <p:cNvSpPr>
            <a:spLocks noGrp="1"/>
          </p:cNvSpPr>
          <p:nvPr>
            <p:ph idx="1"/>
          </p:nvPr>
        </p:nvSpPr>
        <p:spPr/>
        <p:txBody>
          <a:bodyPr/>
          <a:lstStyle/>
          <a:p>
            <a:pPr marL="0" indent="0">
              <a:buNone/>
            </a:pPr>
            <a:r>
              <a:rPr lang="en-US" dirty="0">
                <a:ea typeface="Geneva"/>
              </a:rPr>
              <a:t>If records of completion for requirements cannot be located, a Scout may be asked to repeat them.  </a:t>
            </a:r>
          </a:p>
          <a:p>
            <a:endParaRPr lang="en-US"/>
          </a:p>
          <a:p>
            <a:r>
              <a:rPr lang="en-US" dirty="0">
                <a:ea typeface="Geneva"/>
              </a:rPr>
              <a:t>True </a:t>
            </a:r>
            <a:endParaRPr lang="en-US" dirty="0">
              <a:ea typeface="Geneva"/>
              <a:cs typeface="Calibri"/>
            </a:endParaRPr>
          </a:p>
          <a:p>
            <a:r>
              <a:rPr lang="en-US" dirty="0">
                <a:ea typeface="Geneva"/>
              </a:rPr>
              <a:t>False </a:t>
            </a:r>
            <a:endParaRPr lang="en-US" dirty="0">
              <a:ea typeface="Geneva"/>
              <a:cs typeface="Calibri"/>
            </a:endParaRPr>
          </a:p>
          <a:p>
            <a:endParaRPr lang="en-US"/>
          </a:p>
        </p:txBody>
      </p:sp>
    </p:spTree>
    <p:extLst>
      <p:ext uri="{BB962C8B-B14F-4D97-AF65-F5344CB8AC3E}">
        <p14:creationId xmlns:p14="http://schemas.microsoft.com/office/powerpoint/2010/main" val="4182662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FEDC-BD1D-4C61-2C97-2586B84BA056}"/>
              </a:ext>
            </a:extLst>
          </p:cNvPr>
          <p:cNvSpPr>
            <a:spLocks noGrp="1"/>
          </p:cNvSpPr>
          <p:nvPr>
            <p:ph type="title"/>
          </p:nvPr>
        </p:nvSpPr>
        <p:spPr/>
        <p:txBody>
          <a:bodyPr/>
          <a:lstStyle/>
          <a:p>
            <a:r>
              <a:rPr lang="en-US"/>
              <a:t>Quiz</a:t>
            </a:r>
          </a:p>
        </p:txBody>
      </p:sp>
      <p:sp>
        <p:nvSpPr>
          <p:cNvPr id="3" name="Content Placeholder 2">
            <a:extLst>
              <a:ext uri="{FF2B5EF4-FFF2-40B4-BE49-F238E27FC236}">
                <a16:creationId xmlns:a16="http://schemas.microsoft.com/office/drawing/2014/main" id="{9D5B549F-EADF-203D-3FB9-BB7E2AB2062B}"/>
              </a:ext>
            </a:extLst>
          </p:cNvPr>
          <p:cNvSpPr>
            <a:spLocks noGrp="1"/>
          </p:cNvSpPr>
          <p:nvPr>
            <p:ph idx="1"/>
          </p:nvPr>
        </p:nvSpPr>
        <p:spPr/>
        <p:txBody>
          <a:bodyPr/>
          <a:lstStyle/>
          <a:p>
            <a:pPr marL="0" indent="0">
              <a:buNone/>
            </a:pPr>
            <a:r>
              <a:rPr lang="en-US" dirty="0">
                <a:ea typeface="Geneva"/>
              </a:rPr>
              <a:t>Which of the following is NOT a part of a successful research project? </a:t>
            </a:r>
          </a:p>
          <a:p>
            <a:pPr marL="514350" indent="-514350">
              <a:buFont typeface="+mj-lt"/>
              <a:buAutoNum type="alphaUcPeriod"/>
            </a:pPr>
            <a:r>
              <a:rPr lang="en-US" dirty="0">
                <a:ea typeface="Geneva"/>
              </a:rPr>
              <a:t>Developing a research project proposal </a:t>
            </a:r>
            <a:endParaRPr lang="en-US">
              <a:ea typeface="Geneva"/>
              <a:cs typeface="Calibri"/>
            </a:endParaRPr>
          </a:p>
          <a:p>
            <a:pPr marL="514350" indent="-514350">
              <a:buFont typeface="+mj-lt"/>
              <a:buAutoNum type="alphaUcPeriod"/>
            </a:pPr>
            <a:r>
              <a:rPr lang="en-US" dirty="0">
                <a:ea typeface="Geneva"/>
              </a:rPr>
              <a:t>Doing experimental work when the Scout cannot </a:t>
            </a:r>
            <a:endParaRPr lang="en-US" dirty="0">
              <a:ea typeface="Geneva"/>
              <a:cs typeface="Calibri"/>
            </a:endParaRPr>
          </a:p>
          <a:p>
            <a:pPr marL="514350" indent="-514350">
              <a:buFont typeface="+mj-lt"/>
              <a:buAutoNum type="alphaUcPeriod"/>
            </a:pPr>
            <a:r>
              <a:rPr lang="en-US" dirty="0">
                <a:ea typeface="Geneva"/>
              </a:rPr>
              <a:t>Preparing a written report and oral presentation  </a:t>
            </a:r>
            <a:endParaRPr lang="en-US" dirty="0">
              <a:ea typeface="Geneva"/>
              <a:cs typeface="Calibri"/>
            </a:endParaRPr>
          </a:p>
          <a:p>
            <a:pPr marL="514350" indent="-514350">
              <a:buFont typeface="+mj-lt"/>
              <a:buAutoNum type="alphaUcPeriod"/>
            </a:pPr>
            <a:r>
              <a:rPr lang="en-US" dirty="0">
                <a:ea typeface="Geneva"/>
              </a:rPr>
              <a:t>Present research project  </a:t>
            </a:r>
            <a:endParaRPr lang="en-US" dirty="0">
              <a:ea typeface="Geneva"/>
              <a:cs typeface="Calibri"/>
            </a:endParaRPr>
          </a:p>
          <a:p>
            <a:endParaRPr lang="en-US" b="1"/>
          </a:p>
        </p:txBody>
      </p:sp>
    </p:spTree>
    <p:extLst>
      <p:ext uri="{BB962C8B-B14F-4D97-AF65-F5344CB8AC3E}">
        <p14:creationId xmlns:p14="http://schemas.microsoft.com/office/powerpoint/2010/main" val="2655563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1A6D7-815D-9ECD-0519-7380F3F6F984}"/>
              </a:ext>
            </a:extLst>
          </p:cNvPr>
          <p:cNvSpPr>
            <a:spLocks noGrp="1"/>
          </p:cNvSpPr>
          <p:nvPr>
            <p:ph type="title"/>
          </p:nvPr>
        </p:nvSpPr>
        <p:spPr/>
        <p:txBody>
          <a:bodyPr/>
          <a:lstStyle/>
          <a:p>
            <a:r>
              <a:rPr lang="en-US"/>
              <a:t>Quiz</a:t>
            </a:r>
          </a:p>
        </p:txBody>
      </p:sp>
      <p:sp>
        <p:nvSpPr>
          <p:cNvPr id="3" name="Content Placeholder 2">
            <a:extLst>
              <a:ext uri="{FF2B5EF4-FFF2-40B4-BE49-F238E27FC236}">
                <a16:creationId xmlns:a16="http://schemas.microsoft.com/office/drawing/2014/main" id="{4884E9C6-344C-FD0B-688E-FB20084DD262}"/>
              </a:ext>
            </a:extLst>
          </p:cNvPr>
          <p:cNvSpPr>
            <a:spLocks noGrp="1"/>
          </p:cNvSpPr>
          <p:nvPr>
            <p:ph idx="1"/>
          </p:nvPr>
        </p:nvSpPr>
        <p:spPr/>
        <p:txBody>
          <a:bodyPr/>
          <a:lstStyle/>
          <a:p>
            <a:pPr marL="0" indent="0">
              <a:buNone/>
            </a:pPr>
            <a:r>
              <a:rPr lang="en-US" dirty="0">
                <a:ea typeface="Geneva"/>
              </a:rPr>
              <a:t>Which of the following is the </a:t>
            </a:r>
            <a:r>
              <a:rPr lang="en-US" b="1" dirty="0">
                <a:ea typeface="Geneva"/>
              </a:rPr>
              <a:t>first place</a:t>
            </a:r>
            <a:r>
              <a:rPr lang="en-US" dirty="0">
                <a:ea typeface="Geneva"/>
              </a:rPr>
              <a:t> the awards package is submitted after mentor review? </a:t>
            </a:r>
          </a:p>
          <a:p>
            <a:pPr marL="514350" indent="-514350">
              <a:buFont typeface="+mj-lt"/>
              <a:buAutoNum type="alphaUcPeriod"/>
            </a:pPr>
            <a:r>
              <a:rPr lang="en-US" dirty="0">
                <a:ea typeface="Geneva"/>
              </a:rPr>
              <a:t>Local scouting unit </a:t>
            </a:r>
            <a:endParaRPr lang="en-US" dirty="0">
              <a:ea typeface="Geneva"/>
              <a:cs typeface="Calibri"/>
            </a:endParaRPr>
          </a:p>
          <a:p>
            <a:pPr marL="514350" indent="-514350">
              <a:buFont typeface="+mj-lt"/>
              <a:buAutoNum type="alphaUcPeriod"/>
            </a:pPr>
            <a:r>
              <a:rPr lang="en-US" dirty="0">
                <a:ea typeface="Geneva"/>
              </a:rPr>
              <a:t>National Science Foundation </a:t>
            </a:r>
            <a:endParaRPr lang="en-US" dirty="0">
              <a:ea typeface="Geneva"/>
              <a:cs typeface="Calibri"/>
            </a:endParaRPr>
          </a:p>
          <a:p>
            <a:pPr marL="514350" indent="-514350">
              <a:buFont typeface="+mj-lt"/>
              <a:buAutoNum type="alphaUcPeriod"/>
            </a:pPr>
            <a:r>
              <a:rPr lang="en-US" dirty="0">
                <a:ea typeface="Geneva"/>
              </a:rPr>
              <a:t>Council STEM committee approval  </a:t>
            </a:r>
            <a:endParaRPr lang="en-US" dirty="0">
              <a:ea typeface="Geneva"/>
              <a:cs typeface="Calibri"/>
            </a:endParaRPr>
          </a:p>
          <a:p>
            <a:pPr marL="514350" indent="-514350">
              <a:buFont typeface="+mj-lt"/>
              <a:buAutoNum type="alphaUcPeriod"/>
            </a:pPr>
            <a:r>
              <a:rPr lang="en-US" dirty="0">
                <a:ea typeface="Geneva"/>
              </a:rPr>
              <a:t>Local university academic department  </a:t>
            </a:r>
            <a:endParaRPr lang="en-US" dirty="0">
              <a:ea typeface="Geneva"/>
              <a:cs typeface="Calibri"/>
            </a:endParaRPr>
          </a:p>
          <a:p>
            <a:endParaRPr lang="en-US" b="1" dirty="0"/>
          </a:p>
        </p:txBody>
      </p:sp>
    </p:spTree>
    <p:extLst>
      <p:ext uri="{BB962C8B-B14F-4D97-AF65-F5344CB8AC3E}">
        <p14:creationId xmlns:p14="http://schemas.microsoft.com/office/powerpoint/2010/main" val="3285781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6DBBD-0ECF-5765-385D-59876730F2B5}"/>
              </a:ext>
            </a:extLst>
          </p:cNvPr>
          <p:cNvSpPr>
            <a:spLocks noGrp="1"/>
          </p:cNvSpPr>
          <p:nvPr>
            <p:ph type="title"/>
          </p:nvPr>
        </p:nvSpPr>
        <p:spPr/>
        <p:txBody>
          <a:bodyPr/>
          <a:lstStyle/>
          <a:p>
            <a:r>
              <a:rPr lang="en-US"/>
              <a:t>Quiz</a:t>
            </a:r>
          </a:p>
        </p:txBody>
      </p:sp>
      <p:sp>
        <p:nvSpPr>
          <p:cNvPr id="3" name="Content Placeholder 2">
            <a:extLst>
              <a:ext uri="{FF2B5EF4-FFF2-40B4-BE49-F238E27FC236}">
                <a16:creationId xmlns:a16="http://schemas.microsoft.com/office/drawing/2014/main" id="{4BF0A5D8-4071-7C2B-DE08-C4DF4A98A6CB}"/>
              </a:ext>
            </a:extLst>
          </p:cNvPr>
          <p:cNvSpPr>
            <a:spLocks noGrp="1"/>
          </p:cNvSpPr>
          <p:nvPr>
            <p:ph idx="1"/>
          </p:nvPr>
        </p:nvSpPr>
        <p:spPr/>
        <p:txBody>
          <a:bodyPr/>
          <a:lstStyle/>
          <a:p>
            <a:pPr marL="0" indent="0">
              <a:buNone/>
            </a:pPr>
            <a:r>
              <a:rPr lang="en-US" dirty="0">
                <a:ea typeface="Geneva"/>
              </a:rPr>
              <a:t>Ideally, how should the Dr. Albert Einstein Supernova Award be presented? </a:t>
            </a:r>
          </a:p>
          <a:p>
            <a:pPr marL="514350" indent="-514350">
              <a:buFont typeface="+mj-lt"/>
              <a:buAutoNum type="alphaUcPeriod"/>
            </a:pPr>
            <a:r>
              <a:rPr lang="en-US" dirty="0">
                <a:ea typeface="Geneva"/>
              </a:rPr>
              <a:t> A  court of honor </a:t>
            </a:r>
            <a:endParaRPr lang="en-US" dirty="0">
              <a:ea typeface="Geneva"/>
              <a:cs typeface="Calibri"/>
            </a:endParaRPr>
          </a:p>
          <a:p>
            <a:pPr marL="514350" indent="-514350">
              <a:buFont typeface="+mj-lt"/>
              <a:buAutoNum type="alphaUcPeriod"/>
            </a:pPr>
            <a:r>
              <a:rPr lang="en-US" dirty="0">
                <a:ea typeface="Geneva"/>
              </a:rPr>
              <a:t> A scientific conference </a:t>
            </a:r>
            <a:endParaRPr lang="en-US" dirty="0">
              <a:ea typeface="Geneva"/>
              <a:cs typeface="Calibri"/>
            </a:endParaRPr>
          </a:p>
          <a:p>
            <a:pPr marL="514350" indent="-514350">
              <a:buFont typeface="+mj-lt"/>
              <a:buAutoNum type="alphaUcPeriod"/>
            </a:pPr>
            <a:r>
              <a:rPr lang="en-US" dirty="0">
                <a:ea typeface="Geneva"/>
              </a:rPr>
              <a:t> Council awards event </a:t>
            </a:r>
            <a:endParaRPr lang="en-US" dirty="0">
              <a:ea typeface="Geneva"/>
              <a:cs typeface="Calibri"/>
            </a:endParaRPr>
          </a:p>
          <a:p>
            <a:pPr marL="514350" indent="-514350">
              <a:buFont typeface="+mj-lt"/>
              <a:buAutoNum type="alphaUcPeriod"/>
            </a:pPr>
            <a:r>
              <a:rPr lang="en-US" dirty="0">
                <a:ea typeface="Geneva"/>
              </a:rPr>
              <a:t> No ceremony is needed </a:t>
            </a:r>
            <a:endParaRPr lang="en-US" dirty="0">
              <a:ea typeface="Geneva"/>
              <a:cs typeface="Calibri"/>
            </a:endParaRPr>
          </a:p>
          <a:p>
            <a:endParaRPr lang="en-US" b="1"/>
          </a:p>
        </p:txBody>
      </p:sp>
    </p:spTree>
    <p:extLst>
      <p:ext uri="{BB962C8B-B14F-4D97-AF65-F5344CB8AC3E}">
        <p14:creationId xmlns:p14="http://schemas.microsoft.com/office/powerpoint/2010/main" val="628775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BA12-B04A-9829-9542-82CEFDC059E9}"/>
              </a:ext>
            </a:extLst>
          </p:cNvPr>
          <p:cNvSpPr>
            <a:spLocks noGrp="1"/>
          </p:cNvSpPr>
          <p:nvPr>
            <p:ph type="ctrTitle"/>
          </p:nvPr>
        </p:nvSpPr>
        <p:spPr>
          <a:xfrm>
            <a:off x="685800" y="1082675"/>
            <a:ext cx="7772400" cy="1470025"/>
          </a:xfrm>
        </p:spPr>
        <p:txBody>
          <a:bodyPr/>
          <a:lstStyle/>
          <a:p>
            <a:r>
              <a:rPr lang="en-US" dirty="0">
                <a:ea typeface="Geneva"/>
              </a:rPr>
              <a:t>Dr. Albert Einstein Gold Supernova Award</a:t>
            </a:r>
            <a:br>
              <a:rPr lang="en-US" dirty="0"/>
            </a:br>
            <a:br>
              <a:rPr lang="en-US" dirty="0"/>
            </a:br>
            <a:endParaRPr lang="en-US"/>
          </a:p>
        </p:txBody>
      </p:sp>
      <p:pic>
        <p:nvPicPr>
          <p:cNvPr id="1034" name="Picture 10" descr="Dr. Albert Einstein Supernova Award">
            <a:extLst>
              <a:ext uri="{FF2B5EF4-FFF2-40B4-BE49-F238E27FC236}">
                <a16:creationId xmlns:a16="http://schemas.microsoft.com/office/drawing/2014/main" id="{D40F1202-1C7C-476F-882A-513BE3D33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999" y="2209801"/>
            <a:ext cx="3996002"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213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a:extLst>
              <a:ext uri="{FF2B5EF4-FFF2-40B4-BE49-F238E27FC236}">
                <a16:creationId xmlns:a16="http://schemas.microsoft.com/office/drawing/2014/main" id="{E24D2D0D-4D88-92CF-78BF-9C0EB2B27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7366000" cy="4896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093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750AF9A2-30D1-9ADC-E032-97B6E0F57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685800"/>
            <a:ext cx="5733747" cy="475956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A5EBD7C-BAF4-67E8-70B4-C856F5E8608A}"/>
              </a:ext>
            </a:extLst>
          </p:cNvPr>
          <p:cNvSpPr>
            <a:spLocks noGrp="1"/>
          </p:cNvSpPr>
          <p:nvPr>
            <p:ph type="title"/>
          </p:nvPr>
        </p:nvSpPr>
        <p:spPr>
          <a:xfrm>
            <a:off x="304800" y="3089030"/>
            <a:ext cx="8229600" cy="914400"/>
          </a:xfrm>
        </p:spPr>
        <p:txBody>
          <a:bodyPr/>
          <a:lstStyle/>
          <a:p>
            <a:r>
              <a:rPr lang="en-US"/>
              <a:t>Congratulations!</a:t>
            </a:r>
          </a:p>
        </p:txBody>
      </p:sp>
    </p:spTree>
    <p:extLst>
      <p:ext uri="{BB962C8B-B14F-4D97-AF65-F5344CB8AC3E}">
        <p14:creationId xmlns:p14="http://schemas.microsoft.com/office/powerpoint/2010/main" val="2453044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A3BF69-8CF3-5971-D262-D5F2B9E3B830}"/>
              </a:ext>
            </a:extLst>
          </p:cNvPr>
          <p:cNvSpPr>
            <a:spLocks noGrp="1"/>
          </p:cNvSpPr>
          <p:nvPr>
            <p:ph type="title"/>
          </p:nvPr>
        </p:nvSpPr>
        <p:spPr/>
        <p:txBody>
          <a:bodyPr/>
          <a:lstStyle/>
          <a:p>
            <a:r>
              <a:rPr lang="en-US"/>
              <a:t>Objectives</a:t>
            </a:r>
          </a:p>
        </p:txBody>
      </p:sp>
      <p:sp>
        <p:nvSpPr>
          <p:cNvPr id="4" name="Content Placeholder 3">
            <a:extLst>
              <a:ext uri="{FF2B5EF4-FFF2-40B4-BE49-F238E27FC236}">
                <a16:creationId xmlns:a16="http://schemas.microsoft.com/office/drawing/2014/main" id="{4F311BA5-618F-32E0-B2CE-80C279B3E65C}"/>
              </a:ext>
            </a:extLst>
          </p:cNvPr>
          <p:cNvSpPr>
            <a:spLocks noGrp="1"/>
          </p:cNvSpPr>
          <p:nvPr>
            <p:ph idx="1"/>
          </p:nvPr>
        </p:nvSpPr>
        <p:spPr>
          <a:xfrm>
            <a:off x="486508" y="1524000"/>
            <a:ext cx="8229600" cy="3809999"/>
          </a:xfrm>
        </p:spPr>
        <p:txBody>
          <a:bodyPr/>
          <a:lstStyle/>
          <a:p>
            <a:r>
              <a:rPr lang="en-US"/>
              <a:t>Understand the Requirements </a:t>
            </a:r>
          </a:p>
          <a:p>
            <a:r>
              <a:rPr lang="en-US"/>
              <a:t>Emphasize Recordkeeping </a:t>
            </a:r>
          </a:p>
          <a:p>
            <a:r>
              <a:rPr lang="en-US"/>
              <a:t>How to Mentor the Research Project </a:t>
            </a:r>
          </a:p>
          <a:p>
            <a:r>
              <a:rPr lang="en-US"/>
              <a:t>Track the Approval </a:t>
            </a:r>
          </a:p>
          <a:p>
            <a:r>
              <a:rPr lang="en-US"/>
              <a:t>Present the Award </a:t>
            </a:r>
          </a:p>
          <a:p>
            <a:pPr marL="0" indent="0">
              <a:buNone/>
            </a:pPr>
            <a:endParaRPr lang="en-US"/>
          </a:p>
        </p:txBody>
      </p:sp>
    </p:spTree>
    <p:extLst>
      <p:ext uri="{BB962C8B-B14F-4D97-AF65-F5344CB8AC3E}">
        <p14:creationId xmlns:p14="http://schemas.microsoft.com/office/powerpoint/2010/main" val="276507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1907C05-BD05-1861-C56E-5C6C5A323316}"/>
              </a:ext>
            </a:extLst>
          </p:cNvPr>
          <p:cNvSpPr>
            <a:spLocks noGrp="1"/>
          </p:cNvSpPr>
          <p:nvPr>
            <p:ph type="title"/>
          </p:nvPr>
        </p:nvSpPr>
        <p:spPr>
          <a:xfrm>
            <a:off x="457200" y="533400"/>
            <a:ext cx="8229600" cy="914400"/>
          </a:xfrm>
        </p:spPr>
        <p:txBody>
          <a:bodyPr/>
          <a:lstStyle/>
          <a:p>
            <a:r>
              <a:rPr lang="en-US"/>
              <a:t>Requirements Overview</a:t>
            </a:r>
          </a:p>
        </p:txBody>
      </p:sp>
      <p:graphicFrame>
        <p:nvGraphicFramePr>
          <p:cNvPr id="5" name="Content Placeholder 2">
            <a:extLst>
              <a:ext uri="{FF2B5EF4-FFF2-40B4-BE49-F238E27FC236}">
                <a16:creationId xmlns:a16="http://schemas.microsoft.com/office/drawing/2014/main" id="{5785D940-206B-6659-26F9-B7AF364326EF}"/>
              </a:ext>
            </a:extLst>
          </p:cNvPr>
          <p:cNvGraphicFramePr>
            <a:graphicFrameLocks noGrp="1"/>
          </p:cNvGraphicFramePr>
          <p:nvPr>
            <p:ph idx="1"/>
            <p:extLst>
              <p:ext uri="{D42A27DB-BD31-4B8C-83A1-F6EECF244321}">
                <p14:modId xmlns:p14="http://schemas.microsoft.com/office/powerpoint/2010/main" val="371913323"/>
              </p:ext>
            </p:extLst>
          </p:nvPr>
        </p:nvGraphicFramePr>
        <p:xfrm>
          <a:off x="355242" y="1449947"/>
          <a:ext cx="8433515" cy="4137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1501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33DF2-316C-1B52-122D-9E61EC6619F8}"/>
              </a:ext>
            </a:extLst>
          </p:cNvPr>
          <p:cNvSpPr>
            <a:spLocks noGrp="1"/>
          </p:cNvSpPr>
          <p:nvPr>
            <p:ph type="title"/>
          </p:nvPr>
        </p:nvSpPr>
        <p:spPr>
          <a:xfrm>
            <a:off x="457200" y="533400"/>
            <a:ext cx="8229600" cy="914400"/>
          </a:xfrm>
        </p:spPr>
        <p:txBody>
          <a:bodyPr wrap="square" anchor="ctr">
            <a:normAutofit fontScale="90000"/>
          </a:bodyPr>
          <a:lstStyle/>
          <a:p>
            <a:r>
              <a:rPr lang="en-US">
                <a:ea typeface="Geneva"/>
              </a:rPr>
              <a:t>Requirements – The Research Project </a:t>
            </a:r>
            <a:endParaRPr lang="en-US"/>
          </a:p>
        </p:txBody>
      </p:sp>
      <p:graphicFrame>
        <p:nvGraphicFramePr>
          <p:cNvPr id="5" name="Content Placeholder 2">
            <a:extLst>
              <a:ext uri="{FF2B5EF4-FFF2-40B4-BE49-F238E27FC236}">
                <a16:creationId xmlns:a16="http://schemas.microsoft.com/office/drawing/2014/main" id="{E9567824-E5A3-A688-BC24-8B24BF6A3123}"/>
              </a:ext>
            </a:extLst>
          </p:cNvPr>
          <p:cNvGraphicFramePr>
            <a:graphicFrameLocks noGrp="1"/>
          </p:cNvGraphicFramePr>
          <p:nvPr>
            <p:ph idx="1"/>
            <p:extLst>
              <p:ext uri="{D42A27DB-BD31-4B8C-83A1-F6EECF244321}">
                <p14:modId xmlns:p14="http://schemas.microsoft.com/office/powerpoint/2010/main" val="4008841913"/>
              </p:ext>
            </p:extLst>
          </p:nvPr>
        </p:nvGraphicFramePr>
        <p:xfrm>
          <a:off x="457200" y="1600201"/>
          <a:ext cx="8229600" cy="380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6979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C7E5C-A362-66DA-2244-B8BD062D2B56}"/>
              </a:ext>
            </a:extLst>
          </p:cNvPr>
          <p:cNvSpPr>
            <a:spLocks noGrp="1"/>
          </p:cNvSpPr>
          <p:nvPr>
            <p:ph type="title"/>
          </p:nvPr>
        </p:nvSpPr>
        <p:spPr/>
        <p:txBody>
          <a:bodyPr/>
          <a:lstStyle/>
          <a:p>
            <a:r>
              <a:rPr lang="en-US"/>
              <a:t>Mentoring</a:t>
            </a:r>
          </a:p>
        </p:txBody>
      </p:sp>
      <p:pic>
        <p:nvPicPr>
          <p:cNvPr id="27650" name="Picture 2">
            <a:extLst>
              <a:ext uri="{FF2B5EF4-FFF2-40B4-BE49-F238E27FC236}">
                <a16:creationId xmlns:a16="http://schemas.microsoft.com/office/drawing/2014/main" id="{7B166F96-D593-79E2-5AEF-D8FC13795F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1536700"/>
            <a:ext cx="5689600" cy="378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247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388BE-FC4D-6E8F-27F6-18B8EE8DC036}"/>
              </a:ext>
            </a:extLst>
          </p:cNvPr>
          <p:cNvSpPr>
            <a:spLocks noGrp="1"/>
          </p:cNvSpPr>
          <p:nvPr>
            <p:ph type="title"/>
          </p:nvPr>
        </p:nvSpPr>
        <p:spPr/>
        <p:txBody>
          <a:bodyPr/>
          <a:lstStyle/>
          <a:p>
            <a:r>
              <a:rPr lang="en-US"/>
              <a:t>Recordkeeping</a:t>
            </a:r>
          </a:p>
        </p:txBody>
      </p:sp>
      <p:pic>
        <p:nvPicPr>
          <p:cNvPr id="28674" name="Picture 2" descr="Vector drawing of notebook">
            <a:extLst>
              <a:ext uri="{FF2B5EF4-FFF2-40B4-BE49-F238E27FC236}">
                <a16:creationId xmlns:a16="http://schemas.microsoft.com/office/drawing/2014/main" id="{25E11B25-158D-B7C6-B09A-939110E50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300" y="1524000"/>
            <a:ext cx="30734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782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4D089-FE96-93A2-CC50-11979AC0DA41}"/>
              </a:ext>
            </a:extLst>
          </p:cNvPr>
          <p:cNvSpPr>
            <a:spLocks noGrp="1"/>
          </p:cNvSpPr>
          <p:nvPr>
            <p:ph type="title"/>
          </p:nvPr>
        </p:nvSpPr>
        <p:spPr/>
        <p:txBody>
          <a:bodyPr/>
          <a:lstStyle/>
          <a:p>
            <a:r>
              <a:rPr lang="en-US"/>
              <a:t>Research Project</a:t>
            </a:r>
          </a:p>
        </p:txBody>
      </p:sp>
      <p:graphicFrame>
        <p:nvGraphicFramePr>
          <p:cNvPr id="5" name="Content Placeholder 2">
            <a:extLst>
              <a:ext uri="{FF2B5EF4-FFF2-40B4-BE49-F238E27FC236}">
                <a16:creationId xmlns:a16="http://schemas.microsoft.com/office/drawing/2014/main" id="{98E219D7-11F3-513F-33E2-703DD8C5730C}"/>
              </a:ext>
            </a:extLst>
          </p:cNvPr>
          <p:cNvGraphicFramePr>
            <a:graphicFrameLocks noGrp="1"/>
          </p:cNvGraphicFramePr>
          <p:nvPr>
            <p:ph idx="1"/>
          </p:nvPr>
        </p:nvGraphicFramePr>
        <p:xfrm>
          <a:off x="457200" y="1600201"/>
          <a:ext cx="8229600" cy="380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8074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6C5A3C-196C-3AB4-5BD9-BC44D96147A7}"/>
              </a:ext>
            </a:extLst>
          </p:cNvPr>
          <p:cNvSpPr>
            <a:spLocks noGrp="1"/>
          </p:cNvSpPr>
          <p:nvPr>
            <p:ph type="title"/>
          </p:nvPr>
        </p:nvSpPr>
        <p:spPr>
          <a:xfrm>
            <a:off x="457200" y="533400"/>
            <a:ext cx="8229600" cy="914400"/>
          </a:xfrm>
        </p:spPr>
        <p:txBody>
          <a:bodyPr wrap="square" anchor="ctr">
            <a:normAutofit/>
          </a:bodyPr>
          <a:lstStyle/>
          <a:p>
            <a:r>
              <a:rPr lang="en-US"/>
              <a:t>Developing a Proposal</a:t>
            </a:r>
          </a:p>
        </p:txBody>
      </p:sp>
      <p:pic>
        <p:nvPicPr>
          <p:cNvPr id="29698" name="Picture 2" descr="A person holding a glass of liquid&#10;&#10;Description automatically generated with low confidence">
            <a:extLst>
              <a:ext uri="{FF2B5EF4-FFF2-40B4-BE49-F238E27FC236}">
                <a16:creationId xmlns:a16="http://schemas.microsoft.com/office/drawing/2014/main" id="{F26D6D10-E0AC-FAB5-7413-5F31D2EF71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823" b="-2"/>
          <a:stretch/>
        </p:blipFill>
        <p:spPr bwMode="auto">
          <a:xfrm>
            <a:off x="457200" y="1600201"/>
            <a:ext cx="4038600" cy="3809999"/>
          </a:xfrm>
          <a:prstGeom prst="rect">
            <a:avLst/>
          </a:prstGeom>
          <a:solidFill>
            <a:srgbClr val="FFFFFF"/>
          </a:solidFill>
        </p:spPr>
      </p:pic>
      <p:sp>
        <p:nvSpPr>
          <p:cNvPr id="9" name="Content Placeholder 2">
            <a:extLst>
              <a:ext uri="{FF2B5EF4-FFF2-40B4-BE49-F238E27FC236}">
                <a16:creationId xmlns:a16="http://schemas.microsoft.com/office/drawing/2014/main" id="{2CBFBB44-1516-3DBD-9D23-73EEA224FFE0}"/>
              </a:ext>
            </a:extLst>
          </p:cNvPr>
          <p:cNvSpPr>
            <a:spLocks noGrp="1"/>
          </p:cNvSpPr>
          <p:nvPr>
            <p:ph sz="half" idx="2"/>
          </p:nvPr>
        </p:nvSpPr>
        <p:spPr>
          <a:xfrm>
            <a:off x="4648200" y="1600201"/>
            <a:ext cx="4038600" cy="3809999"/>
          </a:xfrm>
        </p:spPr>
        <p:txBody>
          <a:bodyPr wrap="square" anchor="t">
            <a:normAutofit/>
          </a:bodyPr>
          <a:lstStyle/>
          <a:p>
            <a:pPr marL="514350" indent="-514350">
              <a:lnSpc>
                <a:spcPct val="90000"/>
              </a:lnSpc>
              <a:buFont typeface="+mj-lt"/>
              <a:buAutoNum type="arabicPeriod"/>
            </a:pPr>
            <a:r>
              <a:rPr lang="en-US" sz="2400"/>
              <a:t>What are you trying to do? Explain it with no jargon.  </a:t>
            </a:r>
          </a:p>
          <a:p>
            <a:pPr marL="514350" indent="-514350">
              <a:lnSpc>
                <a:spcPct val="90000"/>
              </a:lnSpc>
              <a:buFont typeface="+mj-lt"/>
              <a:buAutoNum type="arabicPeriod"/>
            </a:pPr>
            <a:r>
              <a:rPr lang="en-US" sz="2400"/>
              <a:t>How is that challenge currently addressed? What are the shortcomings and limitations?  </a:t>
            </a:r>
          </a:p>
          <a:p>
            <a:pPr marL="514350" indent="-514350">
              <a:lnSpc>
                <a:spcPct val="90000"/>
              </a:lnSpc>
              <a:buFont typeface="+mj-lt"/>
              <a:buAutoNum type="arabicPeriod"/>
            </a:pPr>
            <a:r>
              <a:rPr lang="en-US" sz="2400"/>
              <a:t>What is the new idea, and why is it superior to the existing approaches? </a:t>
            </a:r>
          </a:p>
          <a:p>
            <a:pPr>
              <a:lnSpc>
                <a:spcPct val="90000"/>
              </a:lnSpc>
            </a:pPr>
            <a:endParaRPr lang="en-US" sz="2400" b="1"/>
          </a:p>
        </p:txBody>
      </p:sp>
      <p:sp>
        <p:nvSpPr>
          <p:cNvPr id="3" name="TextBox 2">
            <a:extLst>
              <a:ext uri="{FF2B5EF4-FFF2-40B4-BE49-F238E27FC236}">
                <a16:creationId xmlns:a16="http://schemas.microsoft.com/office/drawing/2014/main" id="{FA9039CB-0FB0-A3C9-68C2-C81692C87E60}"/>
              </a:ext>
            </a:extLst>
          </p:cNvPr>
          <p:cNvSpPr txBox="1"/>
          <p:nvPr/>
        </p:nvSpPr>
        <p:spPr>
          <a:xfrm>
            <a:off x="457200" y="5562600"/>
            <a:ext cx="3505200" cy="369332"/>
          </a:xfrm>
          <a:prstGeom prst="rect">
            <a:avLst/>
          </a:prstGeom>
          <a:noFill/>
        </p:spPr>
        <p:txBody>
          <a:bodyPr wrap="square" rtlCol="0">
            <a:spAutoFit/>
          </a:bodyPr>
          <a:lstStyle/>
          <a:p>
            <a:r>
              <a:rPr lang="en-US"/>
              <a:t>Dr. George H. </a:t>
            </a:r>
            <a:r>
              <a:rPr lang="en-US" err="1"/>
              <a:t>Heilmeier</a:t>
            </a:r>
            <a:endParaRPr lang="en-US"/>
          </a:p>
        </p:txBody>
      </p:sp>
    </p:spTree>
    <p:extLst>
      <p:ext uri="{BB962C8B-B14F-4D97-AF65-F5344CB8AC3E}">
        <p14:creationId xmlns:p14="http://schemas.microsoft.com/office/powerpoint/2010/main" val="1650588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B5F6C7F40683439EE89BD5B593D09A" ma:contentTypeVersion="11" ma:contentTypeDescription="Create a new document." ma:contentTypeScope="" ma:versionID="b000284f45b338d42ac96306c5be5908">
  <xsd:schema xmlns:xsd="http://www.w3.org/2001/XMLSchema" xmlns:xs="http://www.w3.org/2001/XMLSchema" xmlns:p="http://schemas.microsoft.com/office/2006/metadata/properties" xmlns:ns2="247e4f15-851b-4495-92e7-ff8dae90a9d3" targetNamespace="http://schemas.microsoft.com/office/2006/metadata/properties" ma:root="true" ma:fieldsID="21b08214c9df83b51f74c84b236e6fcf" ns2:_="">
    <xsd:import namespace="247e4f15-851b-4495-92e7-ff8dae90a9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7e4f15-851b-4495-92e7-ff8dae90a9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34691F-E97C-47FE-B12B-DA523E6749FC}">
  <ds:schemaRefs>
    <ds:schemaRef ds:uri="http://schemas.microsoft.com/office/2006/metadata/contentType"/>
    <ds:schemaRef ds:uri="http://schemas.microsoft.com/office/2006/metadata/properties/metaAttributes"/>
    <ds:schemaRef ds:uri="http://www.w3.org/2000/xmlns/"/>
    <ds:schemaRef ds:uri="http://www.w3.org/2001/XMLSchema"/>
    <ds:schemaRef ds:uri="247e4f15-851b-4495-92e7-ff8dae90a9d3"/>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274747-ADCA-4DE6-91E9-43555D4776CE}">
  <ds:schemaRefs>
    <ds:schemaRef ds:uri="http://schemas.microsoft.com/office/2006/metadata/properties"/>
    <ds:schemaRef ds:uri="http://www.w3.org/2000/xmlns/"/>
    <ds:schemaRef ds:uri="http://schemas.microsoft.com/office/infopath/2007/PartnerControls"/>
  </ds:schemaRefs>
</ds:datastoreItem>
</file>

<file path=customXml/itemProps3.xml><?xml version="1.0" encoding="utf-8"?>
<ds:datastoreItem xmlns:ds="http://schemas.openxmlformats.org/officeDocument/2006/customXml" ds:itemID="{47C9F152-E2AE-4446-B8B6-5254541436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TotalTime>
  <Words>2193</Words>
  <Application>Microsoft Office PowerPoint</Application>
  <PresentationFormat>On-screen Show (4:3)</PresentationFormat>
  <Paragraphs>166</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STEM Training</vt:lpstr>
      <vt:lpstr>Dr. Albert Einstein Gold Supernova Award  </vt:lpstr>
      <vt:lpstr>Objectives</vt:lpstr>
      <vt:lpstr>Requirements Overview</vt:lpstr>
      <vt:lpstr>Requirements – The Research Project </vt:lpstr>
      <vt:lpstr>Mentoring</vt:lpstr>
      <vt:lpstr>Recordkeeping</vt:lpstr>
      <vt:lpstr>Research Project</vt:lpstr>
      <vt:lpstr>Developing a Proposal</vt:lpstr>
      <vt:lpstr>Guiding the Research</vt:lpstr>
      <vt:lpstr>Prepare written report</vt:lpstr>
      <vt:lpstr>Present the project</vt:lpstr>
      <vt:lpstr>Submit award application</vt:lpstr>
      <vt:lpstr>Present the award  </vt:lpstr>
      <vt:lpstr>Quiz</vt:lpstr>
      <vt:lpstr>Quiz</vt:lpstr>
      <vt:lpstr>Quiz</vt:lpstr>
      <vt:lpstr>Quiz</vt:lpstr>
      <vt:lpstr>Quiz</vt:lpstr>
      <vt:lpstr>PowerPoint Presentation</vt:lpstr>
      <vt:lpstr>Congratulations!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Arden Dougan</dc:creator>
  <cp:lastModifiedBy>Donald</cp:lastModifiedBy>
  <cp:revision>184</cp:revision>
  <dcterms:created xsi:type="dcterms:W3CDTF">2020-08-22T21:11:45Z</dcterms:created>
  <dcterms:modified xsi:type="dcterms:W3CDTF">2022-05-25T01:36:26Z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0x010100D1B5F6C7F40683439EE89BD5B593D09A</vt:lpwstr>
  </property>
</Properties>
</file>