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sldIdLst>
    <p:sldId id="454" r:id="rId5"/>
    <p:sldId id="438" r:id="rId6"/>
    <p:sldId id="453" r:id="rId7"/>
    <p:sldId id="440" r:id="rId8"/>
    <p:sldId id="441" r:id="rId9"/>
    <p:sldId id="442" r:id="rId10"/>
    <p:sldId id="443" r:id="rId11"/>
    <p:sldId id="444" r:id="rId12"/>
    <p:sldId id="445" r:id="rId13"/>
    <p:sldId id="446" r:id="rId14"/>
    <p:sldId id="447" r:id="rId15"/>
    <p:sldId id="448" r:id="rId16"/>
    <p:sldId id="449" r:id="rId17"/>
    <p:sldId id="450" r:id="rId18"/>
    <p:sldId id="451" r:id="rId19"/>
    <p:sldId id="452" r:id="rId20"/>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Geneva" charset="-128"/>
        <a:cs typeface="+mn-cs"/>
      </a:defRPr>
    </a:lvl5pPr>
    <a:lvl6pPr marL="2286000" algn="l" defTabSz="914400" rtl="0" eaLnBrk="1" latinLnBrk="0" hangingPunct="1">
      <a:defRPr kern="1200">
        <a:solidFill>
          <a:schemeClr val="tx1"/>
        </a:solidFill>
        <a:latin typeface="Arial" panose="020B0604020202020204" pitchFamily="34" charset="0"/>
        <a:ea typeface="Geneva" charset="-128"/>
        <a:cs typeface="+mn-cs"/>
      </a:defRPr>
    </a:lvl6pPr>
    <a:lvl7pPr marL="2743200" algn="l" defTabSz="914400" rtl="0" eaLnBrk="1" latinLnBrk="0" hangingPunct="1">
      <a:defRPr kern="1200">
        <a:solidFill>
          <a:schemeClr val="tx1"/>
        </a:solidFill>
        <a:latin typeface="Arial" panose="020B0604020202020204" pitchFamily="34" charset="0"/>
        <a:ea typeface="Geneva" charset="-128"/>
        <a:cs typeface="+mn-cs"/>
      </a:defRPr>
    </a:lvl7pPr>
    <a:lvl8pPr marL="3200400" algn="l" defTabSz="914400" rtl="0" eaLnBrk="1" latinLnBrk="0" hangingPunct="1">
      <a:defRPr kern="1200">
        <a:solidFill>
          <a:schemeClr val="tx1"/>
        </a:solidFill>
        <a:latin typeface="Arial" panose="020B0604020202020204" pitchFamily="34" charset="0"/>
        <a:ea typeface="Geneva" charset="-128"/>
        <a:cs typeface="+mn-cs"/>
      </a:defRPr>
    </a:lvl8pPr>
    <a:lvl9pPr marL="3657600" algn="l" defTabSz="914400" rtl="0" eaLnBrk="1" latinLnBrk="0" hangingPunct="1">
      <a:defRPr kern="1200">
        <a:solidFill>
          <a:schemeClr val="tx1"/>
        </a:solidFill>
        <a:latin typeface="Arial" panose="020B0604020202020204" pitchFamily="34" charset="0"/>
        <a:ea typeface="Genev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E02C0E"/>
    <a:srgbClr val="666666"/>
    <a:srgbClr val="6D6D6D"/>
    <a:srgbClr val="606060"/>
    <a:srgbClr val="0000FF"/>
    <a:srgbClr val="E0130E"/>
    <a:srgbClr val="DC17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05" autoAdjust="0"/>
    <p:restoredTop sz="71329" autoAdjust="0"/>
  </p:normalViewPr>
  <p:slideViewPr>
    <p:cSldViewPr>
      <p:cViewPr varScale="1">
        <p:scale>
          <a:sx n="70" d="100"/>
          <a:sy n="70" d="100"/>
        </p:scale>
        <p:origin x="128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FE33F0-C7FB-4CBF-8265-9D54F9A741AA}"/>
              </a:ext>
            </a:extLst>
          </p:cNvPr>
          <p:cNvSpPr>
            <a:spLocks noGrp="1"/>
          </p:cNvSpPr>
          <p:nvPr>
            <p:ph type="hdr" sz="quarter"/>
          </p:nvPr>
        </p:nvSpPr>
        <p:spPr>
          <a:xfrm>
            <a:off x="0" y="0"/>
            <a:ext cx="2971800" cy="465138"/>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61F5AC85-1D2F-4101-ADAD-AD12FD0F54F9}"/>
              </a:ext>
            </a:extLst>
          </p:cNvPr>
          <p:cNvSpPr>
            <a:spLocks noGrp="1"/>
          </p:cNvSpPr>
          <p:nvPr>
            <p:ph type="dt" idx="1"/>
          </p:nvPr>
        </p:nvSpPr>
        <p:spPr>
          <a:xfrm>
            <a:off x="3884613" y="0"/>
            <a:ext cx="2971800"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01E4D94D-041D-4A45-B744-D39EE183DF4D}" type="datetimeFigureOut">
              <a:rPr lang="en-US" altLang="en-US"/>
              <a:pPr>
                <a:defRPr/>
              </a:pPr>
              <a:t>5/8/2022</a:t>
            </a:fld>
            <a:endParaRPr lang="en-US" altLang="en-US"/>
          </a:p>
        </p:txBody>
      </p:sp>
      <p:sp>
        <p:nvSpPr>
          <p:cNvPr id="4" name="Slide Image Placeholder 3">
            <a:extLst>
              <a:ext uri="{FF2B5EF4-FFF2-40B4-BE49-F238E27FC236}">
                <a16:creationId xmlns:a16="http://schemas.microsoft.com/office/drawing/2014/main" id="{602A331D-B1E5-4E35-8E5E-53EBB87F9476}"/>
              </a:ext>
            </a:extLst>
          </p:cNvPr>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A9F54EE-D01E-433C-8C5D-4F896BB71340}"/>
              </a:ext>
            </a:extLst>
          </p:cNvPr>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56DAB3-8BC5-4223-9F62-FE1C4BEC9181}"/>
              </a:ext>
            </a:extLst>
          </p:cNvPr>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2CBC7F24-1928-4DD7-8592-7C2FDE82CC1C}"/>
              </a:ext>
            </a:extLst>
          </p:cNvPr>
          <p:cNvSpPr>
            <a:spLocks noGrp="1"/>
          </p:cNvSpPr>
          <p:nvPr>
            <p:ph type="sldNum" sz="quarter" idx="5"/>
          </p:nvPr>
        </p:nvSpPr>
        <p:spPr>
          <a:xfrm>
            <a:off x="3884613" y="8829675"/>
            <a:ext cx="297180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DECB437-04B2-4558-A7BB-90A018D83F92}" type="slidenum">
              <a:rPr lang="en-US" altLang="en-US"/>
              <a:pPr>
                <a:defRPr/>
              </a:pPr>
              <a:t>‹#›</a:t>
            </a:fld>
            <a:endParaRPr lang="en-US" altLang="en-US"/>
          </a:p>
        </p:txBody>
      </p:sp>
    </p:spTree>
    <p:extLst>
      <p:ext uri="{BB962C8B-B14F-4D97-AF65-F5344CB8AC3E}">
        <p14:creationId xmlns:p14="http://schemas.microsoft.com/office/powerpoint/2010/main" val="3672301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Geneva" charset="0"/>
        <a:cs typeface="+mn-cs"/>
      </a:defRPr>
    </a:lvl1pPr>
    <a:lvl2pPr marL="457200" algn="l" rtl="0" eaLnBrk="0" fontAlgn="base" hangingPunct="0">
      <a:spcBef>
        <a:spcPct val="30000"/>
      </a:spcBef>
      <a:spcAft>
        <a:spcPct val="0"/>
      </a:spcAft>
      <a:defRPr sz="1200" kern="1200">
        <a:solidFill>
          <a:schemeClr val="tx1"/>
        </a:solidFill>
        <a:latin typeface="+mn-lt"/>
        <a:ea typeface="Geneva" charset="0"/>
        <a:cs typeface="+mn-cs"/>
      </a:defRPr>
    </a:lvl2pPr>
    <a:lvl3pPr marL="914400" algn="l" rtl="0" eaLnBrk="0" fontAlgn="base" hangingPunct="0">
      <a:spcBef>
        <a:spcPct val="30000"/>
      </a:spcBef>
      <a:spcAft>
        <a:spcPct val="0"/>
      </a:spcAft>
      <a:defRPr sz="1200" kern="1200">
        <a:solidFill>
          <a:schemeClr val="tx1"/>
        </a:solidFill>
        <a:latin typeface="+mn-lt"/>
        <a:ea typeface="Geneva" charset="0"/>
        <a:cs typeface="+mn-cs"/>
      </a:defRPr>
    </a:lvl3pPr>
    <a:lvl4pPr marL="1371600" algn="l" rtl="0" eaLnBrk="0" fontAlgn="base" hangingPunct="0">
      <a:spcBef>
        <a:spcPct val="30000"/>
      </a:spcBef>
      <a:spcAft>
        <a:spcPct val="0"/>
      </a:spcAft>
      <a:defRPr sz="1200" kern="1200">
        <a:solidFill>
          <a:schemeClr val="tx1"/>
        </a:solidFill>
        <a:latin typeface="+mn-lt"/>
        <a:ea typeface="Geneva" charset="0"/>
        <a:cs typeface="+mn-cs"/>
      </a:defRPr>
    </a:lvl4pPr>
    <a:lvl5pPr marL="1828800" algn="l"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cs typeface="+mn-cs"/>
              </a:rPr>
              <a:t>The Boy Scouts of America have been doing STEM throughout our history. Whether they are building a Pinewood Derby car or constructing a monkey bridge, scouts are doing and using STEM</a:t>
            </a:r>
            <a:r>
              <a:rPr lang="en-US" dirty="0"/>
              <a:t>.</a:t>
            </a: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2</a:t>
            </a:fld>
            <a:endParaRPr lang="en-US" altLang="en-US"/>
          </a:p>
        </p:txBody>
      </p:sp>
    </p:spTree>
    <p:extLst>
      <p:ext uri="{BB962C8B-B14F-4D97-AF65-F5344CB8AC3E}">
        <p14:creationId xmlns:p14="http://schemas.microsoft.com/office/powerpoint/2010/main" val="1043671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Geneva" charset="0"/>
                <a:cs typeface="+mn-cs"/>
              </a:rPr>
              <a:t>STEM has always been a part of Scouting. Scouts learn and practice skills that will help them help others as they become the leaders of tomorrow. STEM is part of their survival skills for the future. Through Scouting and its use of STEM, they will “Do Their Best” to “Be Prepared” to “Lead the Adventure”. </a:t>
            </a:r>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11</a:t>
            </a:fld>
            <a:endParaRPr lang="en-US" altLang="en-US"/>
          </a:p>
        </p:txBody>
      </p:sp>
    </p:spTree>
    <p:extLst>
      <p:ext uri="{BB962C8B-B14F-4D97-AF65-F5344CB8AC3E}">
        <p14:creationId xmlns:p14="http://schemas.microsoft.com/office/powerpoint/2010/main" val="1345769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Geneva" charset="0"/>
                <a:cs typeface="+mn-cs"/>
              </a:rPr>
              <a:t>A is answer</a:t>
            </a:r>
            <a:r>
              <a:rPr lang="en-US" sz="1200" b="0" i="0" kern="1200" dirty="0">
                <a:solidFill>
                  <a:schemeClr val="tx1"/>
                </a:solidFill>
                <a:effectLst/>
                <a:latin typeface="+mn-lt"/>
                <a:ea typeface="Geneva" charset="0"/>
                <a:cs typeface="+mn-cs"/>
              </a:rPr>
              <a:t> </a:t>
            </a:r>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12</a:t>
            </a:fld>
            <a:endParaRPr lang="en-US" altLang="en-US"/>
          </a:p>
        </p:txBody>
      </p:sp>
    </p:spTree>
    <p:extLst>
      <p:ext uri="{BB962C8B-B14F-4D97-AF65-F5344CB8AC3E}">
        <p14:creationId xmlns:p14="http://schemas.microsoft.com/office/powerpoint/2010/main" val="162202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Geneva" charset="0"/>
                <a:cs typeface="+mn-cs"/>
              </a:rPr>
              <a:t>B is answer</a:t>
            </a:r>
            <a:r>
              <a:rPr lang="en-US" sz="1200" b="0" i="0" kern="1200" dirty="0">
                <a:solidFill>
                  <a:schemeClr val="tx1"/>
                </a:solidFill>
                <a:effectLst/>
                <a:latin typeface="+mn-lt"/>
                <a:ea typeface="Geneva" charset="0"/>
                <a:cs typeface="+mn-cs"/>
              </a:rPr>
              <a:t> </a:t>
            </a:r>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13</a:t>
            </a:fld>
            <a:endParaRPr lang="en-US" altLang="en-US"/>
          </a:p>
        </p:txBody>
      </p:sp>
    </p:spTree>
    <p:extLst>
      <p:ext uri="{BB962C8B-B14F-4D97-AF65-F5344CB8AC3E}">
        <p14:creationId xmlns:p14="http://schemas.microsoft.com/office/powerpoint/2010/main" val="3078953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is answer</a:t>
            </a: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14</a:t>
            </a:fld>
            <a:endParaRPr lang="en-US" altLang="en-US"/>
          </a:p>
        </p:txBody>
      </p:sp>
    </p:spTree>
    <p:extLst>
      <p:ext uri="{BB962C8B-B14F-4D97-AF65-F5344CB8AC3E}">
        <p14:creationId xmlns:p14="http://schemas.microsoft.com/office/powerpoint/2010/main" val="304365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 is answer</a:t>
            </a: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15</a:t>
            </a:fld>
            <a:endParaRPr lang="en-US" altLang="en-US"/>
          </a:p>
        </p:txBody>
      </p:sp>
    </p:spTree>
    <p:extLst>
      <p:ext uri="{BB962C8B-B14F-4D97-AF65-F5344CB8AC3E}">
        <p14:creationId xmlns:p14="http://schemas.microsoft.com/office/powerpoint/2010/main" val="3190255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Course completed. </a:t>
            </a: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16</a:t>
            </a:fld>
            <a:endParaRPr lang="en-US" altLang="en-US"/>
          </a:p>
        </p:txBody>
      </p:sp>
    </p:spTree>
    <p:extLst>
      <p:ext uri="{BB962C8B-B14F-4D97-AF65-F5344CB8AC3E}">
        <p14:creationId xmlns:p14="http://schemas.microsoft.com/office/powerpoint/2010/main" val="3537841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Geneva" charset="0"/>
                <a:cs typeface="+mn-cs"/>
              </a:rPr>
              <a:t>After watching this module, you will be able to: (click for each objective to appear)</a:t>
            </a:r>
          </a:p>
          <a:p>
            <a:pPr marL="171450" indent="-171450" rtl="0" fontAlgn="base">
              <a:buFont typeface="Arial" panose="020B0604020202020204" pitchFamily="34" charset="0"/>
              <a:buChar char="•"/>
            </a:pPr>
            <a:r>
              <a:rPr lang="en-US" sz="1200" b="0" i="0" kern="1200" dirty="0">
                <a:solidFill>
                  <a:schemeClr val="tx1"/>
                </a:solidFill>
                <a:effectLst/>
                <a:latin typeface="+mn-lt"/>
                <a:ea typeface="Geneva" charset="0"/>
                <a:cs typeface="+mn-cs"/>
              </a:rPr>
              <a:t>recognize that the BSA has always done STEM </a:t>
            </a:r>
          </a:p>
          <a:p>
            <a:pPr marL="171450" indent="-171450" rtl="0" fontAlgn="base">
              <a:buFont typeface="Arial" panose="020B0604020202020204" pitchFamily="34" charset="0"/>
              <a:buChar char="•"/>
            </a:pPr>
            <a:r>
              <a:rPr lang="en-US" sz="1200" b="0" i="0" kern="1200" dirty="0">
                <a:solidFill>
                  <a:schemeClr val="tx1"/>
                </a:solidFill>
                <a:effectLst/>
                <a:latin typeface="+mn-lt"/>
                <a:ea typeface="Geneva" charset="0"/>
                <a:cs typeface="+mn-cs"/>
              </a:rPr>
              <a:t>know how STEM activities support the BSA mission </a:t>
            </a:r>
          </a:p>
          <a:p>
            <a:pPr marL="171450" indent="-171450" rtl="0" fontAlgn="base">
              <a:buFont typeface="Arial" panose="020B0604020202020204" pitchFamily="34" charset="0"/>
              <a:buChar char="•"/>
            </a:pPr>
            <a:r>
              <a:rPr lang="en-US" sz="1200" b="0" i="0" kern="1200" dirty="0">
                <a:solidFill>
                  <a:schemeClr val="tx1"/>
                </a:solidFill>
                <a:effectLst/>
                <a:latin typeface="+mn-lt"/>
                <a:ea typeface="Geneva" charset="0"/>
                <a:cs typeface="+mn-cs"/>
              </a:rPr>
              <a:t>be aware of the many methods for incorporating STEM into the BSA program </a:t>
            </a:r>
          </a:p>
          <a:p>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3</a:t>
            </a:fld>
            <a:endParaRPr lang="en-US" altLang="en-US"/>
          </a:p>
        </p:txBody>
      </p:sp>
    </p:spTree>
    <p:extLst>
      <p:ext uri="{BB962C8B-B14F-4D97-AF65-F5344CB8AC3E}">
        <p14:creationId xmlns:p14="http://schemas.microsoft.com/office/powerpoint/2010/main" val="113181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Geneva" charset="0"/>
                <a:cs typeface="+mn-cs"/>
              </a:rPr>
              <a:t>(click)When a Cub Scout plants seeds and watches plants grow, that is science. </a:t>
            </a:r>
          </a:p>
          <a:p>
            <a:pPr rtl="0" fontAlgn="base"/>
            <a:r>
              <a:rPr lang="en-US" sz="1200" b="0" i="0" kern="1200" dirty="0">
                <a:solidFill>
                  <a:schemeClr val="tx1"/>
                </a:solidFill>
                <a:effectLst/>
                <a:latin typeface="+mn-lt"/>
                <a:ea typeface="Geneva" charset="0"/>
                <a:cs typeface="+mn-cs"/>
              </a:rPr>
              <a:t>(click)When a Scout researches hawks and their migration patterns, that is science. </a:t>
            </a:r>
          </a:p>
          <a:p>
            <a:pPr rtl="0" fontAlgn="base"/>
            <a:r>
              <a:rPr lang="en-US" sz="1200" b="0" i="0" kern="1200" dirty="0">
                <a:solidFill>
                  <a:schemeClr val="tx1"/>
                </a:solidFill>
                <a:effectLst/>
                <a:latin typeface="+mn-lt"/>
                <a:ea typeface="Geneva" charset="0"/>
                <a:cs typeface="+mn-cs"/>
              </a:rPr>
              <a:t>(click) When Sea Scouts note the direction and strength of the wind and how tight the sail must be to catch it and stay on course, that is science. Scouts not only learn science, they use it in their Scouting adventures.  </a:t>
            </a:r>
          </a:p>
          <a:p>
            <a:pPr rtl="0" fontAlgn="base"/>
            <a:r>
              <a:rPr lang="en-US" sz="1200" b="0" i="0" kern="1200" dirty="0">
                <a:solidFill>
                  <a:schemeClr val="tx1"/>
                </a:solidFill>
                <a:effectLst/>
                <a:latin typeface="+mn-lt"/>
                <a:ea typeface="Geneva" charset="0"/>
                <a:cs typeface="+mn-cs"/>
              </a:rPr>
              <a:t> </a:t>
            </a:r>
          </a:p>
          <a:p>
            <a:pPr rtl="0" fontAlgn="base"/>
            <a:r>
              <a:rPr lang="en-US" sz="1200" b="0" i="0" kern="1200" dirty="0">
                <a:solidFill>
                  <a:schemeClr val="tx1"/>
                </a:solidFill>
                <a:effectLst/>
                <a:latin typeface="+mn-lt"/>
                <a:ea typeface="Geneva" charset="0"/>
                <a:cs typeface="+mn-cs"/>
              </a:rPr>
              <a:t>By understanding how the world works, they can help find solutions to our problems. Just being aware of the world around them gives them a greater appreciation of that world and its people.</a:t>
            </a:r>
          </a:p>
          <a:p>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4</a:t>
            </a:fld>
            <a:endParaRPr lang="en-US" altLang="en-US"/>
          </a:p>
        </p:txBody>
      </p:sp>
    </p:spTree>
    <p:extLst>
      <p:ext uri="{BB962C8B-B14F-4D97-AF65-F5344CB8AC3E}">
        <p14:creationId xmlns:p14="http://schemas.microsoft.com/office/powerpoint/2010/main" val="2643251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Geneva" charset="0"/>
                <a:cs typeface="+mn-cs"/>
              </a:rPr>
              <a:t>(click) When a Venturer helps the Scouting for Food drive be more effective by creating an online signup form for food the local food pantry needs, they are using technology.  </a:t>
            </a:r>
          </a:p>
          <a:p>
            <a:pPr rtl="0" fontAlgn="base"/>
            <a:r>
              <a:rPr lang="en-US" sz="1200" b="0" i="0" kern="1200" dirty="0">
                <a:solidFill>
                  <a:schemeClr val="tx1"/>
                </a:solidFill>
                <a:effectLst/>
                <a:latin typeface="+mn-lt"/>
                <a:ea typeface="Geneva" charset="0"/>
                <a:cs typeface="+mn-cs"/>
              </a:rPr>
              <a:t> </a:t>
            </a:r>
          </a:p>
          <a:p>
            <a:pPr rtl="0" fontAlgn="base"/>
            <a:r>
              <a:rPr lang="en-US" sz="1200" b="0" i="0" kern="1200" dirty="0">
                <a:solidFill>
                  <a:schemeClr val="tx1"/>
                </a:solidFill>
                <a:effectLst/>
                <a:latin typeface="+mn-lt"/>
                <a:ea typeface="Geneva" charset="0"/>
                <a:cs typeface="+mn-cs"/>
              </a:rPr>
              <a:t>(click) If a Scout creates a digital map of the local cemetery, they are using technology. </a:t>
            </a:r>
          </a:p>
          <a:p>
            <a:pPr rtl="0" fontAlgn="base"/>
            <a:r>
              <a:rPr lang="en-US" sz="1200" b="0" i="0" kern="1200" dirty="0">
                <a:solidFill>
                  <a:schemeClr val="tx1"/>
                </a:solidFill>
                <a:effectLst/>
                <a:latin typeface="+mn-lt"/>
                <a:ea typeface="Geneva" charset="0"/>
                <a:cs typeface="+mn-cs"/>
              </a:rPr>
              <a:t> </a:t>
            </a:r>
          </a:p>
          <a:p>
            <a:pPr rtl="0" fontAlgn="base"/>
            <a:r>
              <a:rPr lang="en-US" sz="1200" b="0" i="0" kern="1200" dirty="0">
                <a:solidFill>
                  <a:schemeClr val="tx1"/>
                </a:solidFill>
                <a:effectLst/>
                <a:latin typeface="+mn-lt"/>
                <a:ea typeface="Geneva" charset="0"/>
                <a:cs typeface="+mn-cs"/>
              </a:rPr>
              <a:t>(click) When Scouting youth reach out to other scouts around the world over ham radio in the Jamboree on the Air, they are using technology.  </a:t>
            </a:r>
          </a:p>
          <a:p>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5</a:t>
            </a:fld>
            <a:endParaRPr lang="en-US" altLang="en-US"/>
          </a:p>
        </p:txBody>
      </p:sp>
    </p:spTree>
    <p:extLst>
      <p:ext uri="{BB962C8B-B14F-4D97-AF65-F5344CB8AC3E}">
        <p14:creationId xmlns:p14="http://schemas.microsoft.com/office/powerpoint/2010/main" val="2148756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a:solidFill>
                  <a:schemeClr val="tx1"/>
                </a:solidFill>
                <a:effectLst/>
                <a:latin typeface="+mn-lt"/>
                <a:ea typeface="Geneva" charset="0"/>
                <a:cs typeface="+mn-cs"/>
              </a:rPr>
              <a:t>Narration:</a:t>
            </a:r>
            <a:r>
              <a:rPr lang="en-US" sz="1200" b="0" i="0" kern="1200" dirty="0">
                <a:solidFill>
                  <a:schemeClr val="tx1"/>
                </a:solidFill>
                <a:effectLst/>
                <a:latin typeface="+mn-lt"/>
                <a:ea typeface="Geneva" charset="0"/>
                <a:cs typeface="+mn-cs"/>
              </a:rPr>
              <a:t> </a:t>
            </a:r>
          </a:p>
          <a:p>
            <a:pPr rtl="0" fontAlgn="base"/>
            <a:r>
              <a:rPr lang="en-US" sz="1200" b="0" i="0" kern="1200" dirty="0">
                <a:solidFill>
                  <a:schemeClr val="tx1"/>
                </a:solidFill>
                <a:effectLst/>
                <a:latin typeface="+mn-lt"/>
                <a:ea typeface="Geneva" charset="0"/>
                <a:cs typeface="+mn-cs"/>
              </a:rPr>
              <a:t>(click) When Scouting youth build pioneering projects such as a hand washing station or a monkey bridge, they use engineering principles. </a:t>
            </a:r>
          </a:p>
          <a:p>
            <a:pPr rtl="0" fontAlgn="base"/>
            <a:r>
              <a:rPr lang="en-US" sz="1200" b="0" i="0" kern="1200" dirty="0">
                <a:solidFill>
                  <a:schemeClr val="tx1"/>
                </a:solidFill>
                <a:effectLst/>
                <a:latin typeface="+mn-lt"/>
                <a:ea typeface="Geneva" charset="0"/>
                <a:cs typeface="+mn-cs"/>
              </a:rPr>
              <a:t> </a:t>
            </a:r>
          </a:p>
          <a:p>
            <a:pPr rtl="0" fontAlgn="base"/>
            <a:r>
              <a:rPr lang="en-US" sz="1200" b="0" i="0" kern="1200" dirty="0">
                <a:solidFill>
                  <a:schemeClr val="tx1"/>
                </a:solidFill>
                <a:effectLst/>
                <a:latin typeface="+mn-lt"/>
                <a:ea typeface="Geneva" charset="0"/>
                <a:cs typeface="+mn-cs"/>
              </a:rPr>
              <a:t>(click) When Cub Scouts build their Pinewood Derby cars and consider where to place the weights, they engineer them.  </a:t>
            </a:r>
          </a:p>
          <a:p>
            <a:pPr rtl="0" fontAlgn="base"/>
            <a:r>
              <a:rPr lang="en-US" sz="1200" b="0" i="0" kern="1200" dirty="0">
                <a:solidFill>
                  <a:schemeClr val="tx1"/>
                </a:solidFill>
                <a:effectLst/>
                <a:latin typeface="+mn-lt"/>
                <a:ea typeface="Geneva" charset="0"/>
                <a:cs typeface="+mn-cs"/>
              </a:rPr>
              <a:t> </a:t>
            </a:r>
          </a:p>
          <a:p>
            <a:pPr rtl="0" fontAlgn="base"/>
            <a:r>
              <a:rPr lang="en-US" sz="1200" b="0" i="0" kern="1200" dirty="0">
                <a:solidFill>
                  <a:schemeClr val="tx1"/>
                </a:solidFill>
                <a:effectLst/>
                <a:latin typeface="+mn-lt"/>
                <a:ea typeface="Geneva" charset="0"/>
                <a:cs typeface="+mn-cs"/>
              </a:rPr>
              <a:t>(click) When Scouting youth set up a campsite, they consider options so that they have an efficient system. That is engineering.  </a:t>
            </a:r>
          </a:p>
          <a:p>
            <a:pPr rtl="0" fontAlgn="base"/>
            <a:r>
              <a:rPr lang="en-US" sz="1200" b="0" i="0" kern="1200" dirty="0">
                <a:solidFill>
                  <a:schemeClr val="tx1"/>
                </a:solidFill>
                <a:effectLst/>
                <a:latin typeface="+mn-lt"/>
                <a:ea typeface="Geneva" charset="0"/>
                <a:cs typeface="+mn-cs"/>
              </a:rPr>
              <a:t> </a:t>
            </a:r>
          </a:p>
          <a:p>
            <a:pPr rtl="0" fontAlgn="base"/>
            <a:r>
              <a:rPr lang="en-US" sz="1200" b="0" i="0" kern="1200" dirty="0">
                <a:solidFill>
                  <a:schemeClr val="tx1"/>
                </a:solidFill>
                <a:effectLst/>
                <a:latin typeface="+mn-lt"/>
                <a:ea typeface="Geneva" charset="0"/>
                <a:cs typeface="+mn-cs"/>
              </a:rPr>
              <a:t>Many Scouting skills are problem solving and building.  Those solutions often include safety and cost concerns. </a:t>
            </a:r>
          </a:p>
          <a:p>
            <a:pPr rtl="0" fontAlgn="base"/>
            <a:r>
              <a:rPr lang="en-US" sz="1200" b="0" i="0" kern="1200" dirty="0">
                <a:solidFill>
                  <a:schemeClr val="tx1"/>
                </a:solidFill>
                <a:effectLst/>
                <a:latin typeface="+mn-lt"/>
                <a:ea typeface="Geneva" charset="0"/>
                <a:cs typeface="+mn-cs"/>
              </a:rPr>
              <a:t> </a:t>
            </a:r>
          </a:p>
          <a:p>
            <a:pPr rtl="0" fontAlgn="base"/>
            <a:r>
              <a:rPr lang="en-US" sz="1200" b="0" i="0" kern="1200" dirty="0">
                <a:solidFill>
                  <a:schemeClr val="tx1"/>
                </a:solidFill>
                <a:effectLst/>
                <a:latin typeface="+mn-lt"/>
                <a:ea typeface="Geneva" charset="0"/>
                <a:cs typeface="+mn-cs"/>
              </a:rPr>
              <a:t>Many Scouting activities involve facing a problem, considering possible alternatives, and building a solution. Evaluating the experience is an important part of many activities. This critical thinking helps prepare Scouts to be responsible adults. </a:t>
            </a:r>
          </a:p>
          <a:p>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6</a:t>
            </a:fld>
            <a:endParaRPr lang="en-US" altLang="en-US"/>
          </a:p>
        </p:txBody>
      </p:sp>
    </p:spTree>
    <p:extLst>
      <p:ext uri="{BB962C8B-B14F-4D97-AF65-F5344CB8AC3E}">
        <p14:creationId xmlns:p14="http://schemas.microsoft.com/office/powerpoint/2010/main" val="645384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Geneva" charset="0"/>
                <a:cs typeface="+mn-cs"/>
              </a:rPr>
              <a:t>(click) When a Scout determines how much food to buy for the camping weekend, they are doing math.  </a:t>
            </a:r>
          </a:p>
          <a:p>
            <a:pPr rtl="0" fontAlgn="base"/>
            <a:r>
              <a:rPr lang="en-US" sz="1200" b="0" i="0" kern="1200" dirty="0">
                <a:solidFill>
                  <a:schemeClr val="tx1"/>
                </a:solidFill>
                <a:effectLst/>
                <a:latin typeface="+mn-lt"/>
                <a:ea typeface="Geneva" charset="0"/>
                <a:cs typeface="+mn-cs"/>
              </a:rPr>
              <a:t> </a:t>
            </a:r>
          </a:p>
          <a:p>
            <a:pPr rtl="0" fontAlgn="base"/>
            <a:r>
              <a:rPr lang="en-US" sz="1200" b="0" i="0" kern="1200" dirty="0">
                <a:solidFill>
                  <a:schemeClr val="tx1"/>
                </a:solidFill>
                <a:effectLst/>
                <a:latin typeface="+mn-lt"/>
                <a:ea typeface="Geneva" charset="0"/>
                <a:cs typeface="+mn-cs"/>
              </a:rPr>
              <a:t>(click) When a Scout calculates the materials needed for a project and compares alternatives, they are doing math.  </a:t>
            </a:r>
          </a:p>
          <a:p>
            <a:pPr rtl="0" fontAlgn="base"/>
            <a:r>
              <a:rPr lang="en-US" sz="1200" b="0" i="0" kern="1200" dirty="0">
                <a:solidFill>
                  <a:schemeClr val="tx1"/>
                </a:solidFill>
                <a:effectLst/>
                <a:latin typeface="+mn-lt"/>
                <a:ea typeface="Geneva" charset="0"/>
                <a:cs typeface="+mn-cs"/>
              </a:rPr>
              <a:t> </a:t>
            </a:r>
          </a:p>
          <a:p>
            <a:pPr rtl="0" fontAlgn="base"/>
            <a:r>
              <a:rPr lang="en-US" sz="1200" b="0" i="0" kern="1200" dirty="0">
                <a:solidFill>
                  <a:schemeClr val="tx1"/>
                </a:solidFill>
                <a:effectLst/>
                <a:latin typeface="+mn-lt"/>
                <a:ea typeface="Geneva" charset="0"/>
                <a:cs typeface="+mn-cs"/>
              </a:rPr>
              <a:t>(click) When a Scout measures the distance across a stream using a reference, they are doing math.  </a:t>
            </a:r>
          </a:p>
          <a:p>
            <a:pPr rtl="0" fontAlgn="base"/>
            <a:r>
              <a:rPr lang="en-US" sz="1200" b="0" i="0" kern="1200" dirty="0">
                <a:solidFill>
                  <a:schemeClr val="tx1"/>
                </a:solidFill>
                <a:effectLst/>
                <a:latin typeface="+mn-lt"/>
                <a:ea typeface="Geneva" charset="0"/>
                <a:cs typeface="+mn-cs"/>
              </a:rPr>
              <a:t> </a:t>
            </a:r>
          </a:p>
          <a:p>
            <a:pPr rtl="0" fontAlgn="base"/>
            <a:r>
              <a:rPr lang="en-US" sz="1200" b="0" i="0" kern="1200" dirty="0">
                <a:solidFill>
                  <a:schemeClr val="tx1"/>
                </a:solidFill>
                <a:effectLst/>
                <a:latin typeface="+mn-lt"/>
                <a:ea typeface="Geneva" charset="0"/>
                <a:cs typeface="+mn-cs"/>
              </a:rPr>
              <a:t>Math is more than calculations. For example, the measurement of the stream involves geometry. </a:t>
            </a:r>
          </a:p>
          <a:p>
            <a:pPr rtl="0" fontAlgn="base"/>
            <a:r>
              <a:rPr lang="en-US" sz="1200" b="0" i="0" kern="1200" dirty="0">
                <a:solidFill>
                  <a:schemeClr val="tx1"/>
                </a:solidFill>
                <a:effectLst/>
                <a:latin typeface="+mn-lt"/>
                <a:ea typeface="Geneva" charset="0"/>
                <a:cs typeface="+mn-cs"/>
              </a:rPr>
              <a:t> </a:t>
            </a:r>
          </a:p>
          <a:p>
            <a:pPr rtl="0" fontAlgn="base"/>
            <a:r>
              <a:rPr lang="en-US" sz="1200" b="0" i="0" kern="1200" dirty="0">
                <a:solidFill>
                  <a:schemeClr val="tx1"/>
                </a:solidFill>
                <a:effectLst/>
                <a:latin typeface="+mn-lt"/>
                <a:ea typeface="Geneva" charset="0"/>
                <a:cs typeface="+mn-cs"/>
              </a:rPr>
              <a:t>Much of the math in normal Scouting activities is simple, but it is applied to real-world problems. Is there enough money to build this project? Are there enough eggs to make a double batch of this recipe? Do we have enough time to take that side trip off the trail? Scouts learn to use math. </a:t>
            </a:r>
          </a:p>
          <a:p>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7</a:t>
            </a:fld>
            <a:endParaRPr lang="en-US" altLang="en-US"/>
          </a:p>
        </p:txBody>
      </p:sp>
    </p:spTree>
    <p:extLst>
      <p:ext uri="{BB962C8B-B14F-4D97-AF65-F5344CB8AC3E}">
        <p14:creationId xmlns:p14="http://schemas.microsoft.com/office/powerpoint/2010/main" val="3867270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a:solidFill>
                  <a:schemeClr val="tx1"/>
                </a:solidFill>
                <a:effectLst/>
                <a:latin typeface="+mn-lt"/>
                <a:ea typeface="Geneva" charset="0"/>
                <a:cs typeface="+mn-cs"/>
              </a:rPr>
              <a:t>Narration:</a:t>
            </a:r>
            <a:r>
              <a:rPr lang="en-US" sz="1200" b="0" i="0" kern="1200" dirty="0">
                <a:solidFill>
                  <a:schemeClr val="tx1"/>
                </a:solidFill>
                <a:effectLst/>
                <a:latin typeface="+mn-lt"/>
                <a:ea typeface="Geneva" charset="0"/>
                <a:cs typeface="+mn-cs"/>
              </a:rPr>
              <a:t> </a:t>
            </a:r>
          </a:p>
          <a:p>
            <a:pPr rtl="0" fontAlgn="base"/>
            <a:r>
              <a:rPr lang="en-US" sz="1200" b="0" i="0" kern="1200" dirty="0">
                <a:solidFill>
                  <a:schemeClr val="tx1"/>
                </a:solidFill>
                <a:effectLst/>
                <a:latin typeface="+mn-lt"/>
                <a:ea typeface="Geneva" charset="0"/>
                <a:cs typeface="+mn-cs"/>
              </a:rPr>
              <a:t>Scouts use STEM throughout our program. Many of these activities teach critical thinking and help the scouts learn skills for their future.  </a:t>
            </a:r>
          </a:p>
          <a:p>
            <a:pPr rtl="0" fontAlgn="base"/>
            <a:r>
              <a:rPr lang="en-US" sz="1200" b="0" i="0" kern="1200" dirty="0">
                <a:solidFill>
                  <a:schemeClr val="tx1"/>
                </a:solidFill>
                <a:effectLst/>
                <a:latin typeface="+mn-lt"/>
                <a:ea typeface="Geneva" charset="0"/>
                <a:cs typeface="+mn-cs"/>
              </a:rPr>
              <a:t> </a:t>
            </a:r>
          </a:p>
          <a:p>
            <a:pPr rtl="0" fontAlgn="base"/>
            <a:r>
              <a:rPr lang="en-US" sz="1200" b="0" i="0" kern="1200" dirty="0">
                <a:solidFill>
                  <a:schemeClr val="tx1"/>
                </a:solidFill>
                <a:effectLst/>
                <a:latin typeface="+mn-lt"/>
                <a:ea typeface="Geneva" charset="0"/>
                <a:cs typeface="+mn-cs"/>
              </a:rPr>
              <a:t>For example, they learn about the environment and how things that happen in one place affect other places.  Those activities also help them learn how to apply STEM solutions appropriately as they consider consequences.  </a:t>
            </a:r>
          </a:p>
          <a:p>
            <a:pPr rtl="0" fontAlgn="base"/>
            <a:r>
              <a:rPr lang="en-US" sz="1200" b="0" i="0" kern="1200" dirty="0">
                <a:solidFill>
                  <a:schemeClr val="tx1"/>
                </a:solidFill>
                <a:effectLst/>
                <a:latin typeface="+mn-lt"/>
                <a:ea typeface="Geneva" charset="0"/>
                <a:cs typeface="+mn-cs"/>
              </a:rPr>
              <a:t> </a:t>
            </a:r>
          </a:p>
          <a:p>
            <a:pPr rtl="0" fontAlgn="base"/>
            <a:r>
              <a:rPr lang="en-US" sz="1200" b="0" i="0" kern="1200" dirty="0">
                <a:solidFill>
                  <a:schemeClr val="tx1"/>
                </a:solidFill>
                <a:effectLst/>
                <a:latin typeface="+mn-lt"/>
                <a:ea typeface="Geneva" charset="0"/>
                <a:cs typeface="+mn-cs"/>
              </a:rPr>
              <a:t>Many merit badges focus on STEM topics or have STEM connections. The experience with STEM areas might lead to careers or lifelong hobbies. </a:t>
            </a:r>
          </a:p>
          <a:p>
            <a:pPr rtl="0" fontAlgn="base"/>
            <a:r>
              <a:rPr lang="en-US" sz="1200" b="0" i="0" kern="1200" dirty="0">
                <a:solidFill>
                  <a:schemeClr val="tx1"/>
                </a:solidFill>
                <a:effectLst/>
                <a:latin typeface="+mn-lt"/>
                <a:ea typeface="Geneva" charset="0"/>
                <a:cs typeface="+mn-cs"/>
              </a:rPr>
              <a:t> </a:t>
            </a:r>
          </a:p>
          <a:p>
            <a:pPr rtl="0" fontAlgn="base"/>
            <a:r>
              <a:rPr lang="en-US" sz="1200" b="0" i="0" kern="1200" dirty="0">
                <a:solidFill>
                  <a:schemeClr val="tx1"/>
                </a:solidFill>
                <a:effectLst/>
                <a:latin typeface="+mn-lt"/>
                <a:ea typeface="Geneva" charset="0"/>
                <a:cs typeface="+mn-cs"/>
              </a:rPr>
              <a:t>Scouts work in teams, as dens, patrols, and crews.  Many STEM careers involve such teamwork and collaborative problem-solving. Many aspects of Scouting are applied uses of STEM concepts. </a:t>
            </a:r>
          </a:p>
          <a:p>
            <a:endParaRPr lang="en-US" b="1"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8</a:t>
            </a:fld>
            <a:endParaRPr lang="en-US" altLang="en-US"/>
          </a:p>
        </p:txBody>
      </p:sp>
    </p:spTree>
    <p:extLst>
      <p:ext uri="{BB962C8B-B14F-4D97-AF65-F5344CB8AC3E}">
        <p14:creationId xmlns:p14="http://schemas.microsoft.com/office/powerpoint/2010/main" val="3778075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Geneva" charset="0"/>
                <a:cs typeface="+mn-cs"/>
              </a:rPr>
              <a:t>In addition to the usual Scouting advancement, Scouts can earn the Nova Awards and Supernova Awards. These awards have scouts explore a theme in more depth. For example, in Down and Dirty, Cub Scouts explore earth science. They might create a dinosaur dig or keep a weather journal. </a:t>
            </a:r>
          </a:p>
          <a:p>
            <a:r>
              <a:rPr lang="en-US" sz="1200" kern="1200" dirty="0">
                <a:solidFill>
                  <a:schemeClr val="tx1"/>
                </a:solidFill>
                <a:effectLst/>
                <a:latin typeface="+mn-lt"/>
                <a:ea typeface="Geneva" charset="0"/>
                <a:cs typeface="+mn-cs"/>
              </a:rPr>
              <a:t> </a:t>
            </a:r>
          </a:p>
          <a:p>
            <a:r>
              <a:rPr lang="en-US" sz="1200" kern="1200" dirty="0">
                <a:solidFill>
                  <a:schemeClr val="tx1"/>
                </a:solidFill>
                <a:effectLst/>
                <a:latin typeface="+mn-lt"/>
                <a:ea typeface="Geneva" charset="0"/>
                <a:cs typeface="+mn-cs"/>
              </a:rPr>
              <a:t>Each level of Scouting has its own program-appropriate Nova Awards involving each area of STEM. Scouts can work together as a group on a Nova Award that interests them.</a:t>
            </a:r>
          </a:p>
          <a:p>
            <a:r>
              <a:rPr lang="en-US" sz="1200" kern="1200" dirty="0">
                <a:solidFill>
                  <a:schemeClr val="tx1"/>
                </a:solidFill>
                <a:effectLst/>
                <a:latin typeface="+mn-lt"/>
                <a:ea typeface="Geneva" charset="0"/>
                <a:cs typeface="+mn-cs"/>
              </a:rPr>
              <a:t> </a:t>
            </a:r>
          </a:p>
          <a:p>
            <a:r>
              <a:rPr lang="en-US" sz="1200" kern="1200" dirty="0">
                <a:solidFill>
                  <a:schemeClr val="tx1"/>
                </a:solidFill>
                <a:effectLst/>
                <a:latin typeface="+mn-lt"/>
                <a:ea typeface="Geneva" charset="0"/>
                <a:cs typeface="+mn-cs"/>
              </a:rPr>
              <a:t>Adults who help the youth earn these Nova Awards register and are trained as Nova Award Counselors.</a:t>
            </a:r>
            <a:r>
              <a:rPr lang="en-US" dirty="0">
                <a:effectLst/>
              </a:rPr>
              <a:t> </a:t>
            </a:r>
            <a:endParaRPr lang="en-US" dirty="0"/>
          </a:p>
          <a:p>
            <a:pPr rtl="0" fontAlgn="base"/>
            <a:endParaRPr lang="en-US" sz="1200" b="0" i="0" kern="1200" dirty="0">
              <a:solidFill>
                <a:schemeClr val="tx1"/>
              </a:solidFill>
              <a:effectLst/>
              <a:latin typeface="+mn-lt"/>
              <a:ea typeface="Geneva" charset="0"/>
              <a:cs typeface="+mn-cs"/>
            </a:endParaRPr>
          </a:p>
          <a:p>
            <a:pPr rtl="0" fontAlgn="base"/>
            <a:r>
              <a:rPr lang="en-US" sz="1200" b="0" i="0" kern="1200" dirty="0">
                <a:solidFill>
                  <a:schemeClr val="tx1"/>
                </a:solidFill>
                <a:effectLst/>
                <a:latin typeface="+mn-lt"/>
                <a:ea typeface="Geneva" charset="0"/>
                <a:cs typeface="+mn-cs"/>
              </a:rPr>
              <a:t>Scouts wanting to work more in depth and individually can earn the more complex Supernova awards. These often involve earning Nova awards, participating in additional STEM activities, and conducting experiments or building projects. Supernovas are substantial experiences. </a:t>
            </a:r>
          </a:p>
          <a:p>
            <a:pPr rtl="0" fontAlgn="base"/>
            <a:r>
              <a:rPr lang="en-US" sz="1200" b="0" i="0" kern="1200" dirty="0">
                <a:solidFill>
                  <a:schemeClr val="tx1"/>
                </a:solidFill>
                <a:effectLst/>
                <a:latin typeface="+mn-lt"/>
                <a:ea typeface="Geneva" charset="0"/>
                <a:cs typeface="+mn-cs"/>
              </a:rPr>
              <a:t> </a:t>
            </a:r>
          </a:p>
          <a:p>
            <a:pPr rtl="0" fontAlgn="base"/>
            <a:r>
              <a:rPr lang="en-US" sz="1200" b="0" i="0" kern="1200" dirty="0">
                <a:solidFill>
                  <a:schemeClr val="tx1"/>
                </a:solidFill>
                <a:effectLst/>
                <a:latin typeface="+mn-lt"/>
                <a:ea typeface="Geneva" charset="0"/>
                <a:cs typeface="+mn-cs"/>
              </a:rPr>
              <a:t>Adults who help the youth earn these awards register and train as Supernova Award Mentors. They may not be the Scout’s parent or unit leader and should be STEM experts. </a:t>
            </a:r>
          </a:p>
          <a:p>
            <a:endParaRPr lang="en-US" dirty="0"/>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9</a:t>
            </a:fld>
            <a:endParaRPr lang="en-US" altLang="en-US"/>
          </a:p>
        </p:txBody>
      </p:sp>
    </p:spTree>
    <p:extLst>
      <p:ext uri="{BB962C8B-B14F-4D97-AF65-F5344CB8AC3E}">
        <p14:creationId xmlns:p14="http://schemas.microsoft.com/office/powerpoint/2010/main" val="1340307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Geneva" charset="0"/>
                <a:cs typeface="+mn-cs"/>
              </a:rPr>
              <a:t>In addition to the more well-known Scouting programs, Exploring posts have connected Scouts to careers for over 50 years.  Some Exploring units are specific to STEM-career exploration and workforce development. </a:t>
            </a:r>
          </a:p>
          <a:p>
            <a:pPr rtl="0" fontAlgn="base"/>
            <a:r>
              <a:rPr lang="en-US" sz="1200" b="0" i="0" kern="1200" dirty="0">
                <a:solidFill>
                  <a:schemeClr val="tx1"/>
                </a:solidFill>
                <a:effectLst/>
                <a:latin typeface="+mn-lt"/>
                <a:ea typeface="Geneva" charset="0"/>
                <a:cs typeface="+mn-cs"/>
              </a:rPr>
              <a:t>  </a:t>
            </a:r>
          </a:p>
        </p:txBody>
      </p:sp>
      <p:sp>
        <p:nvSpPr>
          <p:cNvPr id="4" name="Slide Number Placeholder 3"/>
          <p:cNvSpPr>
            <a:spLocks noGrp="1"/>
          </p:cNvSpPr>
          <p:nvPr>
            <p:ph type="sldNum" sz="quarter" idx="5"/>
          </p:nvPr>
        </p:nvSpPr>
        <p:spPr/>
        <p:txBody>
          <a:bodyPr/>
          <a:lstStyle/>
          <a:p>
            <a:pPr>
              <a:defRPr/>
            </a:pPr>
            <a:fld id="{DDECB437-04B2-4558-A7BB-90A018D83F92}" type="slidenum">
              <a:rPr lang="en-US" altLang="en-US" smtClean="0"/>
              <a:pPr>
                <a:defRPr/>
              </a:pPr>
              <a:t>10</a:t>
            </a:fld>
            <a:endParaRPr lang="en-US" altLang="en-US"/>
          </a:p>
        </p:txBody>
      </p:sp>
    </p:spTree>
    <p:extLst>
      <p:ext uri="{BB962C8B-B14F-4D97-AF65-F5344CB8AC3E}">
        <p14:creationId xmlns:p14="http://schemas.microsoft.com/office/powerpoint/2010/main" val="2612447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37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4194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86130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81525"/>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38830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148263"/>
            <a:ext cx="5486400" cy="423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9115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1"/>
            <a:ext cx="8229600" cy="3809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0733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1"/>
            <a:ext cx="2057400" cy="4876799"/>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533401"/>
            <a:ext cx="6019800" cy="48767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654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1851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3809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110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1478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514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58353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380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3809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7629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235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529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13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9017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533399"/>
            <a:ext cx="5111750" cy="4876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39750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25592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23AF1D4-DCDB-4D04-91E1-73811ECEF684}"/>
              </a:ext>
            </a:extLst>
          </p:cNvPr>
          <p:cNvSpPr>
            <a:spLocks noGrp="1"/>
          </p:cNvSpPr>
          <p:nvPr>
            <p:ph type="title"/>
          </p:nvPr>
        </p:nvSpPr>
        <p:spPr bwMode="auto">
          <a:xfrm>
            <a:off x="457200" y="533400"/>
            <a:ext cx="82296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 name="Rectangle 7">
            <a:extLst>
              <a:ext uri="{FF2B5EF4-FFF2-40B4-BE49-F238E27FC236}">
                <a16:creationId xmlns:a16="http://schemas.microsoft.com/office/drawing/2014/main" id="{71A5C354-53DA-4122-AD98-831A2307A2D7}"/>
              </a:ext>
            </a:extLst>
          </p:cNvPr>
          <p:cNvSpPr/>
          <p:nvPr userDrawn="1"/>
        </p:nvSpPr>
        <p:spPr>
          <a:xfrm>
            <a:off x="0" y="0"/>
            <a:ext cx="9144000" cy="457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028" name="Picture 12" descr="AnnivGrStandard_Rev.gif">
            <a:extLst>
              <a:ext uri="{FF2B5EF4-FFF2-40B4-BE49-F238E27FC236}">
                <a16:creationId xmlns:a16="http://schemas.microsoft.com/office/drawing/2014/main" id="{F9D1E48C-AF23-4C36-81E5-F7B79B7A1909}"/>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23825" y="38100"/>
            <a:ext cx="2390775" cy="384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Text Placeholder 2">
            <a:extLst>
              <a:ext uri="{FF2B5EF4-FFF2-40B4-BE49-F238E27FC236}">
                <a16:creationId xmlns:a16="http://schemas.microsoft.com/office/drawing/2014/main" id="{B7113C25-C5EF-488E-B12D-0C0C6D5556B9}"/>
              </a:ext>
            </a:extLst>
          </p:cNvPr>
          <p:cNvSpPr>
            <a:spLocks noGrp="1"/>
          </p:cNvSpPr>
          <p:nvPr>
            <p:ph type="body" idx="1"/>
          </p:nvPr>
        </p:nvSpPr>
        <p:spPr bwMode="auto">
          <a:xfrm>
            <a:off x="457200" y="1600200"/>
            <a:ext cx="8229600"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9" descr="FolioREVISED.jpg">
            <a:extLst>
              <a:ext uri="{FF2B5EF4-FFF2-40B4-BE49-F238E27FC236}">
                <a16:creationId xmlns:a16="http://schemas.microsoft.com/office/drawing/2014/main" id="{1D2939F5-8CFD-4B64-B0FC-CFB64B4EBE93}"/>
              </a:ext>
            </a:extLst>
          </p:cNvPr>
          <p:cNvPicPr>
            <a:picLocks noChangeAspect="1"/>
          </p:cNvPicPr>
          <p:nvPr userDrawn="1"/>
        </p:nvPicPr>
        <p:blipFill>
          <a:blip r:embed="rId15">
            <a:extLst>
              <a:ext uri="{28A0092B-C50C-407E-A947-70E740481C1C}">
                <a14:useLocalDpi xmlns:a14="http://schemas.microsoft.com/office/drawing/2010/main" val="0"/>
              </a:ext>
            </a:extLst>
          </a:blip>
          <a:srcRect l="86076" b="39384"/>
          <a:stretch>
            <a:fillRect/>
          </a:stretch>
        </p:blipFill>
        <p:spPr bwMode="auto">
          <a:xfrm>
            <a:off x="5638800" y="5073650"/>
            <a:ext cx="3505200" cy="1784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32496474-5E25-4E6B-8076-4735C9941096}"/>
              </a:ext>
            </a:extLst>
          </p:cNvPr>
          <p:cNvSpPr/>
          <p:nvPr userDrawn="1"/>
        </p:nvSpPr>
        <p:spPr>
          <a:xfrm>
            <a:off x="0" y="6705600"/>
            <a:ext cx="9144000" cy="152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1032" name="Picture 10">
            <a:extLst>
              <a:ext uri="{FF2B5EF4-FFF2-40B4-BE49-F238E27FC236}">
                <a16:creationId xmlns:a16="http://schemas.microsoft.com/office/drawing/2014/main" id="{309C7C8D-E83A-4F26-AEE0-8500E0152ADF}"/>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67575" y="6405563"/>
            <a:ext cx="1714500"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1"/>
          </a:solidFill>
          <a:latin typeface="+mj-lt"/>
          <a:ea typeface="Geneva" charset="0"/>
          <a:cs typeface="+mj-cs"/>
        </a:defRPr>
      </a:lvl1pPr>
      <a:lvl2pPr algn="ctr" rtl="0" eaLnBrk="0" fontAlgn="base" hangingPunct="0">
        <a:spcBef>
          <a:spcPct val="0"/>
        </a:spcBef>
        <a:spcAft>
          <a:spcPct val="0"/>
        </a:spcAft>
        <a:defRPr sz="4400">
          <a:solidFill>
            <a:schemeClr val="tx1"/>
          </a:solidFill>
          <a:latin typeface="Calibri" pitchFamily="34" charset="0"/>
          <a:ea typeface="Geneva" charset="0"/>
        </a:defRPr>
      </a:lvl2pPr>
      <a:lvl3pPr algn="ctr" rtl="0" eaLnBrk="0" fontAlgn="base" hangingPunct="0">
        <a:spcBef>
          <a:spcPct val="0"/>
        </a:spcBef>
        <a:spcAft>
          <a:spcPct val="0"/>
        </a:spcAft>
        <a:defRPr sz="4400">
          <a:solidFill>
            <a:schemeClr val="tx1"/>
          </a:solidFill>
          <a:latin typeface="Calibri" pitchFamily="34" charset="0"/>
          <a:ea typeface="Geneva" charset="0"/>
        </a:defRPr>
      </a:lvl3pPr>
      <a:lvl4pPr algn="ctr" rtl="0" eaLnBrk="0" fontAlgn="base" hangingPunct="0">
        <a:spcBef>
          <a:spcPct val="0"/>
        </a:spcBef>
        <a:spcAft>
          <a:spcPct val="0"/>
        </a:spcAft>
        <a:defRPr sz="4400">
          <a:solidFill>
            <a:schemeClr val="tx1"/>
          </a:solidFill>
          <a:latin typeface="Calibri" pitchFamily="34" charset="0"/>
          <a:ea typeface="Geneva" charset="0"/>
        </a:defRPr>
      </a:lvl4pPr>
      <a:lvl5pPr algn="ctr" rtl="0" eaLnBrk="0" fontAlgn="base" hangingPunct="0">
        <a:spcBef>
          <a:spcPct val="0"/>
        </a:spcBef>
        <a:spcAft>
          <a:spcPct val="0"/>
        </a:spcAft>
        <a:defRPr sz="4400">
          <a:solidFill>
            <a:schemeClr val="tx1"/>
          </a:solidFill>
          <a:latin typeface="Calibri" pitchFamily="34" charset="0"/>
          <a:ea typeface="Geneva"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Geneva" charset="0"/>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Geneva"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Geneva"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051336-D94B-986E-BC0B-6400B0A8D564}"/>
              </a:ext>
            </a:extLst>
          </p:cNvPr>
          <p:cNvSpPr>
            <a:spLocks noGrp="1"/>
          </p:cNvSpPr>
          <p:nvPr>
            <p:ph type="title"/>
          </p:nvPr>
        </p:nvSpPr>
        <p:spPr>
          <a:xfrm>
            <a:off x="350041" y="586855"/>
            <a:ext cx="2401025" cy="3387497"/>
          </a:xfrm>
        </p:spPr>
        <p:txBody>
          <a:bodyPr anchor="b">
            <a:normAutofit/>
          </a:bodyPr>
          <a:lstStyle/>
          <a:p>
            <a:pPr algn="r"/>
            <a:r>
              <a:rPr lang="en-US" sz="3500">
                <a:solidFill>
                  <a:srgbClr val="FFFFFF"/>
                </a:solidFill>
                <a:cs typeface="Calibri"/>
              </a:rPr>
              <a:t>STEM Training</a:t>
            </a:r>
          </a:p>
        </p:txBody>
      </p:sp>
      <p:sp>
        <p:nvSpPr>
          <p:cNvPr id="3" name="Content Placeholder 2">
            <a:extLst>
              <a:ext uri="{FF2B5EF4-FFF2-40B4-BE49-F238E27FC236}">
                <a16:creationId xmlns:a16="http://schemas.microsoft.com/office/drawing/2014/main" id="{D13D10A5-E0B4-6BD3-9915-F2BAC7994CCE}"/>
              </a:ext>
            </a:extLst>
          </p:cNvPr>
          <p:cNvSpPr>
            <a:spLocks noGrp="1"/>
          </p:cNvSpPr>
          <p:nvPr>
            <p:ph idx="1"/>
          </p:nvPr>
        </p:nvSpPr>
        <p:spPr>
          <a:xfrm>
            <a:off x="3607694" y="649480"/>
            <a:ext cx="5311145" cy="5546047"/>
          </a:xfrm>
        </p:spPr>
        <p:txBody>
          <a:bodyPr anchor="ctr">
            <a:normAutofit/>
          </a:bodyPr>
          <a:lstStyle/>
          <a:p>
            <a:r>
              <a:rPr lang="en-US" sz="1700" dirty="0">
                <a:ea typeface="+mn-lt"/>
                <a:cs typeface="+mn-lt"/>
              </a:rPr>
              <a:t>This slide is informational for the training staff. Delete or skip when using this PPT.</a:t>
            </a:r>
          </a:p>
          <a:p>
            <a:r>
              <a:rPr lang="en-US" sz="1700" dirty="0">
                <a:ea typeface="+mn-lt"/>
                <a:cs typeface="+mn-lt"/>
              </a:rPr>
              <a:t>This training is meant as a general introduction to Nova and Supernova Awards and part of a series of STEM training.</a:t>
            </a:r>
          </a:p>
          <a:p>
            <a:pPr marL="800100" lvl="1">
              <a:buAutoNum type="arabicPeriod"/>
            </a:pPr>
            <a:r>
              <a:rPr lang="en-US" sz="1700" dirty="0">
                <a:ea typeface="+mn-lt"/>
                <a:cs typeface="+mn-lt"/>
              </a:rPr>
              <a:t>What is STEM</a:t>
            </a:r>
          </a:p>
          <a:p>
            <a:pPr marL="800100" lvl="1">
              <a:buAutoNum type="arabicPeriod"/>
            </a:pPr>
            <a:r>
              <a:rPr lang="en-US" sz="1700" dirty="0">
                <a:ea typeface="+mn-lt"/>
                <a:cs typeface="+mn-lt"/>
              </a:rPr>
              <a:t>Nova and Supernova Awards</a:t>
            </a:r>
          </a:p>
          <a:p>
            <a:pPr marL="800100" lvl="1">
              <a:buAutoNum type="arabicPeriod"/>
            </a:pPr>
            <a:r>
              <a:rPr lang="en-US" sz="1700" dirty="0">
                <a:ea typeface="+mn-lt"/>
                <a:cs typeface="+mn-lt"/>
              </a:rPr>
              <a:t>How to Teach a Nova Award, I Planning</a:t>
            </a:r>
          </a:p>
          <a:p>
            <a:pPr marL="800100" lvl="1">
              <a:buAutoNum type="arabicPeriod"/>
            </a:pPr>
            <a:r>
              <a:rPr lang="en-US" sz="1700" dirty="0">
                <a:ea typeface="+mn-lt"/>
                <a:cs typeface="+mn-lt"/>
              </a:rPr>
              <a:t>How to Teach a Nova Award, II</a:t>
            </a:r>
          </a:p>
          <a:p>
            <a:pPr marL="800100" lvl="1">
              <a:buAutoNum type="arabicPeriod"/>
            </a:pPr>
            <a:r>
              <a:rPr lang="en-US" sz="1700" dirty="0">
                <a:ea typeface="+mn-lt"/>
                <a:cs typeface="+mn-lt"/>
              </a:rPr>
              <a:t>Dr. Albert Einstein Supernova Award</a:t>
            </a:r>
          </a:p>
          <a:p>
            <a:r>
              <a:rPr lang="en-US" sz="1700" dirty="0">
                <a:ea typeface="+mn-lt"/>
                <a:cs typeface="+mn-lt"/>
              </a:rPr>
              <a:t>Nova Awards Counselors should complete 1-4.  </a:t>
            </a:r>
            <a:endParaRPr lang="en-US" dirty="0">
              <a:ea typeface="+mn-lt"/>
              <a:cs typeface="+mn-lt"/>
            </a:endParaRPr>
          </a:p>
          <a:p>
            <a:r>
              <a:rPr lang="en-US" sz="1700" dirty="0">
                <a:ea typeface="+mn-lt"/>
                <a:cs typeface="+mn-lt"/>
              </a:rPr>
              <a:t>Supernova Award Mentors should complete 1-5.  </a:t>
            </a:r>
            <a:endParaRPr lang="en-US">
              <a:ea typeface="+mn-lt"/>
              <a:cs typeface="+mn-lt"/>
            </a:endParaRPr>
          </a:p>
          <a:p>
            <a:r>
              <a:rPr lang="en-US" sz="1700" dirty="0">
                <a:ea typeface="+mn-lt"/>
                <a:cs typeface="+mn-lt"/>
              </a:rPr>
              <a:t>Einstein Award Mentors should complete 5. </a:t>
            </a:r>
            <a:endParaRPr lang="en-US" dirty="0">
              <a:cs typeface="Calibri"/>
            </a:endParaRPr>
          </a:p>
          <a:p>
            <a:r>
              <a:rPr lang="en-US" sz="1700" dirty="0">
                <a:ea typeface="+mn-lt"/>
                <a:cs typeface="+mn-lt"/>
              </a:rPr>
              <a:t>Check the Notes pages for a script you can adapt for your use.</a:t>
            </a:r>
          </a:p>
          <a:p>
            <a:r>
              <a:rPr lang="en-US" sz="1700" dirty="0">
                <a:ea typeface="+mn-lt"/>
                <a:cs typeface="+mn-lt"/>
              </a:rPr>
              <a:t>Some slides have animations which you can click in time with your descriptions. </a:t>
            </a:r>
          </a:p>
          <a:p>
            <a:r>
              <a:rPr lang="en-US" sz="1700" dirty="0">
                <a:ea typeface="+mn-lt"/>
                <a:cs typeface="+mn-lt"/>
              </a:rPr>
              <a:t>There is an optional Quiz.</a:t>
            </a:r>
          </a:p>
          <a:p>
            <a:endParaRPr lang="en-US" sz="1700">
              <a:cs typeface="Calibri"/>
            </a:endParaRPr>
          </a:p>
        </p:txBody>
      </p:sp>
    </p:spTree>
    <p:extLst>
      <p:ext uri="{BB962C8B-B14F-4D97-AF65-F5344CB8AC3E}">
        <p14:creationId xmlns:p14="http://schemas.microsoft.com/office/powerpoint/2010/main" val="4219263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47B27-D75D-6B59-A472-1CAE4E341FB9}"/>
              </a:ext>
            </a:extLst>
          </p:cNvPr>
          <p:cNvSpPr>
            <a:spLocks noGrp="1"/>
          </p:cNvSpPr>
          <p:nvPr>
            <p:ph type="title"/>
          </p:nvPr>
        </p:nvSpPr>
        <p:spPr/>
        <p:txBody>
          <a:bodyPr/>
          <a:lstStyle/>
          <a:p>
            <a:r>
              <a:rPr lang="en-US" dirty="0"/>
              <a:t>Exploring and STEM </a:t>
            </a:r>
            <a:endParaRPr lang="en-US" b="1" dirty="0"/>
          </a:p>
        </p:txBody>
      </p:sp>
      <p:pic>
        <p:nvPicPr>
          <p:cNvPr id="8194" name="Picture 2">
            <a:extLst>
              <a:ext uri="{FF2B5EF4-FFF2-40B4-BE49-F238E27FC236}">
                <a16:creationId xmlns:a16="http://schemas.microsoft.com/office/drawing/2014/main" id="{B5A99A41-8162-CF46-EC38-0DDAF5D49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02" y="1665973"/>
            <a:ext cx="4334119" cy="4343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58431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47CA3-9EB0-D9CA-2F63-AB018F3146D7}"/>
              </a:ext>
            </a:extLst>
          </p:cNvPr>
          <p:cNvSpPr>
            <a:spLocks noGrp="1"/>
          </p:cNvSpPr>
          <p:nvPr>
            <p:ph type="title"/>
          </p:nvPr>
        </p:nvSpPr>
        <p:spPr>
          <a:xfrm>
            <a:off x="457200" y="671111"/>
            <a:ext cx="8229600" cy="914400"/>
          </a:xfrm>
        </p:spPr>
        <p:txBody>
          <a:bodyPr/>
          <a:lstStyle/>
          <a:p>
            <a:r>
              <a:rPr lang="en-US" dirty="0"/>
              <a:t>STEM in Scouting - Survival Skills for the Future </a:t>
            </a:r>
          </a:p>
        </p:txBody>
      </p:sp>
      <p:pic>
        <p:nvPicPr>
          <p:cNvPr id="9218" name="Picture 2">
            <a:extLst>
              <a:ext uri="{FF2B5EF4-FFF2-40B4-BE49-F238E27FC236}">
                <a16:creationId xmlns:a16="http://schemas.microsoft.com/office/drawing/2014/main" id="{3FA4DB56-11A1-D5D7-F3D1-F871565123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08" y="1822920"/>
            <a:ext cx="3671107" cy="2444767"/>
          </a:xfrm>
          <a:prstGeom prst="rect">
            <a:avLst/>
          </a:prstGeom>
          <a:noFill/>
          <a:extLst>
            <a:ext uri="{909E8E84-426E-40dd-AFC4-6F175D3DCCD1}">
              <a14:hiddenFill xmlns=""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407B5856-28AA-E453-52FB-36A3A161F6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2692" y="2438400"/>
            <a:ext cx="3671131" cy="2444766"/>
          </a:xfrm>
          <a:prstGeom prst="rect">
            <a:avLst/>
          </a:prstGeom>
          <a:noFill/>
          <a:extLst>
            <a:ext uri="{909E8E84-426E-40dd-AFC4-6F175D3DCCD1}">
              <a14:hiddenFill xmlns="" xmlns:a14="http://schemas.microsoft.com/office/drawing/2010/main">
                <a:solidFill>
                  <a:srgbClr val="FFFFFF"/>
                </a:solidFill>
              </a14:hiddenFill>
            </a:ext>
          </a:extLst>
        </p:spPr>
      </p:pic>
      <p:pic>
        <p:nvPicPr>
          <p:cNvPr id="9222" name="Picture 6">
            <a:extLst>
              <a:ext uri="{FF2B5EF4-FFF2-40B4-BE49-F238E27FC236}">
                <a16:creationId xmlns:a16="http://schemas.microsoft.com/office/drawing/2014/main" id="{CC48742D-D535-5AA3-7831-372F4E42A5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273550"/>
            <a:ext cx="2223541" cy="2286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71341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441E0-67CA-AE37-B0C5-C60ED1B9F574}"/>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2020C0F1-9362-FDF0-E414-D0D01D1919C5}"/>
              </a:ext>
            </a:extLst>
          </p:cNvPr>
          <p:cNvSpPr>
            <a:spLocks noGrp="1"/>
          </p:cNvSpPr>
          <p:nvPr>
            <p:ph idx="1"/>
          </p:nvPr>
        </p:nvSpPr>
        <p:spPr/>
        <p:txBody>
          <a:bodyPr/>
          <a:lstStyle/>
          <a:p>
            <a:pPr marL="0" indent="0">
              <a:buNone/>
            </a:pPr>
            <a:r>
              <a:rPr lang="en-US" dirty="0"/>
              <a:t>How long have STEM concepts been part of Scouting? </a:t>
            </a:r>
          </a:p>
          <a:p>
            <a:pPr marL="514350" indent="-514350">
              <a:buFont typeface="+mj-lt"/>
              <a:buAutoNum type="alphaUcPeriod"/>
            </a:pPr>
            <a:r>
              <a:rPr lang="en-US" dirty="0"/>
              <a:t>They have always been part of Scouting </a:t>
            </a:r>
          </a:p>
          <a:p>
            <a:pPr marL="514350" indent="-514350">
              <a:buFont typeface="+mj-lt"/>
              <a:buAutoNum type="alphaUcPeriod"/>
            </a:pPr>
            <a:r>
              <a:rPr lang="en-US" dirty="0"/>
              <a:t>1960 </a:t>
            </a:r>
          </a:p>
          <a:p>
            <a:pPr marL="514350" indent="-514350">
              <a:buFont typeface="+mj-lt"/>
              <a:buAutoNum type="alphaUcPeriod"/>
            </a:pPr>
            <a:r>
              <a:rPr lang="en-US" dirty="0"/>
              <a:t>1995 </a:t>
            </a:r>
          </a:p>
          <a:p>
            <a:pPr marL="514350" indent="-514350">
              <a:buFont typeface="+mj-lt"/>
              <a:buAutoNum type="alphaUcPeriod"/>
            </a:pPr>
            <a:r>
              <a:rPr lang="en-US" dirty="0"/>
              <a:t>2015 </a:t>
            </a:r>
          </a:p>
          <a:p>
            <a:endParaRPr lang="en-US" dirty="0"/>
          </a:p>
        </p:txBody>
      </p:sp>
    </p:spTree>
    <p:extLst>
      <p:ext uri="{BB962C8B-B14F-4D97-AF65-F5344CB8AC3E}">
        <p14:creationId xmlns:p14="http://schemas.microsoft.com/office/powerpoint/2010/main" val="1925302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89E2B-4D5A-F295-368E-6F5FD5FB061C}"/>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35DBC77A-2B3C-949F-C671-D835F4D8602E}"/>
              </a:ext>
            </a:extLst>
          </p:cNvPr>
          <p:cNvSpPr>
            <a:spLocks noGrp="1"/>
          </p:cNvSpPr>
          <p:nvPr>
            <p:ph idx="1"/>
          </p:nvPr>
        </p:nvSpPr>
        <p:spPr/>
        <p:txBody>
          <a:bodyPr/>
          <a:lstStyle/>
          <a:p>
            <a:pPr marL="0" indent="0">
              <a:buNone/>
            </a:pPr>
            <a:r>
              <a:rPr lang="en-US" dirty="0"/>
              <a:t>Nova Awards provide Scouts opportunities to </a:t>
            </a:r>
          </a:p>
          <a:p>
            <a:pPr marL="514350" indent="-514350">
              <a:buFont typeface="+mj-lt"/>
              <a:buAutoNum type="alphaUcPeriod"/>
            </a:pPr>
            <a:r>
              <a:rPr lang="en-US" dirty="0"/>
              <a:t>demonstrate astronomy skills </a:t>
            </a:r>
          </a:p>
          <a:p>
            <a:pPr marL="514350" indent="-514350">
              <a:buFont typeface="+mj-lt"/>
              <a:buAutoNum type="alphaUcPeriod"/>
            </a:pPr>
            <a:r>
              <a:rPr lang="en-US" dirty="0"/>
              <a:t>explore STEM themes in more depth </a:t>
            </a:r>
          </a:p>
          <a:p>
            <a:pPr marL="514350" indent="-514350">
              <a:buFont typeface="+mj-lt"/>
              <a:buAutoNum type="alphaUcPeriod"/>
            </a:pPr>
            <a:r>
              <a:rPr lang="en-US" dirty="0"/>
              <a:t>write songs to sing around the campfire </a:t>
            </a:r>
          </a:p>
          <a:p>
            <a:pPr marL="514350" indent="-514350">
              <a:buFont typeface="+mj-lt"/>
              <a:buAutoNum type="alphaUcPeriod"/>
            </a:pPr>
            <a:r>
              <a:rPr lang="en-US" dirty="0"/>
              <a:t>perform service for their communities </a:t>
            </a:r>
          </a:p>
          <a:p>
            <a:endParaRPr lang="en-US" dirty="0"/>
          </a:p>
        </p:txBody>
      </p:sp>
    </p:spTree>
    <p:extLst>
      <p:ext uri="{BB962C8B-B14F-4D97-AF65-F5344CB8AC3E}">
        <p14:creationId xmlns:p14="http://schemas.microsoft.com/office/powerpoint/2010/main" val="4182662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FEDC-BD1D-4C61-2C97-2586B84BA056}"/>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9D5B549F-EADF-203D-3FB9-BB7E2AB2062B}"/>
              </a:ext>
            </a:extLst>
          </p:cNvPr>
          <p:cNvSpPr>
            <a:spLocks noGrp="1"/>
          </p:cNvSpPr>
          <p:nvPr>
            <p:ph idx="1"/>
          </p:nvPr>
        </p:nvSpPr>
        <p:spPr/>
        <p:txBody>
          <a:bodyPr/>
          <a:lstStyle/>
          <a:p>
            <a:pPr marL="0" indent="0">
              <a:buNone/>
            </a:pPr>
            <a:r>
              <a:rPr lang="en-US" dirty="0"/>
              <a:t>STEM activities </a:t>
            </a:r>
          </a:p>
          <a:p>
            <a:pPr marL="514350" indent="-514350">
              <a:buFont typeface="+mj-lt"/>
              <a:buAutoNum type="alphaUcPeriod"/>
            </a:pPr>
            <a:r>
              <a:rPr lang="en-US" dirty="0"/>
              <a:t>are naturally included in other Scouting activities </a:t>
            </a:r>
          </a:p>
          <a:p>
            <a:pPr marL="514350" indent="-514350">
              <a:buFont typeface="+mj-lt"/>
              <a:buAutoNum type="alphaUcPeriod"/>
            </a:pPr>
            <a:r>
              <a:rPr lang="en-US" dirty="0"/>
              <a:t>encourage Scouts to be “mentally awake” </a:t>
            </a:r>
          </a:p>
          <a:p>
            <a:pPr marL="514350" indent="-514350">
              <a:buFont typeface="+mj-lt"/>
              <a:buAutoNum type="alphaUcPeriod"/>
            </a:pPr>
            <a:r>
              <a:rPr lang="en-US" dirty="0"/>
              <a:t>are often fun and exciting </a:t>
            </a:r>
          </a:p>
          <a:p>
            <a:pPr marL="514350" indent="-514350">
              <a:buFont typeface="+mj-lt"/>
              <a:buAutoNum type="alphaUcPeriod"/>
            </a:pPr>
            <a:r>
              <a:rPr lang="en-US" dirty="0"/>
              <a:t>all of the above </a:t>
            </a:r>
          </a:p>
          <a:p>
            <a:endParaRPr lang="en-US" b="1" dirty="0"/>
          </a:p>
        </p:txBody>
      </p:sp>
    </p:spTree>
    <p:extLst>
      <p:ext uri="{BB962C8B-B14F-4D97-AF65-F5344CB8AC3E}">
        <p14:creationId xmlns:p14="http://schemas.microsoft.com/office/powerpoint/2010/main" val="2655563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1A6D7-815D-9ECD-0519-7380F3F6F984}"/>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4884E9C6-344C-FD0B-688E-FB20084DD262}"/>
              </a:ext>
            </a:extLst>
          </p:cNvPr>
          <p:cNvSpPr>
            <a:spLocks noGrp="1"/>
          </p:cNvSpPr>
          <p:nvPr>
            <p:ph idx="1"/>
          </p:nvPr>
        </p:nvSpPr>
        <p:spPr/>
        <p:txBody>
          <a:bodyPr/>
          <a:lstStyle/>
          <a:p>
            <a:pPr marL="0" indent="0">
              <a:buNone/>
            </a:pPr>
            <a:r>
              <a:rPr lang="en-US" dirty="0"/>
              <a:t>STEM advancement opportunities include </a:t>
            </a:r>
          </a:p>
          <a:p>
            <a:pPr marL="514350" indent="-514350">
              <a:buFont typeface="+mj-lt"/>
              <a:buAutoNum type="alphaUcPeriod"/>
            </a:pPr>
            <a:r>
              <a:rPr lang="en-US" dirty="0"/>
              <a:t>Adventures, Nova Awards, and Supernova Awards for Cub Scouts </a:t>
            </a:r>
          </a:p>
          <a:p>
            <a:pPr marL="514350" indent="-514350">
              <a:buFont typeface="+mj-lt"/>
              <a:buAutoNum type="alphaUcPeriod"/>
            </a:pPr>
            <a:r>
              <a:rPr lang="en-US" dirty="0"/>
              <a:t>Merit Badges, rank advancement, Nova Awards, and Supernova Awards for Scouts BSA </a:t>
            </a:r>
          </a:p>
          <a:p>
            <a:pPr marL="514350" indent="-514350">
              <a:buFont typeface="+mj-lt"/>
              <a:buAutoNum type="alphaUcPeriod"/>
            </a:pPr>
            <a:r>
              <a:rPr lang="en-US" dirty="0"/>
              <a:t>Nova Awards and Supernova Awards for Venturers </a:t>
            </a:r>
          </a:p>
          <a:p>
            <a:pPr marL="514350" indent="-514350">
              <a:buFont typeface="+mj-lt"/>
              <a:buAutoNum type="alphaUcPeriod"/>
            </a:pPr>
            <a:r>
              <a:rPr lang="en-US" dirty="0"/>
              <a:t>all of the above </a:t>
            </a:r>
          </a:p>
          <a:p>
            <a:endParaRPr lang="en-US" b="1" dirty="0"/>
          </a:p>
        </p:txBody>
      </p:sp>
    </p:spTree>
    <p:extLst>
      <p:ext uri="{BB962C8B-B14F-4D97-AF65-F5344CB8AC3E}">
        <p14:creationId xmlns:p14="http://schemas.microsoft.com/office/powerpoint/2010/main" val="3285781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750AF9A2-30D1-9ADC-E032-97B6E0F57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685800"/>
            <a:ext cx="5733747" cy="475956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A5EBD7C-BAF4-67E8-70B4-C856F5E8608A}"/>
              </a:ext>
            </a:extLst>
          </p:cNvPr>
          <p:cNvSpPr>
            <a:spLocks noGrp="1"/>
          </p:cNvSpPr>
          <p:nvPr>
            <p:ph type="title"/>
          </p:nvPr>
        </p:nvSpPr>
        <p:spPr>
          <a:xfrm>
            <a:off x="304800" y="3089030"/>
            <a:ext cx="8229600" cy="914400"/>
          </a:xfrm>
        </p:spPr>
        <p:txBody>
          <a:bodyPr/>
          <a:lstStyle/>
          <a:p>
            <a:r>
              <a:rPr lang="en-US" dirty="0"/>
              <a:t>Congratulations!</a:t>
            </a:r>
          </a:p>
        </p:txBody>
      </p:sp>
    </p:spTree>
    <p:extLst>
      <p:ext uri="{BB962C8B-B14F-4D97-AF65-F5344CB8AC3E}">
        <p14:creationId xmlns:p14="http://schemas.microsoft.com/office/powerpoint/2010/main" val="245304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BA12-B04A-9829-9542-82CEFDC059E9}"/>
              </a:ext>
            </a:extLst>
          </p:cNvPr>
          <p:cNvSpPr>
            <a:spLocks noGrp="1"/>
          </p:cNvSpPr>
          <p:nvPr>
            <p:ph type="ctrTitle"/>
          </p:nvPr>
        </p:nvSpPr>
        <p:spPr>
          <a:xfrm>
            <a:off x="685800" y="1082675"/>
            <a:ext cx="7772400" cy="1470025"/>
          </a:xfrm>
        </p:spPr>
        <p:txBody>
          <a:bodyPr/>
          <a:lstStyle/>
          <a:p>
            <a:r>
              <a:rPr lang="en-US" dirty="0"/>
              <a:t> </a:t>
            </a:r>
            <a:br>
              <a:rPr lang="en-US" dirty="0"/>
            </a:br>
            <a:r>
              <a:rPr lang="en-US" dirty="0"/>
              <a:t>Scouts do STEM </a:t>
            </a:r>
            <a:br>
              <a:rPr lang="en-US" dirty="0"/>
            </a:br>
            <a:br>
              <a:rPr lang="en-US" dirty="0"/>
            </a:br>
            <a:endParaRPr lang="en-US" dirty="0"/>
          </a:p>
        </p:txBody>
      </p:sp>
      <p:sp>
        <p:nvSpPr>
          <p:cNvPr id="3" name="Subtitle 2">
            <a:extLst>
              <a:ext uri="{FF2B5EF4-FFF2-40B4-BE49-F238E27FC236}">
                <a16:creationId xmlns:a16="http://schemas.microsoft.com/office/drawing/2014/main" id="{7CF69813-F7D9-067A-C4BE-AB3516B479E9}"/>
              </a:ext>
            </a:extLst>
          </p:cNvPr>
          <p:cNvSpPr>
            <a:spLocks noGrp="1"/>
          </p:cNvSpPr>
          <p:nvPr>
            <p:ph type="subTitle" idx="1"/>
          </p:nvPr>
        </p:nvSpPr>
        <p:spPr>
          <a:xfrm>
            <a:off x="469899" y="2063872"/>
            <a:ext cx="7772400" cy="1752600"/>
          </a:xfrm>
        </p:spPr>
        <p:txBody>
          <a:bodyPr/>
          <a:lstStyle/>
          <a:p>
            <a:r>
              <a:rPr lang="en-US" dirty="0"/>
              <a:t>(Science, Technology, Engineering, Math) </a:t>
            </a:r>
          </a:p>
        </p:txBody>
      </p:sp>
      <p:pic>
        <p:nvPicPr>
          <p:cNvPr id="1026" name="Picture 2">
            <a:extLst>
              <a:ext uri="{FF2B5EF4-FFF2-40B4-BE49-F238E27FC236}">
                <a16:creationId xmlns:a16="http://schemas.microsoft.com/office/drawing/2014/main" id="{E4360F1E-FDE0-CE91-1D96-318B2B770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430" y="2558562"/>
            <a:ext cx="4127500" cy="27495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374CE1F-44ED-48E3-92C9-2CA0BC38ED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2881" y="2743200"/>
            <a:ext cx="2975640" cy="25590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04213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A3BF69-8CF3-5971-D262-D5F2B9E3B830}"/>
              </a:ext>
            </a:extLst>
          </p:cNvPr>
          <p:cNvSpPr>
            <a:spLocks noGrp="1"/>
          </p:cNvSpPr>
          <p:nvPr>
            <p:ph type="title"/>
          </p:nvPr>
        </p:nvSpPr>
        <p:spPr/>
        <p:txBody>
          <a:bodyPr/>
          <a:lstStyle/>
          <a:p>
            <a:r>
              <a:rPr lang="en-US" dirty="0"/>
              <a:t>Objectives</a:t>
            </a:r>
          </a:p>
        </p:txBody>
      </p:sp>
      <p:sp>
        <p:nvSpPr>
          <p:cNvPr id="4" name="Content Placeholder 3">
            <a:extLst>
              <a:ext uri="{FF2B5EF4-FFF2-40B4-BE49-F238E27FC236}">
                <a16:creationId xmlns:a16="http://schemas.microsoft.com/office/drawing/2014/main" id="{4F311BA5-618F-32E0-B2CE-80C279B3E65C}"/>
              </a:ext>
            </a:extLst>
          </p:cNvPr>
          <p:cNvSpPr>
            <a:spLocks noGrp="1"/>
          </p:cNvSpPr>
          <p:nvPr>
            <p:ph idx="1"/>
          </p:nvPr>
        </p:nvSpPr>
        <p:spPr/>
        <p:txBody>
          <a:bodyPr/>
          <a:lstStyle/>
          <a:p>
            <a:r>
              <a:rPr lang="en-US" dirty="0"/>
              <a:t>Recognize that the BSA has always done STEM </a:t>
            </a:r>
          </a:p>
          <a:p>
            <a:r>
              <a:rPr lang="en-US" dirty="0"/>
              <a:t>Know how STEM activities support BSA mission </a:t>
            </a:r>
          </a:p>
          <a:p>
            <a:r>
              <a:rPr lang="en-US" dirty="0"/>
              <a:t>Be aware of the many methods for incorporating STEM into BSA program </a:t>
            </a:r>
          </a:p>
          <a:p>
            <a:endParaRPr lang="en-US" dirty="0"/>
          </a:p>
        </p:txBody>
      </p:sp>
    </p:spTree>
    <p:extLst>
      <p:ext uri="{BB962C8B-B14F-4D97-AF65-F5344CB8AC3E}">
        <p14:creationId xmlns:p14="http://schemas.microsoft.com/office/powerpoint/2010/main" val="150407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88564-C4FD-36D9-D5AA-CB18195189FD}"/>
              </a:ext>
            </a:extLst>
          </p:cNvPr>
          <p:cNvSpPr>
            <a:spLocks noGrp="1"/>
          </p:cNvSpPr>
          <p:nvPr>
            <p:ph type="title"/>
          </p:nvPr>
        </p:nvSpPr>
        <p:spPr>
          <a:xfrm>
            <a:off x="457200" y="602255"/>
            <a:ext cx="8229600" cy="914400"/>
          </a:xfrm>
        </p:spPr>
        <p:txBody>
          <a:bodyPr/>
          <a:lstStyle/>
          <a:p>
            <a:r>
              <a:rPr lang="en-US" dirty="0">
                <a:solidFill>
                  <a:srgbClr val="FF0000"/>
                </a:solidFill>
              </a:rPr>
              <a:t>Science</a:t>
            </a:r>
            <a:r>
              <a:rPr lang="en-US" dirty="0"/>
              <a:t> is the quest to understand how the world works </a:t>
            </a:r>
          </a:p>
        </p:txBody>
      </p:sp>
      <p:pic>
        <p:nvPicPr>
          <p:cNvPr id="2050" name="Picture 2">
            <a:extLst>
              <a:ext uri="{FF2B5EF4-FFF2-40B4-BE49-F238E27FC236}">
                <a16:creationId xmlns:a16="http://schemas.microsoft.com/office/drawing/2014/main" id="{AB4BC3B4-B8A7-80F8-4EDE-7DE0C6528D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645" y="1655287"/>
            <a:ext cx="3597801" cy="2393948"/>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353539D2-6CE6-6963-7E0B-6E5B946C5C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3556" y="2159000"/>
            <a:ext cx="3810000" cy="25400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E3797DFD-9C3E-72DA-86B6-0A7E5CDF69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4565" y="4216685"/>
            <a:ext cx="3463725" cy="239394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3571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C5C38-0FA6-68CD-7049-6482BEF25AD1}"/>
              </a:ext>
            </a:extLst>
          </p:cNvPr>
          <p:cNvSpPr>
            <a:spLocks noGrp="1"/>
          </p:cNvSpPr>
          <p:nvPr>
            <p:ph type="title"/>
          </p:nvPr>
        </p:nvSpPr>
        <p:spPr>
          <a:xfrm>
            <a:off x="457200" y="616026"/>
            <a:ext cx="8229600" cy="914400"/>
          </a:xfrm>
        </p:spPr>
        <p:txBody>
          <a:bodyPr/>
          <a:lstStyle/>
          <a:p>
            <a:r>
              <a:rPr lang="en-US" dirty="0">
                <a:solidFill>
                  <a:srgbClr val="FF0000"/>
                </a:solidFill>
              </a:rPr>
              <a:t>Technology</a:t>
            </a:r>
            <a:r>
              <a:rPr lang="en-US" dirty="0"/>
              <a:t> helps create solutions for practical problems</a:t>
            </a:r>
          </a:p>
        </p:txBody>
      </p:sp>
      <p:pic>
        <p:nvPicPr>
          <p:cNvPr id="3074" name="Picture 2">
            <a:extLst>
              <a:ext uri="{FF2B5EF4-FFF2-40B4-BE49-F238E27FC236}">
                <a16:creationId xmlns:a16="http://schemas.microsoft.com/office/drawing/2014/main" id="{9BC8987C-F0D3-7D4F-2AB8-1395D6165A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3467100" cy="2286000"/>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1CDA60DE-8AEC-4540-0036-933755C7FF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28800"/>
            <a:ext cx="3937418" cy="2622550"/>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B61C18AC-B365-A700-FD33-E5F78ADC54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582" y="4138246"/>
            <a:ext cx="3657600" cy="24428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6644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FAF3-CD8F-3A14-CDB3-EA69B8E131F3}"/>
              </a:ext>
            </a:extLst>
          </p:cNvPr>
          <p:cNvSpPr>
            <a:spLocks noGrp="1"/>
          </p:cNvSpPr>
          <p:nvPr>
            <p:ph type="title"/>
          </p:nvPr>
        </p:nvSpPr>
        <p:spPr>
          <a:xfrm>
            <a:off x="457200" y="990600"/>
            <a:ext cx="8229600" cy="914400"/>
          </a:xfrm>
        </p:spPr>
        <p:txBody>
          <a:bodyPr/>
          <a:lstStyle/>
          <a:p>
            <a:r>
              <a:rPr lang="en-US" dirty="0">
                <a:solidFill>
                  <a:srgbClr val="FF0000"/>
                </a:solidFill>
              </a:rPr>
              <a:t>Engineering</a:t>
            </a:r>
            <a:r>
              <a:rPr lang="en-US" dirty="0"/>
              <a:t> involves using science to design, build, and use engines, machines, structures, and systems</a:t>
            </a:r>
            <a:endParaRPr lang="en-US" b="1" dirty="0"/>
          </a:p>
        </p:txBody>
      </p:sp>
      <p:pic>
        <p:nvPicPr>
          <p:cNvPr id="4098" name="Picture 2">
            <a:extLst>
              <a:ext uri="{FF2B5EF4-FFF2-40B4-BE49-F238E27FC236}">
                <a16:creationId xmlns:a16="http://schemas.microsoft.com/office/drawing/2014/main" id="{E3A420F4-1A59-3793-004C-FEEBD1236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715" y="2527300"/>
            <a:ext cx="1915832" cy="2044700"/>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86AF41FA-D910-8DB7-F260-78742490B2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6649" y="2527300"/>
            <a:ext cx="3175000" cy="2984500"/>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82A870E-01C3-EEE4-3C38-A11616BD91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017478"/>
            <a:ext cx="4187152" cy="1524000"/>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E6CDA263-47F0-6389-92A8-6050B9B058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0645" y="2425022"/>
            <a:ext cx="6623355" cy="429395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1383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F9EC6-C7D9-E3A6-EEB8-36FE0CBC5182}"/>
              </a:ext>
            </a:extLst>
          </p:cNvPr>
          <p:cNvSpPr>
            <a:spLocks noGrp="1"/>
          </p:cNvSpPr>
          <p:nvPr>
            <p:ph type="title"/>
          </p:nvPr>
        </p:nvSpPr>
        <p:spPr>
          <a:xfrm>
            <a:off x="228600" y="533400"/>
            <a:ext cx="8686800" cy="914400"/>
          </a:xfrm>
        </p:spPr>
        <p:txBody>
          <a:bodyPr/>
          <a:lstStyle/>
          <a:p>
            <a:r>
              <a:rPr lang="en-US" dirty="0">
                <a:solidFill>
                  <a:srgbClr val="FF0000"/>
                </a:solidFill>
              </a:rPr>
              <a:t>Math</a:t>
            </a:r>
            <a:r>
              <a:rPr lang="en-US" dirty="0"/>
              <a:t> explains and models our world </a:t>
            </a:r>
          </a:p>
        </p:txBody>
      </p:sp>
      <p:pic>
        <p:nvPicPr>
          <p:cNvPr id="5122" name="Picture 2">
            <a:extLst>
              <a:ext uri="{FF2B5EF4-FFF2-40B4-BE49-F238E27FC236}">
                <a16:creationId xmlns:a16="http://schemas.microsoft.com/office/drawing/2014/main" id="{121C09C7-1D3C-C7CA-762B-6BDDCD32C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62" y="1447800"/>
            <a:ext cx="3804138" cy="2848292"/>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5B22A43F-033F-6137-BA09-A6D9D7A23C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4830" y="3786346"/>
            <a:ext cx="3799880" cy="2848292"/>
          </a:xfrm>
          <a:prstGeom prst="rect">
            <a:avLst/>
          </a:prstGeom>
          <a:noFill/>
          <a:extLst>
            <a:ext uri="{909E8E84-426E-40dd-AFC4-6F175D3DCCD1}">
              <a14:hiddenFill xmlns=""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F389A069-21A5-FD0F-D8F3-EEB4FCC8FA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2" y="1299117"/>
            <a:ext cx="3288872" cy="37626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4534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5806CC08-8EA4-0382-1EE6-671B75F56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275" y="1600200"/>
            <a:ext cx="2840038" cy="3808413"/>
          </a:xfrm>
          <a:prstGeom prst="rect">
            <a:avLst/>
          </a:prstGeom>
          <a:extLst>
            <a:ext uri="{909E8E84-426E-40dd-AFC4-6F175D3DCCD1}">
              <a14:hiddenFill xmlns=""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EFF9504E-52FB-F2DE-DD63-273191BDA3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875" y="1600200"/>
            <a:ext cx="3117850" cy="2312988"/>
          </a:xfrm>
          <a:prstGeom prst="rect">
            <a:avLst/>
          </a:prstGeom>
          <a:extLst>
            <a:ext uri="{909E8E84-426E-40dd-AFC4-6F175D3DCCD1}">
              <a14:hiddenFill xmlns=""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CAD7A872-0D0A-447F-AD74-C27372374D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0875" y="3968750"/>
            <a:ext cx="1582738" cy="1439863"/>
          </a:xfrm>
          <a:prstGeom prst="rect">
            <a:avLst/>
          </a:prstGeom>
          <a:extLst>
            <a:ext uri="{909E8E84-426E-40dd-AFC4-6F175D3DCCD1}">
              <a14:hiddenFill xmlns=""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20ACDE2E-A467-02F4-C291-D0E5946DD2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9175" y="3968750"/>
            <a:ext cx="1479550" cy="1439863"/>
          </a:xfrm>
          <a:prstGeom prst="rect">
            <a:avLst/>
          </a:prstGeom>
          <a:extLst>
            <a:ext uri="{909E8E84-426E-40dd-AFC4-6F175D3DCCD1}">
              <a14:hiddenFill xmlns=""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7AAFF0B-E384-0B9C-6D21-6A2DE4D9586B}"/>
              </a:ext>
            </a:extLst>
          </p:cNvPr>
          <p:cNvSpPr>
            <a:spLocks noGrp="1"/>
          </p:cNvSpPr>
          <p:nvPr>
            <p:ph type="title"/>
          </p:nvPr>
        </p:nvSpPr>
        <p:spPr>
          <a:xfrm>
            <a:off x="457200" y="533400"/>
            <a:ext cx="8229600" cy="914400"/>
          </a:xfrm>
        </p:spPr>
        <p:txBody>
          <a:bodyPr wrap="square" anchor="ctr">
            <a:normAutofit/>
          </a:bodyPr>
          <a:lstStyle/>
          <a:p>
            <a:r>
              <a:rPr lang="en-US" dirty="0"/>
              <a:t>STEM in usual Scouting activities </a:t>
            </a:r>
          </a:p>
        </p:txBody>
      </p:sp>
    </p:spTree>
    <p:extLst>
      <p:ext uri="{BB962C8B-B14F-4D97-AF65-F5344CB8AC3E}">
        <p14:creationId xmlns:p14="http://schemas.microsoft.com/office/powerpoint/2010/main" val="460653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458B7-4773-06EA-3B58-AE5A03C79342}"/>
              </a:ext>
            </a:extLst>
          </p:cNvPr>
          <p:cNvSpPr>
            <a:spLocks noGrp="1"/>
          </p:cNvSpPr>
          <p:nvPr>
            <p:ph type="title"/>
          </p:nvPr>
        </p:nvSpPr>
        <p:spPr>
          <a:xfrm>
            <a:off x="457200" y="533400"/>
            <a:ext cx="8229600" cy="914400"/>
          </a:xfrm>
        </p:spPr>
        <p:txBody>
          <a:bodyPr wrap="square" anchor="ctr">
            <a:normAutofit fontScale="90000"/>
          </a:bodyPr>
          <a:lstStyle/>
          <a:p>
            <a:pPr>
              <a:lnSpc>
                <a:spcPct val="90000"/>
              </a:lnSpc>
            </a:pPr>
            <a:r>
              <a:rPr lang="en-US" dirty="0"/>
              <a:t>STEM specialized activities:</a:t>
            </a:r>
            <a:br>
              <a:rPr lang="en-US" dirty="0"/>
            </a:br>
            <a:r>
              <a:rPr lang="en-US" dirty="0"/>
              <a:t>Nova Awards and Supernova Awards </a:t>
            </a:r>
          </a:p>
        </p:txBody>
      </p:sp>
      <p:pic>
        <p:nvPicPr>
          <p:cNvPr id="7170" name="Picture 2">
            <a:extLst>
              <a:ext uri="{FF2B5EF4-FFF2-40B4-BE49-F238E27FC236}">
                <a16:creationId xmlns:a16="http://schemas.microsoft.com/office/drawing/2014/main" id="{181F1ABD-EAAA-9537-1F74-4949C72D335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24400" y="1600200"/>
            <a:ext cx="2514600" cy="3809999"/>
          </a:xfrm>
          <a:prstGeom prst="rect">
            <a:avLst/>
          </a:prstGeom>
          <a:solidFill>
            <a:srgbClr val="FFFFFF"/>
          </a:solidFill>
        </p:spPr>
      </p:pic>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762000" y="1524000"/>
            <a:ext cx="3135678" cy="3403110"/>
          </a:xfrm>
          <a:prstGeom prst="rect">
            <a:avLst/>
          </a:prstGeom>
        </p:spPr>
      </p:pic>
    </p:spTree>
    <p:extLst>
      <p:ext uri="{BB962C8B-B14F-4D97-AF65-F5344CB8AC3E}">
        <p14:creationId xmlns:p14="http://schemas.microsoft.com/office/powerpoint/2010/main" val="3292077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B5F6C7F40683439EE89BD5B593D09A" ma:contentTypeVersion="11" ma:contentTypeDescription="Create a new document." ma:contentTypeScope="" ma:versionID="b000284f45b338d42ac96306c5be5908">
  <xsd:schema xmlns:xsd="http://www.w3.org/2001/XMLSchema" xmlns:xs="http://www.w3.org/2001/XMLSchema" xmlns:p="http://schemas.microsoft.com/office/2006/metadata/properties" xmlns:ns2="247e4f15-851b-4495-92e7-ff8dae90a9d3" targetNamespace="http://schemas.microsoft.com/office/2006/metadata/properties" ma:root="true" ma:fieldsID="21b08214c9df83b51f74c84b236e6fcf" ns2:_="">
    <xsd:import namespace="247e4f15-851b-4495-92e7-ff8dae90a9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7e4f15-851b-4495-92e7-ff8dae90a9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183498-EBE2-4AB5-8ADB-CB7CFD7D8F2F}">
  <ds:schemaRefs>
    <ds:schemaRef ds:uri="http://schemas.microsoft.com/sharepoint/v3/contenttype/forms"/>
  </ds:schemaRefs>
</ds:datastoreItem>
</file>

<file path=customXml/itemProps2.xml><?xml version="1.0" encoding="utf-8"?>
<ds:datastoreItem xmlns:ds="http://schemas.openxmlformats.org/officeDocument/2006/customXml" ds:itemID="{010FD2D5-7DF0-4669-A483-AD0F52F2984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63C9ACF-6099-46A2-B6F9-DAAFA12CF9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7e4f15-851b-4495-92e7-ff8dae90a9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396</TotalTime>
  <Words>1365</Words>
  <Application>Microsoft Office PowerPoint</Application>
  <PresentationFormat>On-screen Show (4:3)</PresentationFormat>
  <Paragraphs>127</Paragraphs>
  <Slides>16</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STEM Training</vt:lpstr>
      <vt:lpstr>  Scouts do STEM   </vt:lpstr>
      <vt:lpstr>Objectives</vt:lpstr>
      <vt:lpstr>Science is the quest to understand how the world works </vt:lpstr>
      <vt:lpstr>Technology helps create solutions for practical problems</vt:lpstr>
      <vt:lpstr>Engineering involves using science to design, build, and use engines, machines, structures, and systems</vt:lpstr>
      <vt:lpstr>Math explains and models our world </vt:lpstr>
      <vt:lpstr>STEM in usual Scouting activities </vt:lpstr>
      <vt:lpstr>STEM specialized activities: Nova Awards and Supernova Awards </vt:lpstr>
      <vt:lpstr>Exploring and STEM </vt:lpstr>
      <vt:lpstr>STEM in Scouting - Survival Skills for the Future </vt:lpstr>
      <vt:lpstr>Quiz</vt:lpstr>
      <vt:lpstr>Quiz</vt:lpstr>
      <vt:lpstr>Quiz</vt:lpstr>
      <vt:lpstr>Quiz</vt:lpstr>
      <vt:lpstr>Congratulations!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Arden Dougan</dc:creator>
  <cp:lastModifiedBy>Harris, Donald P</cp:lastModifiedBy>
  <cp:revision>88</cp:revision>
  <dcterms:created xsi:type="dcterms:W3CDTF">2020-08-22T21:11:45Z</dcterms:created>
  <dcterms:modified xsi:type="dcterms:W3CDTF">2022-05-09T02:20:02Z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0x010100D1B5F6C7F40683439EE89BD5B593D09A</vt:lpwstr>
  </property>
</Properties>
</file>