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2"/>
  </p:notesMasterIdLst>
  <p:sldIdLst>
    <p:sldId id="275"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00" autoAdjust="0"/>
  </p:normalViewPr>
  <p:slideViewPr>
    <p:cSldViewPr>
      <p:cViewPr varScale="1">
        <p:scale>
          <a:sx n="86" d="100"/>
          <a:sy n="86" d="100"/>
        </p:scale>
        <p:origin x="2334" y="90"/>
      </p:cViewPr>
      <p:guideLst>
        <p:guide orient="horz" pos="2160"/>
        <p:guide pos="2880"/>
      </p:guideLst>
    </p:cSldViewPr>
  </p:slideViewPr>
  <p:notesTextViewPr>
    <p:cViewPr>
      <p:scale>
        <a:sx n="1" d="1"/>
        <a:sy n="1" d="1"/>
      </p:scale>
      <p:origin x="0" y="0"/>
    </p:cViewPr>
  </p:notesTextViewPr>
  <p:sorterViewPr>
    <p:cViewPr>
      <p:scale>
        <a:sx n="100" d="100"/>
        <a:sy n="100" d="100"/>
      </p:scale>
      <p:origin x="0" y="24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4D83D7B-7428-4D49-8543-BD1E548B6EF8}" type="datetimeFigureOut">
              <a:rPr lang="en-US" altLang="en-US"/>
              <a:pPr/>
              <a:t>1/3/2022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E85CD4-9A40-41E1-A712-7AA0962F72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outing.org/outdoor-programs/conservation-and-environment/conservation-awards-and-recognitions/bsa-distinguished-conservation-service-awar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outing.org/health-and-safety/gs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raining.scouting.org/learning-plans/1800?fbclid=IwAR19nrP8SMx_EvRomyz4xTk7kFQaAUEIRg9dY1YsCL6IVMJocJGBIMBn1i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I:\Boy%20Scout%20Files\0%20~%20BSA%20Related%20Places%20and%20Info\BSA%20Conservation%20Committee%20Guidebook\Council-Conservation-Committee-Guidebook-20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provided to assist BSA Councils with the oversight and administration of the BSA Distinguished Conservation Service Award (DCSA) for Scouts BSA, </a:t>
            </a:r>
            <a:r>
              <a:rPr lang="en-US" dirty="0" err="1" smtClean="0"/>
              <a:t>Venturers</a:t>
            </a:r>
            <a:r>
              <a:rPr lang="en-US" dirty="0" smtClean="0"/>
              <a:t> and Sea Scouts.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this presentation is to inform, and align across Councils, the Council Conservation Committee’s oversight and implementation of the Distinguished Conservation Service Award (DCSA).</a:t>
            </a:r>
          </a:p>
          <a:p>
            <a:endParaRPr lang="en-US" dirty="0" smtClean="0"/>
          </a:p>
          <a:p>
            <a:r>
              <a:rPr lang="en-US" dirty="0" smtClean="0"/>
              <a:t>The methods and procedures described in this presentation can be used as a benchmark – for each Council to develop their own DCSA implementation policy and procedures.  For example, some Councils may not have a Council Conservation Committee.  The intent then becomes tailoring the essential process to the capability and capacity available within the Council. </a:t>
            </a:r>
          </a:p>
        </p:txBody>
      </p:sp>
      <p:sp>
        <p:nvSpPr>
          <p:cNvPr id="4" name="Slide Number Placeholder 3"/>
          <p:cNvSpPr>
            <a:spLocks noGrp="1"/>
          </p:cNvSpPr>
          <p:nvPr>
            <p:ph type="sldNum" sz="quarter" idx="5"/>
          </p:nvPr>
        </p:nvSpPr>
        <p:spPr/>
        <p:txBody>
          <a:bodyPr/>
          <a:lstStyle/>
          <a:p>
            <a:fld id="{83BE8046-732B-42F4-B061-48C2679DD295}" type="slidenum">
              <a:rPr lang="en-US" smtClean="0"/>
              <a:t>1</a:t>
            </a:fld>
            <a:endParaRPr lang="en-US" dirty="0"/>
          </a:p>
        </p:txBody>
      </p:sp>
    </p:spTree>
    <p:extLst>
      <p:ext uri="{BB962C8B-B14F-4D97-AF65-F5344CB8AC3E}">
        <p14:creationId xmlns:p14="http://schemas.microsoft.com/office/powerpoint/2010/main" val="221584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DCSA requirements and the workbook are available at </a:t>
            </a:r>
            <a:r>
              <a:rPr lang="en-US" i="1" dirty="0">
                <a:hlinkClick r:id="rId3"/>
              </a:rPr>
              <a:t>BSA Distinguished Conservation Service Award Program | Boy Scouts of America (scouting.org)</a:t>
            </a:r>
            <a:r>
              <a:rPr lang="en-US" i="1"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the DCSA Workbook – one for each project - is mandatory for Scouts/Venturers/Sea Scouts.  Involvement by the DCSA Adviser and the conservation adviser in helping the Scout/Venture/Sea Scout with the project proposal, project planning, project accomplishment and project reporting is also mandatory.  This help ensure the Scout/Venturer/Sea Scout is meeting the DCSA requirements by working together throughout the project – to include planning, accomplishment, reporting and the final application.</a:t>
            </a:r>
          </a:p>
          <a:p>
            <a:endParaRPr lang="en-US" dirty="0"/>
          </a:p>
          <a:p>
            <a:r>
              <a:rPr lang="en-US" dirty="0"/>
              <a:t>For Scouts – the DCSA is earned with successful completion of two projects – and earning the required merit badges (</a:t>
            </a:r>
            <a:r>
              <a:rPr lang="en-US" dirty="0">
                <a:effectLst/>
                <a:latin typeface="Arial" panose="020B0604020202020204" pitchFamily="34" charset="0"/>
              </a:rPr>
              <a:t>Environmental Science, Fish and Wildlife Management, Forestry, Soil and Water Conservation, and Sustainability)</a:t>
            </a:r>
            <a:r>
              <a:rPr lang="en-US" dirty="0"/>
              <a:t>, and two of the elective merit badges (</a:t>
            </a:r>
            <a:r>
              <a:rPr lang="en-US" dirty="0">
                <a:effectLst/>
                <a:latin typeface="Arial" panose="020B0604020202020204" pitchFamily="34" charset="0"/>
              </a:rPr>
              <a:t>Bird Study, Energy, Fishing, Fly‐Fishing, Gardening, Geology, Insect Study, Landscape Architecture, Mammal Study, Nature, Nuclear Science, Oceanography, Plant Science, Pulp and Paper, Reptile and Amphibian Study, or Weather)</a:t>
            </a:r>
          </a:p>
          <a:p>
            <a:endParaRPr lang="en-US" dirty="0">
              <a:effectLst/>
              <a:latin typeface="Arial" panose="020B0604020202020204" pitchFamily="34" charset="0"/>
            </a:endParaRPr>
          </a:p>
          <a:p>
            <a:r>
              <a:rPr lang="en-US" dirty="0">
                <a:effectLst/>
                <a:latin typeface="Arial" panose="020B0604020202020204" pitchFamily="34" charset="0"/>
              </a:rPr>
              <a:t>For Venturers and Sea Scouts, The DCSA is earned with successful completion of two projects, and accomplishing ten requirements.</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With a ‘safety first’ approach, Scouts/Venturers/Sea Scouts must comprehend and apply the Guide to Safe Scouting. </a:t>
            </a:r>
            <a:r>
              <a:rPr lang="en-US" sz="1200" i="1" dirty="0">
                <a:hlinkClick r:id="rId4"/>
              </a:rPr>
              <a:t>https://www.scouting.org/health-and-safety/gss/</a:t>
            </a:r>
            <a:r>
              <a:rPr lang="en-US" sz="1200" i="1"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10</a:t>
            </a:fld>
            <a:endParaRPr lang="en-US" dirty="0"/>
          </a:p>
        </p:txBody>
      </p:sp>
    </p:spTree>
    <p:extLst>
      <p:ext uri="{BB962C8B-B14F-4D97-AF65-F5344CB8AC3E}">
        <p14:creationId xmlns:p14="http://schemas.microsoft.com/office/powerpoint/2010/main" val="90687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Oversight of the project is necessary to ensure alignment with requirements, and commitments made as approved in the project proposal.</a:t>
            </a:r>
          </a:p>
          <a:p>
            <a:endParaRPr lang="en-US" dirty="0"/>
          </a:p>
          <a:p>
            <a:r>
              <a:rPr lang="en-US" dirty="0"/>
              <a:t>“Visit” means a submittal to the Council Conservation </a:t>
            </a:r>
            <a:r>
              <a:rPr lang="en-US" dirty="0" smtClean="0"/>
              <a:t>Committee (Council) </a:t>
            </a:r>
            <a:r>
              <a:rPr lang="en-US" dirty="0"/>
              <a:t>– according to </a:t>
            </a:r>
            <a:r>
              <a:rPr lang="en-US" dirty="0" smtClean="0"/>
              <a:t>committee policies</a:t>
            </a:r>
            <a:r>
              <a:rPr lang="en-US" dirty="0"/>
              <a:t>.  </a:t>
            </a:r>
          </a:p>
          <a:p>
            <a:endParaRPr lang="en-US" dirty="0"/>
          </a:p>
          <a:p>
            <a:pPr marL="628650" lvl="1" indent="-171450">
              <a:buFont typeface="Arial" panose="020B0604020202020204" pitchFamily="34" charset="0"/>
              <a:buChar char="•"/>
            </a:pPr>
            <a:r>
              <a:rPr lang="en-US" dirty="0" smtClean="0"/>
              <a:t>A Visit for </a:t>
            </a:r>
            <a:r>
              <a:rPr lang="en-US" dirty="0"/>
              <a:t>each project proposal, may be an in-person meeting, a virtual meeting, or a review of project proposal documentation by the </a:t>
            </a:r>
            <a:r>
              <a:rPr lang="en-US" dirty="0" smtClean="0"/>
              <a:t>Council.  </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smtClean="0"/>
              <a:t>An intermediate Visit, </a:t>
            </a:r>
            <a:r>
              <a:rPr lang="en-US" dirty="0"/>
              <a:t>the </a:t>
            </a:r>
            <a:r>
              <a:rPr lang="en-US" dirty="0" smtClean="0"/>
              <a:t>Council should </a:t>
            </a:r>
            <a:r>
              <a:rPr lang="en-US" dirty="0"/>
              <a:t>decide if this is best accomplished by the DCSA adviser &amp; conservation adviser, OR if there should be involvement, in some way, by the </a:t>
            </a:r>
            <a:r>
              <a:rPr lang="en-US" dirty="0" smtClean="0"/>
              <a:t>Council.</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smtClean="0"/>
              <a:t>For the final</a:t>
            </a:r>
            <a:r>
              <a:rPr lang="en-US" baseline="0" dirty="0" smtClean="0"/>
              <a:t> visit</a:t>
            </a:r>
            <a:r>
              <a:rPr lang="en-US" dirty="0" smtClean="0"/>
              <a:t>, </a:t>
            </a:r>
            <a:r>
              <a:rPr lang="en-US" dirty="0"/>
              <a:t>the Board of Review is requested according to </a:t>
            </a:r>
            <a:r>
              <a:rPr lang="en-US" dirty="0" smtClean="0"/>
              <a:t>Council </a:t>
            </a:r>
            <a:r>
              <a:rPr lang="en-US" dirty="0"/>
              <a:t>policies</a:t>
            </a:r>
          </a:p>
          <a:p>
            <a:endParaRPr lang="en-US" dirty="0"/>
          </a:p>
          <a:p>
            <a:r>
              <a:rPr lang="en-US" dirty="0"/>
              <a:t>Evaluation of the project proposal, project planning, and the final award application must be aligned with award requirements, and consistent with </a:t>
            </a:r>
            <a:r>
              <a:rPr lang="en-US" dirty="0" smtClean="0"/>
              <a:t>Council </a:t>
            </a:r>
            <a:r>
              <a:rPr lang="en-US" dirty="0"/>
              <a:t>policies.  Evaluation checklists are provided to assist everyone in the process.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 must be provided to the Scout/Venturer/Sea Scout, and may be verbal, written, or both.</a:t>
            </a:r>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11</a:t>
            </a:fld>
            <a:endParaRPr lang="en-US" dirty="0"/>
          </a:p>
        </p:txBody>
      </p:sp>
    </p:spTree>
    <p:extLst>
      <p:ext uri="{BB962C8B-B14F-4D97-AF65-F5344CB8AC3E}">
        <p14:creationId xmlns:p14="http://schemas.microsoft.com/office/powerpoint/2010/main" val="357718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project, the Scout/Venturer/Sea Scout works with their DCSA adviser and conservation adviser to develop the project proposal.  </a:t>
            </a:r>
            <a:endParaRPr lang="en-US" dirty="0" smtClean="0"/>
          </a:p>
          <a:p>
            <a:r>
              <a:rPr lang="en-US" dirty="0" smtClean="0"/>
              <a:t>The </a:t>
            </a:r>
            <a:r>
              <a:rPr lang="en-US" dirty="0"/>
              <a:t>Scout/Venturer/Sea Scout meets with their unit leader, DCSA adviser and conservation adviser to review the project proposal, and when ready, provide the necessary approvals.  </a:t>
            </a:r>
            <a:endParaRPr lang="en-US" dirty="0" smtClean="0"/>
          </a:p>
          <a:p>
            <a:r>
              <a:rPr lang="en-US" dirty="0" smtClean="0"/>
              <a:t>Then</a:t>
            </a:r>
            <a:r>
              <a:rPr lang="en-US" dirty="0"/>
              <a:t>, according to Council policies, the Scout/Venturer/Sea Scout submits the Project Proposal (the first 15 pages only), with supporting documentation, to the Council.  </a:t>
            </a:r>
            <a:endParaRPr lang="en-US" dirty="0" smtClean="0"/>
          </a:p>
          <a:p>
            <a:r>
              <a:rPr lang="en-US" dirty="0" smtClean="0"/>
              <a:t>The </a:t>
            </a:r>
            <a:r>
              <a:rPr lang="en-US" dirty="0"/>
              <a:t>evaluation of the project proposal may be accomplished using the DCSA project proposal checklist.</a:t>
            </a:r>
          </a:p>
          <a:p>
            <a:endParaRPr lang="en-US" dirty="0"/>
          </a:p>
          <a:p>
            <a:r>
              <a:rPr lang="en-US" dirty="0"/>
              <a:t>A similar process will be used for the second project.  </a:t>
            </a:r>
          </a:p>
          <a:p>
            <a:endParaRPr lang="en-US" dirty="0"/>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12</a:t>
            </a:fld>
            <a:endParaRPr lang="en-US" dirty="0"/>
          </a:p>
        </p:txBody>
      </p:sp>
    </p:spTree>
    <p:extLst>
      <p:ext uri="{BB962C8B-B14F-4D97-AF65-F5344CB8AC3E}">
        <p14:creationId xmlns:p14="http://schemas.microsoft.com/office/powerpoint/2010/main" val="364694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that the Scout/Venturer/Sea Scout understand that they cannot (just like an Eagle project), start physical work until obtaining Council approval of their project proposal.  Council approval is also required for fund raising (obtained according to established Council procedures)</a:t>
            </a:r>
          </a:p>
          <a:p>
            <a:endParaRPr lang="en-US" dirty="0"/>
          </a:p>
          <a:p>
            <a:r>
              <a:rPr lang="en-US" dirty="0"/>
              <a:t>The project proposal should be provided to the Council designated point of contact (maybe the Council DCSA Coordinator</a:t>
            </a:r>
            <a:r>
              <a:rPr lang="en-US" dirty="0" smtClean="0"/>
              <a:t>). Ideally submitting the project</a:t>
            </a:r>
            <a:r>
              <a:rPr lang="en-US" baseline="0" dirty="0" smtClean="0"/>
              <a:t> </a:t>
            </a:r>
            <a:r>
              <a:rPr lang="en-US" dirty="0" smtClean="0"/>
              <a:t>electronically </a:t>
            </a:r>
            <a:r>
              <a:rPr lang="en-US" dirty="0"/>
              <a:t>– with a link to a file share site (like Drop-Box) for </a:t>
            </a:r>
            <a:r>
              <a:rPr lang="en-US" dirty="0" smtClean="0"/>
              <a:t>graphics </a:t>
            </a:r>
            <a:r>
              <a:rPr lang="en-US" dirty="0"/>
              <a:t>that are to large to email.  Sharing paper copies of the project </a:t>
            </a:r>
            <a:r>
              <a:rPr lang="en-US" dirty="0" smtClean="0"/>
              <a:t>is also a viable</a:t>
            </a:r>
            <a:r>
              <a:rPr lang="en-US" baseline="0" dirty="0" smtClean="0"/>
              <a:t> option</a:t>
            </a:r>
            <a:r>
              <a:rPr lang="en-US" dirty="0" smtClean="0"/>
              <a:t>.</a:t>
            </a:r>
            <a:endParaRPr lang="en-US" dirty="0"/>
          </a:p>
          <a:p>
            <a:endParaRPr lang="en-US" dirty="0"/>
          </a:p>
          <a:p>
            <a:r>
              <a:rPr lang="en-US" dirty="0"/>
              <a:t>This review is by the Council DCSA Coordinator and the Council Conservation Committee Chair – according to established council procedures.  </a:t>
            </a:r>
          </a:p>
          <a:p>
            <a:endParaRPr lang="en-US" dirty="0"/>
          </a:p>
          <a:p>
            <a:r>
              <a:rPr lang="en-US" dirty="0"/>
              <a:t>Expectation management – the Council should establish timeframes/durations for the review activities.  For example, once the Scout/Venturer/Sea Scout provides the proposal package to the Council DCSA Coordinator, the initial review should take no more than two weeks, and feedback provided to the Scout/Venturer in the third week.</a:t>
            </a:r>
          </a:p>
        </p:txBody>
      </p:sp>
      <p:sp>
        <p:nvSpPr>
          <p:cNvPr id="4" name="Slide Number Placeholder 3"/>
          <p:cNvSpPr>
            <a:spLocks noGrp="1"/>
          </p:cNvSpPr>
          <p:nvPr>
            <p:ph type="sldNum" sz="quarter" idx="5"/>
          </p:nvPr>
        </p:nvSpPr>
        <p:spPr/>
        <p:txBody>
          <a:bodyPr/>
          <a:lstStyle/>
          <a:p>
            <a:fld id="{83BE8046-732B-42F4-B061-48C2679DD295}" type="slidenum">
              <a:rPr lang="en-US" smtClean="0"/>
              <a:t>13</a:t>
            </a:fld>
            <a:endParaRPr lang="en-US" dirty="0"/>
          </a:p>
        </p:txBody>
      </p:sp>
    </p:spTree>
    <p:extLst>
      <p:ext uri="{BB962C8B-B14F-4D97-AF65-F5344CB8AC3E}">
        <p14:creationId xmlns:p14="http://schemas.microsoft.com/office/powerpoint/2010/main" val="62658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Scout/Venturer/Sea Scout is on the right trajectory, established in the approved project proposal, it may be helpful to provide a formal project planning review.  </a:t>
            </a:r>
          </a:p>
          <a:p>
            <a:endParaRPr lang="en-US" dirty="0"/>
          </a:p>
          <a:p>
            <a:r>
              <a:rPr lang="en-US" dirty="0"/>
              <a:t>Or, the review may be by the Council Conservation Committee Chair – according to established council procedures.  </a:t>
            </a:r>
          </a:p>
          <a:p>
            <a:endParaRPr lang="en-US" dirty="0"/>
          </a:p>
          <a:p>
            <a:r>
              <a:rPr lang="en-US" dirty="0"/>
              <a:t>The goal is to ensure the Scout/Venturer/Sea Scout is aligned with the project proposal and to manage expectations. </a:t>
            </a:r>
          </a:p>
        </p:txBody>
      </p:sp>
      <p:sp>
        <p:nvSpPr>
          <p:cNvPr id="4" name="Slide Number Placeholder 3"/>
          <p:cNvSpPr>
            <a:spLocks noGrp="1"/>
          </p:cNvSpPr>
          <p:nvPr>
            <p:ph type="sldNum" sz="quarter" idx="5"/>
          </p:nvPr>
        </p:nvSpPr>
        <p:spPr/>
        <p:txBody>
          <a:bodyPr/>
          <a:lstStyle/>
          <a:p>
            <a:fld id="{83BE8046-732B-42F4-B061-48C2679DD295}" type="slidenum">
              <a:rPr lang="en-US" smtClean="0"/>
              <a:t>14</a:t>
            </a:fld>
            <a:endParaRPr lang="en-US" dirty="0"/>
          </a:p>
        </p:txBody>
      </p:sp>
    </p:spTree>
    <p:extLst>
      <p:ext uri="{BB962C8B-B14F-4D97-AF65-F5344CB8AC3E}">
        <p14:creationId xmlns:p14="http://schemas.microsoft.com/office/powerpoint/2010/main" val="324453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Scout/Venturer/Sea Scout meets with their unit leader, DCSA adviser and conservation adviser to ensure the entire DCSA package meets the DCSA requirements.  When able, the unit then requests a Board of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final workbook and DCSA application should be provided to the Council (according to Council policies</a:t>
            </a:r>
            <a:r>
              <a:rPr lang="en-US" dirty="0" smtClean="0"/>
              <a:t>), ideally </a:t>
            </a:r>
            <a:r>
              <a:rPr lang="en-US" dirty="0"/>
              <a:t>electronically – email for the workbook and application, and a web based file share for graphics that are </a:t>
            </a:r>
            <a:r>
              <a:rPr lang="en-US" dirty="0" smtClean="0"/>
              <a:t>too </a:t>
            </a:r>
            <a:r>
              <a:rPr lang="en-US" dirty="0"/>
              <a:t>large to email. </a:t>
            </a:r>
            <a:r>
              <a:rPr lang="en-US" dirty="0" smtClean="0"/>
              <a:t>Can also provide</a:t>
            </a:r>
            <a:r>
              <a:rPr lang="en-US" baseline="0" dirty="0" smtClean="0"/>
              <a:t> a physical copy.</a:t>
            </a:r>
            <a:endParaRPr lang="en-US" dirty="0"/>
          </a:p>
          <a:p>
            <a:endParaRPr lang="en-US" dirty="0"/>
          </a:p>
          <a:p>
            <a:r>
              <a:rPr lang="en-US" dirty="0"/>
              <a:t>A template for the Executive Summary should be provided for use by the Scout/Venturer/Sea Scout on the Council Conservation Committee website.  The purpose of the Executive Summary is two-fold, a check for meeting all requirements – and use by others in the Council, such as the marketing coordinator to advertise the Scout/Venturer/Sea Scouts accomplishments.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Board of Review should be scheduled within the guidelines of the Council policies.  For example the Board of Review should be scheduled within three weeks of receiving the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Council policy will assign responsibilities to a designated Scouter, who will set up the Board of Review – and ensure accomplishment of the final package for Council Executive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Council DCSA may convene a conference call, prior to the Board of Review, with Board of Review members to discuss the Scout/Venturer’s workbook and application.  This is especially important if there are any issues relative to DCSA criteria.</a:t>
            </a:r>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15</a:t>
            </a:fld>
            <a:endParaRPr lang="en-US" dirty="0"/>
          </a:p>
        </p:txBody>
      </p:sp>
    </p:spTree>
    <p:extLst>
      <p:ext uri="{BB962C8B-B14F-4D97-AF65-F5344CB8AC3E}">
        <p14:creationId xmlns:p14="http://schemas.microsoft.com/office/powerpoint/2010/main" val="266717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Preparation for the Board of Review is similar to those for an Eagle Board of Review</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that there are different evaluation checklists – one for Scouts BSA, one for </a:t>
            </a:r>
            <a:r>
              <a:rPr lang="en-US" baseline="0" dirty="0" err="1" smtClean="0"/>
              <a:t>Venturers</a:t>
            </a:r>
            <a:r>
              <a:rPr lang="en-US" baseline="0" dirty="0" smtClean="0"/>
              <a:t>/Sea Scouts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extremely helpful that one or more members be nationally trained DCSA advisers.  Additional Board procedures should be established with the Council policies and procedures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smtClean="0"/>
              <a:t>Link to DCSA Adviser training: </a:t>
            </a:r>
            <a:r>
              <a:rPr lang="en-US" sz="1200" b="0" i="0" u="none" strike="noStrike" kern="1200" dirty="0" smtClean="0">
                <a:solidFill>
                  <a:schemeClr val="tx1"/>
                </a:solidFill>
                <a:effectLst/>
                <a:latin typeface="+mn-lt"/>
                <a:ea typeface="+mn-ea"/>
                <a:cs typeface="+mn-cs"/>
                <a:hlinkClick r:id="rId3"/>
              </a:rPr>
              <a:t>https://training.scouting.org/learning-plans/1800</a:t>
            </a:r>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16</a:t>
            </a:fld>
            <a:endParaRPr lang="en-US" dirty="0"/>
          </a:p>
        </p:txBody>
      </p:sp>
    </p:spTree>
    <p:extLst>
      <p:ext uri="{BB962C8B-B14F-4D97-AF65-F5344CB8AC3E}">
        <p14:creationId xmlns:p14="http://schemas.microsoft.com/office/powerpoint/2010/main" val="340124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of Review will be accomplished in a manner similar to an Eagle Board of Review, and in accordance with Council policies and procedures.</a:t>
            </a:r>
          </a:p>
          <a:p>
            <a:endParaRPr lang="en-US" dirty="0"/>
          </a:p>
          <a:p>
            <a:r>
              <a:rPr lang="en-US" dirty="0"/>
              <a:t>The Board of Review may be in person – or virtual.  If the latter, procedures provided in the BSA Guide to Advancement will be used.</a:t>
            </a:r>
          </a:p>
          <a:p>
            <a:endParaRPr lang="en-US" dirty="0"/>
          </a:p>
          <a:p>
            <a:r>
              <a:rPr lang="en-US" dirty="0"/>
              <a:t>Like an Eagle Board of Review – there will be three segments:</a:t>
            </a:r>
          </a:p>
          <a:p>
            <a:endParaRPr lang="en-US" dirty="0"/>
          </a:p>
          <a:p>
            <a:pPr marL="228600" indent="-228600">
              <a:buAutoNum type="arabicPeriod"/>
            </a:pPr>
            <a:r>
              <a:rPr lang="en-US" dirty="0"/>
              <a:t>Presentation and discussion</a:t>
            </a:r>
          </a:p>
          <a:p>
            <a:pPr marL="228600" indent="-228600">
              <a:buAutoNum type="arabicPeriod"/>
            </a:pPr>
            <a:r>
              <a:rPr lang="en-US" dirty="0"/>
              <a:t>A recess for board member discussion</a:t>
            </a:r>
          </a:p>
          <a:p>
            <a:pPr marL="228600" indent="-228600">
              <a:buAutoNum type="arabicPeriod"/>
            </a:pPr>
            <a:r>
              <a:rPr lang="en-US" dirty="0"/>
              <a:t>Decision provided to the Scout/Venturer/Sea Scout</a:t>
            </a:r>
          </a:p>
        </p:txBody>
      </p:sp>
      <p:sp>
        <p:nvSpPr>
          <p:cNvPr id="4" name="Slide Number Placeholder 3"/>
          <p:cNvSpPr>
            <a:spLocks noGrp="1"/>
          </p:cNvSpPr>
          <p:nvPr>
            <p:ph type="sldNum" sz="quarter" idx="5"/>
          </p:nvPr>
        </p:nvSpPr>
        <p:spPr/>
        <p:txBody>
          <a:bodyPr/>
          <a:lstStyle/>
          <a:p>
            <a:fld id="{83BE8046-732B-42F4-B061-48C2679DD295}" type="slidenum">
              <a:rPr lang="en-US" smtClean="0"/>
              <a:t>17</a:t>
            </a:fld>
            <a:endParaRPr lang="en-US" dirty="0"/>
          </a:p>
        </p:txBody>
      </p:sp>
    </p:spTree>
    <p:extLst>
      <p:ext uri="{BB962C8B-B14F-4D97-AF65-F5344CB8AC3E}">
        <p14:creationId xmlns:p14="http://schemas.microsoft.com/office/powerpoint/2010/main" val="780577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recess duration should be no more than what is required to make a </a:t>
            </a:r>
            <a:r>
              <a:rPr lang="en-US" dirty="0" smtClean="0"/>
              <a:t>decision</a:t>
            </a:r>
            <a:r>
              <a:rPr lang="en-US" dirty="0"/>
              <a:t>, and outline any required actions should the Scout/Venturer be advised that additional work is required to make their project successful.</a:t>
            </a:r>
          </a:p>
          <a:p>
            <a:endParaRPr lang="en-US" dirty="0"/>
          </a:p>
          <a:p>
            <a:r>
              <a:rPr lang="en-US" dirty="0"/>
              <a:t>The Board will then reconvene with the Scout/Venturer/Sea Scout.</a:t>
            </a:r>
          </a:p>
          <a:p>
            <a:endParaRPr lang="en-US" dirty="0"/>
          </a:p>
          <a:p>
            <a:r>
              <a:rPr lang="en-US" dirty="0"/>
              <a:t>If the Board recommends approval – the subsequent process will be described to the Scout/Venturer/Sea Scout.</a:t>
            </a:r>
          </a:p>
          <a:p>
            <a:endParaRPr lang="en-US" dirty="0"/>
          </a:p>
          <a:p>
            <a:r>
              <a:rPr lang="en-US" dirty="0"/>
              <a:t>If the Board does not approve, the Board will advise the Scout/Venturer/Sea Scout of issues identified and discuss remedies, and agree on a timeline for submitting the revised DCSA application package.</a:t>
            </a:r>
          </a:p>
        </p:txBody>
      </p:sp>
      <p:sp>
        <p:nvSpPr>
          <p:cNvPr id="4" name="Slide Number Placeholder 3"/>
          <p:cNvSpPr>
            <a:spLocks noGrp="1"/>
          </p:cNvSpPr>
          <p:nvPr>
            <p:ph type="sldNum" sz="quarter" idx="5"/>
          </p:nvPr>
        </p:nvSpPr>
        <p:spPr/>
        <p:txBody>
          <a:bodyPr/>
          <a:lstStyle/>
          <a:p>
            <a:fld id="{83BE8046-732B-42F4-B061-48C2679DD295}" type="slidenum">
              <a:rPr lang="en-US" smtClean="0"/>
              <a:t>18</a:t>
            </a:fld>
            <a:endParaRPr lang="en-US" dirty="0"/>
          </a:p>
        </p:txBody>
      </p:sp>
    </p:spTree>
    <p:extLst>
      <p:ext uri="{BB962C8B-B14F-4D97-AF65-F5344CB8AC3E}">
        <p14:creationId xmlns:p14="http://schemas.microsoft.com/office/powerpoint/2010/main" val="110571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Council Conservation Committee will take the necessary actions to gain the Council Executive Approval, submittal to National BSA for the DCSA certificate and knot; and arrange for an appropriate presentation to the Scout/Venturer/Sea Scout</a:t>
            </a:r>
            <a:r>
              <a:rPr lang="en-US" dirty="0" smtClean="0"/>
              <a:t>.</a:t>
            </a:r>
          </a:p>
          <a:p>
            <a:endParaRPr lang="en-US" dirty="0" smtClean="0"/>
          </a:p>
          <a:p>
            <a:r>
              <a:rPr lang="en-US" dirty="0" smtClean="0"/>
              <a:t>Suitable recognition events</a:t>
            </a:r>
            <a:r>
              <a:rPr lang="en-US" baseline="0" dirty="0" smtClean="0"/>
              <a:t> could include the </a:t>
            </a:r>
            <a:r>
              <a:rPr lang="en-US" dirty="0" smtClean="0"/>
              <a:t>Council</a:t>
            </a:r>
            <a:r>
              <a:rPr lang="en-US" baseline="0" dirty="0" smtClean="0"/>
              <a:t> Annual Dinner, Unit Court of Honor, or other such venue that includes recognitions like the Silver Beaver or Eagle Scout. </a:t>
            </a:r>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19</a:t>
            </a:fld>
            <a:endParaRPr lang="en-US" dirty="0"/>
          </a:p>
        </p:txBody>
      </p:sp>
    </p:spTree>
    <p:extLst>
      <p:ext uri="{BB962C8B-B14F-4D97-AF65-F5344CB8AC3E}">
        <p14:creationId xmlns:p14="http://schemas.microsoft.com/office/powerpoint/2010/main" val="230649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common understanding of the </a:t>
            </a:r>
            <a:r>
              <a:rPr lang="en-US" dirty="0" smtClean="0"/>
              <a:t>Distinguished Conservation Service</a:t>
            </a:r>
            <a:r>
              <a:rPr lang="en-US" baseline="0" dirty="0" smtClean="0"/>
              <a:t> </a:t>
            </a:r>
            <a:r>
              <a:rPr lang="en-US" dirty="0" smtClean="0"/>
              <a:t>Award </a:t>
            </a:r>
            <a:r>
              <a:rPr lang="en-US" dirty="0"/>
              <a:t>context is required by everyone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DCSA is a Council approved award – with coordination with BSA National Headquarters for provision of the award certificate and the knot.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DCSA workbook is required – to be completed in its entirety – by the Scout/Venturer/Sea Scout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DCSA Adviser and Conservation Adviser are involved with all phases of the project – to help ensure alignment with the approved project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Council has a Board of Review for each applicant – consistent with Council approved policies and procedures.</a:t>
            </a:r>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2</a:t>
            </a:fld>
            <a:endParaRPr lang="en-US" dirty="0"/>
          </a:p>
        </p:txBody>
      </p:sp>
    </p:spTree>
    <p:extLst>
      <p:ext uri="{BB962C8B-B14F-4D97-AF65-F5344CB8AC3E}">
        <p14:creationId xmlns:p14="http://schemas.microsoft.com/office/powerpoint/2010/main" val="2690557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20</a:t>
            </a:fld>
            <a:endParaRPr lang="en-US" dirty="0"/>
          </a:p>
        </p:txBody>
      </p:sp>
    </p:spTree>
    <p:extLst>
      <p:ext uri="{BB962C8B-B14F-4D97-AF65-F5344CB8AC3E}">
        <p14:creationId xmlns:p14="http://schemas.microsoft.com/office/powerpoint/2010/main" val="78260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Councils being assigned the responsibility to administer and approve DCSA applications, it is very important that earning the award is consistent, as much as possible, across </a:t>
            </a:r>
            <a:r>
              <a:rPr lang="en-US" dirty="0" smtClean="0"/>
              <a:t>all Councils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National DCSA website provided the benchmark to measure implementation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DCSA adviser course </a:t>
            </a:r>
            <a:r>
              <a:rPr lang="en-US" dirty="0" smtClean="0"/>
              <a:t>is available on </a:t>
            </a:r>
            <a:r>
              <a:rPr lang="en-US" dirty="0"/>
              <a:t>Scouting U – this presentation is aligned as much as possible to the final adviser course documents.</a:t>
            </a:r>
          </a:p>
          <a:p>
            <a:endParaRPr lang="en-US" dirty="0"/>
          </a:p>
          <a:p>
            <a:r>
              <a:rPr lang="en-US" dirty="0"/>
              <a:t>The rest of this presentation addresses the Council Conservation Committee’s oversight and administration of the DCSA for Scouts/Venturers/Sea Scouts, and provides a basis for development of a Council’s implementation policies and procedures.</a:t>
            </a:r>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3</a:t>
            </a:fld>
            <a:endParaRPr lang="en-US" dirty="0"/>
          </a:p>
        </p:txBody>
      </p:sp>
    </p:spTree>
    <p:extLst>
      <p:ext uri="{BB962C8B-B14F-4D97-AF65-F5344CB8AC3E}">
        <p14:creationId xmlns:p14="http://schemas.microsoft.com/office/powerpoint/2010/main" val="33084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Councils may not have a conservation committee, albeit that someone in the council is responsible for the actions and activities enumerated in the Council Conservation Committee Guidebook.  (</a:t>
            </a:r>
            <a:r>
              <a:rPr lang="en-US" dirty="0">
                <a:hlinkClick r:id="rId3"/>
              </a:rPr>
              <a:t>Council-Conservation-Committee-Guidebook-2019.pdf</a:t>
            </a:r>
            <a:r>
              <a:rPr lang="en-US" dirty="0"/>
              <a:t>).</a:t>
            </a:r>
          </a:p>
          <a:p>
            <a:endParaRPr lang="en-US" dirty="0"/>
          </a:p>
          <a:p>
            <a:r>
              <a:rPr lang="en-US" dirty="0"/>
              <a:t>Should the Council not have an established Conservation Committee, the Council Executive could assign the DCSA actions to the Council Advancement and Recognition Committee, request assistance from an adjoining Council that has a conservation committee, or take action to establish a Council Conservation Committee.</a:t>
            </a:r>
          </a:p>
        </p:txBody>
      </p:sp>
      <p:sp>
        <p:nvSpPr>
          <p:cNvPr id="4" name="Slide Number Placeholder 3"/>
          <p:cNvSpPr>
            <a:spLocks noGrp="1"/>
          </p:cNvSpPr>
          <p:nvPr>
            <p:ph type="sldNum" sz="quarter" idx="5"/>
          </p:nvPr>
        </p:nvSpPr>
        <p:spPr/>
        <p:txBody>
          <a:bodyPr/>
          <a:lstStyle/>
          <a:p>
            <a:fld id="{83BE8046-732B-42F4-B061-48C2679DD295}" type="slidenum">
              <a:rPr lang="en-US" smtClean="0"/>
              <a:t>4</a:t>
            </a:fld>
            <a:endParaRPr lang="en-US" dirty="0"/>
          </a:p>
        </p:txBody>
      </p:sp>
    </p:spTree>
    <p:extLst>
      <p:ext uri="{BB962C8B-B14F-4D97-AF65-F5344CB8AC3E}">
        <p14:creationId xmlns:p14="http://schemas.microsoft.com/office/powerpoint/2010/main" val="38064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council conservation committee responsibilities and several are listed here.  In addition to overseeing the DCSA administration, the committee should reach out to many conservation organizations and land owners to gain acceptance by Scouts/Venturers/Sea Scouts to accomplish the award </a:t>
            </a:r>
            <a:r>
              <a:rPr lang="en-US" dirty="0" smtClean="0"/>
              <a:t>requirements.</a:t>
            </a:r>
            <a:endParaRPr lang="en-US" dirty="0"/>
          </a:p>
          <a:p>
            <a:endParaRPr lang="en-US" dirty="0"/>
          </a:p>
          <a:p>
            <a:r>
              <a:rPr lang="en-US" dirty="0"/>
              <a:t>The council can also help with finding and helping to train DCSA advisers, identify conservation advisers, and connect Scouts/Venturers/Sea Scouts with land owners.</a:t>
            </a:r>
          </a:p>
          <a:p>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5</a:t>
            </a:fld>
            <a:endParaRPr lang="en-US" dirty="0"/>
          </a:p>
        </p:txBody>
      </p:sp>
    </p:spTree>
    <p:extLst>
      <p:ext uri="{BB962C8B-B14F-4D97-AF65-F5344CB8AC3E}">
        <p14:creationId xmlns:p14="http://schemas.microsoft.com/office/powerpoint/2010/main" val="41130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plan will address the following:</a:t>
            </a:r>
          </a:p>
          <a:p>
            <a:endParaRPr lang="en-US" dirty="0"/>
          </a:p>
          <a:p>
            <a:pPr marL="171450" indent="-171450">
              <a:buFontTx/>
              <a:buChar char="-"/>
            </a:pPr>
            <a:r>
              <a:rPr lang="en-US" dirty="0" smtClean="0"/>
              <a:t>The </a:t>
            </a:r>
            <a:r>
              <a:rPr lang="en-US" dirty="0"/>
              <a:t>Council Conservation Committee </a:t>
            </a:r>
            <a:r>
              <a:rPr lang="en-US" dirty="0" smtClean="0"/>
              <a:t>can:</a:t>
            </a:r>
            <a:endParaRPr lang="en-US" dirty="0"/>
          </a:p>
          <a:p>
            <a:pPr marL="628650" marR="0" lvl="1" indent="-171450" algn="l" defTabSz="914400" rtl="0" eaLnBrk="1" fontAlgn="base" latinLnBrk="0" hangingPunct="1">
              <a:lnSpc>
                <a:spcPct val="100000"/>
              </a:lnSpc>
              <a:spcBef>
                <a:spcPct val="30000"/>
              </a:spcBef>
              <a:spcAft>
                <a:spcPct val="0"/>
              </a:spcAft>
              <a:buClrTx/>
              <a:buSzTx/>
              <a:buFontTx/>
              <a:buChar char="-"/>
              <a:tabLst/>
              <a:defRPr/>
            </a:pPr>
            <a:r>
              <a:rPr lang="en-US" dirty="0" smtClean="0"/>
              <a:t>Develop an information marketing plan to promote the</a:t>
            </a:r>
            <a:r>
              <a:rPr lang="en-US" baseline="0" dirty="0" smtClean="0"/>
              <a:t> Distinguished Conservation Service Award recognition. </a:t>
            </a:r>
          </a:p>
          <a:p>
            <a:pPr marL="1085850" marR="0" lvl="2" indent="-171450" algn="l" defTabSz="914400" rtl="0" eaLnBrk="1" fontAlgn="base" latinLnBrk="0" hangingPunct="1">
              <a:lnSpc>
                <a:spcPct val="100000"/>
              </a:lnSpc>
              <a:spcBef>
                <a:spcPct val="30000"/>
              </a:spcBef>
              <a:spcAft>
                <a:spcPct val="0"/>
              </a:spcAft>
              <a:buClrTx/>
              <a:buSzTx/>
              <a:buFontTx/>
              <a:buChar char="-"/>
              <a:tabLst/>
              <a:defRPr/>
            </a:pPr>
            <a:r>
              <a:rPr lang="en-US" dirty="0" smtClean="0"/>
              <a:t>Systematically, and continuously provide Council members information on the DCSA and other BSA conservation related awards</a:t>
            </a:r>
          </a:p>
          <a:p>
            <a:pPr marL="628650" lvl="1" indent="-171450">
              <a:buFontTx/>
              <a:buChar char="-"/>
            </a:pPr>
            <a:r>
              <a:rPr lang="en-US" dirty="0" smtClean="0"/>
              <a:t>Develop the process </a:t>
            </a:r>
            <a:r>
              <a:rPr lang="en-US" dirty="0"/>
              <a:t>and procedures to administer the DCSA, and promote other BSA conservation related awards</a:t>
            </a:r>
          </a:p>
          <a:p>
            <a:pPr marL="628650" lvl="1" indent="-171450">
              <a:buFontTx/>
              <a:buChar char="-"/>
            </a:pPr>
            <a:r>
              <a:rPr lang="en-US" dirty="0"/>
              <a:t>Recruit and train DCSA advisers</a:t>
            </a:r>
          </a:p>
          <a:p>
            <a:pPr marL="628650" lvl="1" indent="-171450">
              <a:buFontTx/>
              <a:buChar char="-"/>
            </a:pPr>
            <a:r>
              <a:rPr lang="en-US" dirty="0"/>
              <a:t>Build relationships with conservation organizations and land owners that can provide the location for a project</a:t>
            </a:r>
          </a:p>
          <a:p>
            <a:pPr marL="628650" lvl="1" indent="-171450">
              <a:buFontTx/>
              <a:buChar char="-"/>
            </a:pPr>
            <a:r>
              <a:rPr lang="en-US" dirty="0"/>
              <a:t>Recruit conservation advisers</a:t>
            </a:r>
          </a:p>
          <a:p>
            <a:pPr marL="628650" lvl="1" indent="-171450">
              <a:buFontTx/>
              <a:buChar char="-"/>
            </a:pPr>
            <a:r>
              <a:rPr lang="en-US" dirty="0"/>
              <a:t>Provide opportunities and procedures for how DCSA projects can be accomplished on BSA </a:t>
            </a:r>
            <a:r>
              <a:rPr lang="en-US" dirty="0" smtClean="0"/>
              <a:t>property</a:t>
            </a:r>
          </a:p>
          <a:p>
            <a:pPr marL="628650" lvl="1" indent="-171450">
              <a:buFontTx/>
              <a:buChar char="-"/>
            </a:pPr>
            <a:r>
              <a:rPr lang="en-US" sz="1200" b="0" i="0" kern="1200" dirty="0" smtClean="0">
                <a:solidFill>
                  <a:schemeClr val="tx1"/>
                </a:solidFill>
                <a:effectLst/>
                <a:latin typeface="+mn-lt"/>
                <a:ea typeface="MS PGothic" panose="020B0600070205080204" pitchFamily="34" charset="-128"/>
                <a:cs typeface="+mn-cs"/>
              </a:rPr>
              <a:t>Projects conducted on council properties must be consistent with the Camp Conservation Plan</a:t>
            </a:r>
            <a:r>
              <a:rPr lang="en-US" dirty="0" smtClean="0"/>
              <a:t> </a:t>
            </a:r>
          </a:p>
          <a:p>
            <a:pPr marL="628650" lvl="1" indent="-171450">
              <a:buFontTx/>
              <a:buChar char="-"/>
            </a:pPr>
            <a:r>
              <a:rPr lang="en-US" dirty="0" smtClean="0"/>
              <a:t>Find resources to help scouts complete these projects,</a:t>
            </a:r>
            <a:r>
              <a:rPr lang="en-US" baseline="0" dirty="0" smtClean="0"/>
              <a:t> which can include:</a:t>
            </a:r>
          </a:p>
          <a:p>
            <a:pPr marL="1085850" lvl="2" indent="-171450">
              <a:buFontTx/>
              <a:buChar char="-"/>
            </a:pPr>
            <a:r>
              <a:rPr lang="en-US" dirty="0" smtClean="0"/>
              <a:t>Assist in gaining Council approval for fund raising.</a:t>
            </a:r>
          </a:p>
          <a:p>
            <a:pPr marL="1085850" lvl="2" indent="-171450">
              <a:buFontTx/>
              <a:buChar char="-"/>
            </a:pPr>
            <a:r>
              <a:rPr lang="en-US" dirty="0" smtClean="0"/>
              <a:t>Where possible, assist in finding financial assistance for Scouts/Venturers/Sea Scouts.</a:t>
            </a:r>
          </a:p>
          <a:p>
            <a:pPr marL="1085850" lvl="2" indent="-171450">
              <a:buFontTx/>
              <a:buChar char="-"/>
            </a:pPr>
            <a:r>
              <a:rPr lang="en-US" dirty="0" smtClean="0"/>
              <a:t>Where possible, assist in providing financial assistance for permanent signage at project locations that a) sustains information on the purpose of the project, and b) links the project results to the Scouts/Venturers/Sea Scouts and BSA.</a:t>
            </a: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6</a:t>
            </a:fld>
            <a:endParaRPr lang="en-US" dirty="0"/>
          </a:p>
        </p:txBody>
      </p:sp>
    </p:spTree>
    <p:extLst>
      <p:ext uri="{BB962C8B-B14F-4D97-AF65-F5344CB8AC3E}">
        <p14:creationId xmlns:p14="http://schemas.microsoft.com/office/powerpoint/2010/main" val="308461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Council Conservation Committee can:</a:t>
            </a:r>
          </a:p>
          <a:p>
            <a:pPr marL="628650" lvl="1" indent="-171450">
              <a:buFontTx/>
              <a:buChar char="-"/>
            </a:pPr>
            <a:endParaRPr lang="en-US" dirty="0" smtClean="0"/>
          </a:p>
          <a:p>
            <a:pPr marL="628650" lvl="1" indent="-171450">
              <a:buFontTx/>
              <a:buChar char="-"/>
            </a:pPr>
            <a:r>
              <a:rPr lang="en-US" dirty="0" smtClean="0"/>
              <a:t>Help the scout find the key advisers that will make</a:t>
            </a:r>
            <a:r>
              <a:rPr lang="en-US" baseline="0" dirty="0" smtClean="0"/>
              <a:t> the project a success.</a:t>
            </a:r>
          </a:p>
          <a:p>
            <a:pPr marL="1085850" lvl="2" indent="-171450">
              <a:buFontTx/>
              <a:buChar char="-"/>
            </a:pPr>
            <a:endParaRPr lang="en-US" baseline="0" dirty="0" smtClean="0"/>
          </a:p>
          <a:p>
            <a:pPr marL="628650" lvl="1" indent="-171450">
              <a:buFontTx/>
              <a:buChar char="-"/>
            </a:pPr>
            <a:r>
              <a:rPr lang="en-US" baseline="0" dirty="0" smtClean="0"/>
              <a:t>Work with the scout through all aspects of the project, including reviewing proposals prior to approval.</a:t>
            </a:r>
          </a:p>
          <a:p>
            <a:pPr marL="1085850" marR="0" lvl="2" indent="-171450" algn="l" defTabSz="914400" rtl="0" eaLnBrk="1" fontAlgn="base" latinLnBrk="0" hangingPunct="1">
              <a:lnSpc>
                <a:spcPct val="100000"/>
              </a:lnSpc>
              <a:spcBef>
                <a:spcPct val="30000"/>
              </a:spcBef>
              <a:spcAft>
                <a:spcPct val="0"/>
              </a:spcAft>
              <a:buClrTx/>
              <a:buSzTx/>
              <a:buFontTx/>
              <a:buChar char="-"/>
              <a:tabLst/>
              <a:defRPr/>
            </a:pPr>
            <a:r>
              <a:rPr lang="en-US" dirty="0" smtClean="0"/>
              <a:t>Includes advising on their project proposal, project planning, project accomplishment, and project reporting.</a:t>
            </a:r>
          </a:p>
          <a:p>
            <a:pPr marL="1085850" lvl="2" indent="-171450">
              <a:buFontTx/>
              <a:buChar char="-"/>
            </a:pPr>
            <a:r>
              <a:rPr lang="en-US" dirty="0" smtClean="0"/>
              <a:t>Ensure sustained quality of DCSA projects – that make a positive difference to the environment and ecology.</a:t>
            </a:r>
          </a:p>
          <a:p>
            <a:pPr marL="1085850" marR="0" lvl="2" indent="-171450" algn="l" defTabSz="914400" rtl="0" eaLnBrk="1" fontAlgn="base" latinLnBrk="0" hangingPunct="1">
              <a:lnSpc>
                <a:spcPct val="100000"/>
              </a:lnSpc>
              <a:spcBef>
                <a:spcPct val="30000"/>
              </a:spcBef>
              <a:spcAft>
                <a:spcPct val="0"/>
              </a:spcAft>
              <a:buClrTx/>
              <a:buSzTx/>
              <a:buFontTx/>
              <a:buChar char="-"/>
              <a:tabLst/>
              <a:defRPr/>
            </a:pPr>
            <a:r>
              <a:rPr lang="en-US" dirty="0" smtClean="0"/>
              <a:t>Promote recognition in local news media for completed projects.</a:t>
            </a:r>
          </a:p>
          <a:p>
            <a:pPr marL="1085850" lvl="2" indent="-171450">
              <a:buFontTx/>
              <a:buChar char="-"/>
            </a:pPr>
            <a:endParaRPr lang="en-US" dirty="0" smtClean="0"/>
          </a:p>
          <a:p>
            <a:pPr marL="628650" lvl="1" indent="-171450">
              <a:buFontTx/>
              <a:buChar char="-"/>
            </a:pPr>
            <a:r>
              <a:rPr lang="en-US" baseline="0" dirty="0" smtClean="0"/>
              <a:t>Carry out the Board of Review. </a:t>
            </a:r>
          </a:p>
          <a:p>
            <a:pPr marL="628650" lvl="1" indent="-171450">
              <a:buFontTx/>
              <a:buChar char="-"/>
            </a:pPr>
            <a:r>
              <a:rPr lang="en-US" baseline="0" dirty="0" smtClean="0"/>
              <a:t>Work with Council staff on final approval.</a:t>
            </a:r>
          </a:p>
          <a:p>
            <a:pPr marL="628650" lvl="1" indent="-171450">
              <a:buFontTx/>
              <a:buChar char="-"/>
            </a:pPr>
            <a:r>
              <a:rPr lang="en-US" baseline="0" dirty="0" smtClean="0"/>
              <a:t>Work with National Supply to obtain recognition items.</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83BE8046-732B-42F4-B061-48C2679DD295}" type="slidenum">
              <a:rPr lang="en-US" smtClean="0"/>
              <a:t>7</a:t>
            </a:fld>
            <a:endParaRPr lang="en-US" dirty="0"/>
          </a:p>
        </p:txBody>
      </p:sp>
    </p:spTree>
    <p:extLst>
      <p:ext uri="{BB962C8B-B14F-4D97-AF65-F5344CB8AC3E}">
        <p14:creationId xmlns:p14="http://schemas.microsoft.com/office/powerpoint/2010/main" val="119982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Council should develop implementation policies and procedures – as listed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Council should formally approve, and then distribute the implementation policies and procedures.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Having </a:t>
            </a:r>
            <a:r>
              <a:rPr lang="en-US" dirty="0"/>
              <a:t>this information on the Council website will help ensure the broadest transparency – leading to effective accomplishment of projects, leading to award approval.</a:t>
            </a:r>
          </a:p>
        </p:txBody>
      </p:sp>
      <p:sp>
        <p:nvSpPr>
          <p:cNvPr id="4" name="Slide Number Placeholder 3"/>
          <p:cNvSpPr>
            <a:spLocks noGrp="1"/>
          </p:cNvSpPr>
          <p:nvPr>
            <p:ph type="sldNum" sz="quarter" idx="5"/>
          </p:nvPr>
        </p:nvSpPr>
        <p:spPr/>
        <p:txBody>
          <a:bodyPr/>
          <a:lstStyle/>
          <a:p>
            <a:fld id="{83BE8046-732B-42F4-B061-48C2679DD295}" type="slidenum">
              <a:rPr lang="en-US" smtClean="0"/>
              <a:t>8</a:t>
            </a:fld>
            <a:endParaRPr lang="en-US" dirty="0"/>
          </a:p>
        </p:txBody>
      </p:sp>
    </p:spTree>
    <p:extLst>
      <p:ext uri="{BB962C8B-B14F-4D97-AF65-F5344CB8AC3E}">
        <p14:creationId xmlns:p14="http://schemas.microsoft.com/office/powerpoint/2010/main" val="188113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BSA National DCSA website has a ‘toolbox” containing this presentation and the additional resources shown here.  </a:t>
            </a:r>
            <a:endParaRPr lang="en-US" dirty="0" smtClean="0"/>
          </a:p>
          <a:p>
            <a:endParaRPr lang="en-US" dirty="0" smtClean="0"/>
          </a:p>
          <a:p>
            <a:r>
              <a:rPr lang="en-US" dirty="0" smtClean="0"/>
              <a:t>The </a:t>
            </a:r>
            <a:r>
              <a:rPr lang="en-US" dirty="0"/>
              <a:t>intent is to assist Councils with the development of their own policies and procedures – AND ALSO achieve a degree of consistency across Councils.</a:t>
            </a:r>
          </a:p>
        </p:txBody>
      </p:sp>
      <p:sp>
        <p:nvSpPr>
          <p:cNvPr id="4" name="Slide Number Placeholder 3"/>
          <p:cNvSpPr>
            <a:spLocks noGrp="1"/>
          </p:cNvSpPr>
          <p:nvPr>
            <p:ph type="sldNum" sz="quarter" idx="5"/>
          </p:nvPr>
        </p:nvSpPr>
        <p:spPr/>
        <p:txBody>
          <a:bodyPr/>
          <a:lstStyle/>
          <a:p>
            <a:fld id="{83BE8046-732B-42F4-B061-48C2679DD295}" type="slidenum">
              <a:rPr lang="en-US" smtClean="0"/>
              <a:t>9</a:t>
            </a:fld>
            <a:endParaRPr lang="en-US" dirty="0"/>
          </a:p>
        </p:txBody>
      </p:sp>
    </p:spTree>
    <p:extLst>
      <p:ext uri="{BB962C8B-B14F-4D97-AF65-F5344CB8AC3E}">
        <p14:creationId xmlns:p14="http://schemas.microsoft.com/office/powerpoint/2010/main" val="359757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169455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809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5619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3C32-730E-483A-A486-4F157D4CB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2EBC5-BD44-436A-8C3E-9FCF981680B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0F1393-04B8-45C3-8435-ED2B6DE925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672896-F699-46D9-BD31-F0F06A6C89E2}"/>
              </a:ext>
            </a:extLst>
          </p:cNvPr>
          <p:cNvSpPr>
            <a:spLocks noGrp="1"/>
          </p:cNvSpPr>
          <p:nvPr>
            <p:ph type="dt" sz="half" idx="10"/>
          </p:nvPr>
        </p:nvSpPr>
        <p:spPr/>
        <p:txBody>
          <a:bodyPr/>
          <a:lstStyle/>
          <a:p>
            <a:fld id="{3AE49FA8-7842-4F08-888B-A024E9007CF6}" type="datetime1">
              <a:rPr lang="en-US" smtClean="0"/>
              <a:t>1/3/2022</a:t>
            </a:fld>
            <a:endParaRPr lang="en-US" dirty="0"/>
          </a:p>
        </p:txBody>
      </p:sp>
      <p:sp>
        <p:nvSpPr>
          <p:cNvPr id="6" name="Footer Placeholder 5">
            <a:extLst>
              <a:ext uri="{FF2B5EF4-FFF2-40B4-BE49-F238E27FC236}">
                <a16:creationId xmlns:a16="http://schemas.microsoft.com/office/drawing/2014/main" id="{BE9B09AB-4101-4F5A-B153-2070CB76B732}"/>
              </a:ext>
            </a:extLst>
          </p:cNvPr>
          <p:cNvSpPr>
            <a:spLocks noGrp="1"/>
          </p:cNvSpPr>
          <p:nvPr>
            <p:ph type="ftr" sz="quarter" idx="11"/>
          </p:nvPr>
        </p:nvSpPr>
        <p:spPr/>
        <p:txBody>
          <a:bodyPr/>
          <a:lstStyle/>
          <a:p>
            <a:r>
              <a:rPr lang="en-US" dirty="0"/>
              <a:t>Distinguished Conservation Service Award</a:t>
            </a:r>
          </a:p>
        </p:txBody>
      </p:sp>
      <p:sp>
        <p:nvSpPr>
          <p:cNvPr id="7" name="Slide Number Placeholder 6">
            <a:extLst>
              <a:ext uri="{FF2B5EF4-FFF2-40B4-BE49-F238E27FC236}">
                <a16:creationId xmlns:a16="http://schemas.microsoft.com/office/drawing/2014/main" id="{EC6B216B-AD40-4186-992A-D90A3B8D2B19}"/>
              </a:ext>
            </a:extLst>
          </p:cNvPr>
          <p:cNvSpPr>
            <a:spLocks noGrp="1"/>
          </p:cNvSpPr>
          <p:nvPr>
            <p:ph type="sldNum" sz="quarter" idx="12"/>
          </p:nvPr>
        </p:nvSpPr>
        <p:spPr/>
        <p:txBody>
          <a:bodyPr/>
          <a:lstStyle/>
          <a:p>
            <a:fld id="{FFF98FBF-92D4-4DB2-BB73-B39CA88AB2A8}" type="slidenum">
              <a:rPr lang="en-US" smtClean="0"/>
              <a:t>‹#›</a:t>
            </a:fld>
            <a:endParaRPr lang="en-US" dirty="0"/>
          </a:p>
        </p:txBody>
      </p:sp>
    </p:spTree>
    <p:extLst>
      <p:ext uri="{BB962C8B-B14F-4D97-AF65-F5344CB8AC3E}">
        <p14:creationId xmlns:p14="http://schemas.microsoft.com/office/powerpoint/2010/main" val="155614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ACC782D-F192-4C54-B732-7B56243F670F}" type="slidenum">
              <a:rPr lang="en-US" altLang="en-US"/>
              <a:pPr/>
              <a:t>‹#›</a:t>
            </a:fld>
            <a:endParaRPr lang="en-US" altLang="en-US"/>
          </a:p>
        </p:txBody>
      </p:sp>
      <p:pic>
        <p:nvPicPr>
          <p:cNvPr id="7" name="Picture 6" descr="StationeryFolio.jpg"/>
          <p:cNvPicPr>
            <a:picLocks noChangeAspect="1"/>
          </p:cNvPicPr>
          <p:nvPr userDrawn="1"/>
        </p:nvPicPr>
        <p:blipFill>
          <a:blip r:embed="rId5" cstate="email">
            <a:clrChange>
              <a:clrFrom>
                <a:srgbClr val="FFFFFE"/>
              </a:clrFrom>
              <a:clrTo>
                <a:srgbClr val="FFFFFE">
                  <a:alpha val="0"/>
                </a:srgbClr>
              </a:clrTo>
            </a:clrChange>
            <a:duotone>
              <a:prstClr val="black"/>
              <a:srgbClr val="EAEAEA">
                <a:tint val="45000"/>
                <a:satMod val="400000"/>
              </a:srgbClr>
            </a:duotone>
            <a:lum bright="40000" contrast="-100000"/>
          </a:blip>
          <a:srcRect l="85743" t="-3862" b="43000"/>
          <a:stretch>
            <a:fillRect/>
          </a:stretch>
        </p:blipFill>
        <p:spPr>
          <a:xfrm>
            <a:off x="5410200" y="5082915"/>
            <a:ext cx="3743325" cy="1765560"/>
          </a:xfrm>
          <a:prstGeom prst="rect">
            <a:avLst/>
          </a:prstGeom>
        </p:spPr>
      </p:pic>
      <p:sp>
        <p:nvSpPr>
          <p:cNvPr id="8" name="Rectangle 7"/>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2" descr="AnnivGrStandard_Rev.gi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3" descr="Prepared_For_Life_Rev.gif"/>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80288" y="6353175"/>
            <a:ext cx="16303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42" r:id="rId3"/>
  </p:sldLayoutIdLst>
  <p:transition spd="med"/>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457200" indent="-457200" algn="l" rtl="0" eaLnBrk="0" fontAlgn="base" hangingPunct="0">
        <a:spcBef>
          <a:spcPct val="20000"/>
        </a:spcBef>
        <a:spcAft>
          <a:spcPct val="0"/>
        </a:spcAft>
        <a:buFont typeface="Arial" panose="020B0604020202020204" pitchFamily="34" charset="0"/>
        <a:buChar char="•"/>
        <a:defRPr sz="2800" b="1" kern="1200">
          <a:solidFill>
            <a:schemeClr val="tx1"/>
          </a:solidFill>
          <a:latin typeface="+mn-lt"/>
          <a:ea typeface="MS PGothic" panose="020B0600070205080204" pitchFamily="34" charset="-128"/>
          <a:cs typeface="+mn-cs"/>
        </a:defRPr>
      </a:lvl1pPr>
      <a:lvl2pPr marL="914400" indent="-4572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S PGothic" panose="020B0600070205080204" pitchFamily="34" charset="-128"/>
          <a:cs typeface="+mn-cs"/>
        </a:defRPr>
      </a:lvl2pPr>
      <a:lvl3pPr marL="12573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S PGothic" panose="020B0600070205080204" pitchFamily="34" charset="-128"/>
          <a:cs typeface="+mn-cs"/>
        </a:defRPr>
      </a:lvl3pPr>
      <a:lvl4pPr marL="1714500" indent="-3429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S PGothic" panose="020B0600070205080204" pitchFamily="34" charset="-128"/>
          <a:cs typeface="+mn-cs"/>
        </a:defRPr>
      </a:lvl4pPr>
      <a:lvl5pPr marL="2171700" indent="-3429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cid:6ae90792-ce4d-485f-ac96-69c4d4d5409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couting.org/outdoor-programs/conservation-and-environment/conservation-awards-and-recognitions/bsa-distinguished-conservation-service-awar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4C9D-5B00-41F5-9FC2-15EC6E7415F7}"/>
              </a:ext>
            </a:extLst>
          </p:cNvPr>
          <p:cNvSpPr>
            <a:spLocks noGrp="1"/>
          </p:cNvSpPr>
          <p:nvPr>
            <p:ph type="ctrTitle"/>
          </p:nvPr>
        </p:nvSpPr>
        <p:spPr>
          <a:xfrm>
            <a:off x="1250114" y="1699022"/>
            <a:ext cx="6858000" cy="1790700"/>
          </a:xfrm>
        </p:spPr>
        <p:txBody>
          <a:bodyPr/>
          <a:lstStyle/>
          <a:p>
            <a:r>
              <a:rPr lang="en-US" sz="2100" dirty="0"/>
              <a:t>Council Conservation Committee</a:t>
            </a:r>
            <a:r>
              <a:rPr lang="en-US" dirty="0"/>
              <a:t/>
            </a:r>
            <a:br>
              <a:rPr lang="en-US" dirty="0"/>
            </a:br>
            <a:r>
              <a:rPr lang="en-US" dirty="0"/>
              <a:t>Distinguished Conservation Service Award</a:t>
            </a:r>
          </a:p>
        </p:txBody>
      </p:sp>
      <p:sp>
        <p:nvSpPr>
          <p:cNvPr id="5" name="Slide Number Placeholder 4">
            <a:extLst>
              <a:ext uri="{FF2B5EF4-FFF2-40B4-BE49-F238E27FC236}">
                <a16:creationId xmlns:a16="http://schemas.microsoft.com/office/drawing/2014/main" id="{246A8B4F-69CA-4829-A185-FF2B9E8B7921}"/>
              </a:ext>
            </a:extLst>
          </p:cNvPr>
          <p:cNvSpPr>
            <a:spLocks noGrp="1"/>
          </p:cNvSpPr>
          <p:nvPr>
            <p:ph type="sldNum" sz="quarter" idx="4294967295"/>
          </p:nvPr>
        </p:nvSpPr>
        <p:spPr/>
        <p:txBody>
          <a:bodyPr/>
          <a:lstStyle/>
          <a:p>
            <a:fld id="{FFF98FBF-92D4-4DB2-BB73-B39CA88AB2A8}" type="slidenum">
              <a:rPr lang="en-US" smtClean="0"/>
              <a:t>1</a:t>
            </a:fld>
            <a:endParaRPr lang="en-US" dirty="0"/>
          </a:p>
        </p:txBody>
      </p:sp>
      <p:pic>
        <p:nvPicPr>
          <p:cNvPr id="41986" name="Picture 2" descr="DCSA Brown"/>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356991" y="3356991"/>
            <a:ext cx="2591371" cy="25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6648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57200" y="1844824"/>
            <a:ext cx="8229600" cy="3809999"/>
          </a:xfrm>
        </p:spPr>
        <p:txBody>
          <a:bodyPr>
            <a:normAutofit fontScale="85000" lnSpcReduction="20000"/>
          </a:bodyPr>
          <a:lstStyle/>
          <a:p>
            <a:r>
              <a:rPr lang="en-US" dirty="0"/>
              <a:t>The Basics</a:t>
            </a:r>
          </a:p>
          <a:p>
            <a:pPr lvl="1"/>
            <a:r>
              <a:rPr lang="en-US" dirty="0"/>
              <a:t>The </a:t>
            </a:r>
            <a:r>
              <a:rPr lang="en-US" dirty="0" smtClean="0"/>
              <a:t>Candidate must </a:t>
            </a:r>
            <a:r>
              <a:rPr lang="en-US" dirty="0"/>
              <a:t>use the current </a:t>
            </a:r>
            <a:r>
              <a:rPr lang="en-US" dirty="0" smtClean="0"/>
              <a:t>Workbook</a:t>
            </a:r>
            <a:endParaRPr lang="en-US" dirty="0"/>
          </a:p>
          <a:p>
            <a:pPr lvl="1"/>
            <a:r>
              <a:rPr lang="en-US" dirty="0"/>
              <a:t>The </a:t>
            </a:r>
            <a:r>
              <a:rPr lang="en-US" dirty="0" smtClean="0"/>
              <a:t>Candidate accomplishes </a:t>
            </a:r>
            <a:r>
              <a:rPr lang="en-US" dirty="0"/>
              <a:t>two projects</a:t>
            </a:r>
          </a:p>
          <a:p>
            <a:pPr lvl="2"/>
            <a:r>
              <a:rPr lang="en-US" dirty="0"/>
              <a:t>Project proposal evaluation may be sequential</a:t>
            </a:r>
          </a:p>
          <a:p>
            <a:pPr lvl="2"/>
            <a:r>
              <a:rPr lang="en-US" dirty="0"/>
              <a:t>The Board of Review will review both project workbooks, along with the award application</a:t>
            </a:r>
          </a:p>
          <a:p>
            <a:pPr lvl="1"/>
            <a:r>
              <a:rPr lang="en-US" dirty="0"/>
              <a:t>The Scout accomplishes merit badges</a:t>
            </a:r>
          </a:p>
          <a:p>
            <a:pPr lvl="1"/>
            <a:r>
              <a:rPr lang="en-US" dirty="0"/>
              <a:t>Venturer’s and Sea Scouts accomplishes respective additional requirements</a:t>
            </a:r>
          </a:p>
          <a:p>
            <a:pPr lvl="1"/>
            <a:r>
              <a:rPr lang="en-US" dirty="0"/>
              <a:t>Process is similar to the Eagle Scout project proposal approval and Board of Review process</a:t>
            </a:r>
          </a:p>
          <a:p>
            <a:pPr lvl="1"/>
            <a:r>
              <a:rPr lang="en-US" dirty="0"/>
              <a:t>Adherence and demonstrated understanding/application of the Guide to Safe Scouting is a must! </a:t>
            </a:r>
          </a:p>
          <a:p>
            <a:endParaRPr lang="en-US" dirty="0"/>
          </a:p>
        </p:txBody>
      </p:sp>
      <p:sp>
        <p:nvSpPr>
          <p:cNvPr id="2" name="Slide Number Placeholder 1">
            <a:extLst>
              <a:ext uri="{FF2B5EF4-FFF2-40B4-BE49-F238E27FC236}">
                <a16:creationId xmlns:a16="http://schemas.microsoft.com/office/drawing/2014/main" id="{2A5AEB11-E0BC-4B08-822C-78DD29BB708A}"/>
              </a:ext>
            </a:extLst>
          </p:cNvPr>
          <p:cNvSpPr>
            <a:spLocks noGrp="1"/>
          </p:cNvSpPr>
          <p:nvPr>
            <p:ph type="sldNum" sz="quarter" idx="4294967295"/>
          </p:nvPr>
        </p:nvSpPr>
        <p:spPr/>
        <p:txBody>
          <a:bodyPr/>
          <a:lstStyle/>
          <a:p>
            <a:fld id="{FFF98FBF-92D4-4DB2-BB73-B39CA88AB2A8}" type="slidenum">
              <a:rPr lang="en-US" smtClean="0"/>
              <a:t>10</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11531323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sz="half" idx="1"/>
          </p:nvPr>
        </p:nvSpPr>
        <p:spPr/>
        <p:txBody>
          <a:bodyPr>
            <a:normAutofit fontScale="77500" lnSpcReduction="20000"/>
          </a:bodyPr>
          <a:lstStyle/>
          <a:p>
            <a:r>
              <a:rPr lang="en-US" dirty="0"/>
              <a:t>The </a:t>
            </a:r>
            <a:r>
              <a:rPr lang="en-US" dirty="0" smtClean="0"/>
              <a:t>Candidate visits </a:t>
            </a:r>
            <a:r>
              <a:rPr lang="en-US" dirty="0"/>
              <a:t>the Council Conservation Committee several times</a:t>
            </a:r>
          </a:p>
          <a:p>
            <a:pPr lvl="1"/>
            <a:r>
              <a:rPr lang="en-US" dirty="0" smtClean="0"/>
              <a:t>A visit for </a:t>
            </a:r>
            <a:r>
              <a:rPr lang="en-US" dirty="0"/>
              <a:t>each project proposal review and </a:t>
            </a:r>
            <a:r>
              <a:rPr lang="en-US" dirty="0" smtClean="0"/>
              <a:t>approval</a:t>
            </a:r>
          </a:p>
          <a:p>
            <a:pPr lvl="1"/>
            <a:endParaRPr lang="en-US" dirty="0"/>
          </a:p>
          <a:p>
            <a:pPr lvl="1"/>
            <a:r>
              <a:rPr lang="en-US" dirty="0" smtClean="0"/>
              <a:t>Other potential visits may </a:t>
            </a:r>
            <a:r>
              <a:rPr lang="en-US" dirty="0"/>
              <a:t>be to </a:t>
            </a:r>
            <a:r>
              <a:rPr lang="en-US" dirty="0" smtClean="0"/>
              <a:t>confer with the Adviser </a:t>
            </a:r>
            <a:r>
              <a:rPr lang="en-US" dirty="0"/>
              <a:t>with review of the project </a:t>
            </a:r>
            <a:r>
              <a:rPr lang="en-US" dirty="0" smtClean="0"/>
              <a:t>plan</a:t>
            </a:r>
          </a:p>
          <a:p>
            <a:pPr lvl="1"/>
            <a:endParaRPr lang="en-US" dirty="0"/>
          </a:p>
          <a:p>
            <a:pPr lvl="1"/>
            <a:r>
              <a:rPr lang="en-US" dirty="0"/>
              <a:t>Final visit is the </a:t>
            </a:r>
            <a:r>
              <a:rPr lang="en-US" dirty="0" smtClean="0"/>
              <a:t>Distinguished Conservation Service Award Board </a:t>
            </a:r>
            <a:r>
              <a:rPr lang="en-US" dirty="0"/>
              <a:t>of Review</a:t>
            </a:r>
          </a:p>
          <a:p>
            <a:pPr lvl="1"/>
            <a:endParaRPr lang="en-US" dirty="0"/>
          </a:p>
          <a:p>
            <a:pPr lvl="2"/>
            <a:endParaRPr lang="en-US" dirty="0"/>
          </a:p>
          <a:p>
            <a:endParaRPr lang="en-US" dirty="0"/>
          </a:p>
        </p:txBody>
      </p:sp>
      <p:sp>
        <p:nvSpPr>
          <p:cNvPr id="3" name="Content Placeholder 2"/>
          <p:cNvSpPr>
            <a:spLocks noGrp="1"/>
          </p:cNvSpPr>
          <p:nvPr>
            <p:ph sz="half" idx="2"/>
          </p:nvPr>
        </p:nvSpPr>
        <p:spPr>
          <a:xfrm>
            <a:off x="4629150" y="1825625"/>
            <a:ext cx="3886200" cy="3763615"/>
          </a:xfrm>
        </p:spPr>
        <p:txBody>
          <a:bodyPr>
            <a:normAutofit fontScale="77500" lnSpcReduction="20000"/>
          </a:bodyPr>
          <a:lstStyle/>
          <a:p>
            <a:pPr lvl="1"/>
            <a:r>
              <a:rPr lang="en-US" dirty="0" smtClean="0"/>
              <a:t>The </a:t>
            </a:r>
            <a:r>
              <a:rPr lang="en-US" dirty="0"/>
              <a:t>project and final application evaluation is:</a:t>
            </a:r>
          </a:p>
          <a:p>
            <a:pPr lvl="2"/>
            <a:r>
              <a:rPr lang="en-US" dirty="0"/>
              <a:t>Based on </a:t>
            </a:r>
            <a:r>
              <a:rPr lang="en-US" dirty="0" smtClean="0"/>
              <a:t>current criteria</a:t>
            </a:r>
            <a:endParaRPr lang="en-US" dirty="0"/>
          </a:p>
          <a:p>
            <a:pPr lvl="2"/>
            <a:r>
              <a:rPr lang="en-US" dirty="0"/>
              <a:t>Uses evaluation checklist for the project proposal, project plan and the final </a:t>
            </a:r>
            <a:r>
              <a:rPr lang="en-US" dirty="0" smtClean="0"/>
              <a:t>application</a:t>
            </a:r>
          </a:p>
          <a:p>
            <a:pPr lvl="1"/>
            <a:r>
              <a:rPr lang="en-US" dirty="0" smtClean="0"/>
              <a:t>Feedback </a:t>
            </a:r>
            <a:endParaRPr lang="en-US" dirty="0"/>
          </a:p>
          <a:p>
            <a:pPr lvl="2"/>
            <a:r>
              <a:rPr lang="en-US" dirty="0"/>
              <a:t>To the Candidate is essential</a:t>
            </a:r>
          </a:p>
          <a:p>
            <a:pPr lvl="2"/>
            <a:r>
              <a:rPr lang="en-US" dirty="0"/>
              <a:t>To </a:t>
            </a:r>
            <a:r>
              <a:rPr lang="en-US" dirty="0" smtClean="0"/>
              <a:t>the </a:t>
            </a:r>
            <a:r>
              <a:rPr lang="en-US" dirty="0"/>
              <a:t>Adviser and the Conservation Adviser is vital</a:t>
            </a:r>
          </a:p>
          <a:p>
            <a:endParaRPr lang="en-US" dirty="0"/>
          </a:p>
        </p:txBody>
      </p:sp>
      <p:sp>
        <p:nvSpPr>
          <p:cNvPr id="2" name="Slide Number Placeholder 1">
            <a:extLst>
              <a:ext uri="{FF2B5EF4-FFF2-40B4-BE49-F238E27FC236}">
                <a16:creationId xmlns:a16="http://schemas.microsoft.com/office/drawing/2014/main" id="{2A5AEB11-E0BC-4B08-822C-78DD29BB708A}"/>
              </a:ext>
            </a:extLst>
          </p:cNvPr>
          <p:cNvSpPr>
            <a:spLocks noGrp="1"/>
          </p:cNvSpPr>
          <p:nvPr>
            <p:ph type="sldNum" sz="quarter" idx="12"/>
          </p:nvPr>
        </p:nvSpPr>
        <p:spPr/>
        <p:txBody>
          <a:bodyPr/>
          <a:lstStyle/>
          <a:p>
            <a:fld id="{FFF98FBF-92D4-4DB2-BB73-B39CA88AB2A8}" type="slidenum">
              <a:rPr lang="en-US" smtClean="0"/>
              <a:t>11</a:t>
            </a:fld>
            <a:endParaRPr lang="en-US" dirty="0"/>
          </a:p>
        </p:txBody>
      </p:sp>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2433867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CD944-F6AD-45CB-937E-458CF2AF6266}"/>
              </a:ext>
            </a:extLst>
          </p:cNvPr>
          <p:cNvSpPr>
            <a:spLocks noGrp="1"/>
          </p:cNvSpPr>
          <p:nvPr>
            <p:ph idx="1"/>
          </p:nvPr>
        </p:nvSpPr>
        <p:spPr>
          <a:xfrm>
            <a:off x="628650" y="1844824"/>
            <a:ext cx="7886700" cy="3779688"/>
          </a:xfrm>
        </p:spPr>
        <p:txBody>
          <a:bodyPr>
            <a:normAutofit fontScale="70000" lnSpcReduction="20000"/>
          </a:bodyPr>
          <a:lstStyle/>
          <a:p>
            <a:r>
              <a:rPr lang="en-US" dirty="0"/>
              <a:t>Project proposal – the ‘first 15 pages of the workbook” </a:t>
            </a:r>
          </a:p>
          <a:p>
            <a:pPr lvl="1"/>
            <a:r>
              <a:rPr lang="en-US" dirty="0"/>
              <a:t>Project Definition</a:t>
            </a:r>
          </a:p>
          <a:p>
            <a:pPr lvl="1"/>
            <a:r>
              <a:rPr lang="en-US" dirty="0"/>
              <a:t>Identify the project delivery team</a:t>
            </a:r>
          </a:p>
          <a:p>
            <a:pPr lvl="1"/>
            <a:r>
              <a:rPr lang="en-US" dirty="0"/>
              <a:t>Natural Resource Issue</a:t>
            </a:r>
          </a:p>
          <a:p>
            <a:pPr lvl="1"/>
            <a:r>
              <a:rPr lang="en-US" dirty="0"/>
              <a:t>Research &amp; Alternative solution identification – leading to the selected alternative</a:t>
            </a:r>
          </a:p>
          <a:p>
            <a:pPr lvl="1"/>
            <a:r>
              <a:rPr lang="en-US" dirty="0"/>
              <a:t>Assessing Viability of Proposed Solution</a:t>
            </a:r>
          </a:p>
          <a:p>
            <a:pPr lvl="1"/>
            <a:r>
              <a:rPr lang="en-US" dirty="0"/>
              <a:t>Initial Planning</a:t>
            </a:r>
          </a:p>
          <a:p>
            <a:pPr lvl="1"/>
            <a:r>
              <a:rPr lang="en-US" dirty="0"/>
              <a:t>Proposed budget</a:t>
            </a:r>
          </a:p>
          <a:p>
            <a:pPr lvl="1"/>
            <a:r>
              <a:rPr lang="en-US" dirty="0"/>
              <a:t>Education &amp; Publicity Components</a:t>
            </a:r>
          </a:p>
          <a:p>
            <a:pPr lvl="1"/>
            <a:r>
              <a:rPr lang="en-US" dirty="0"/>
              <a:t>Viability of Proposed </a:t>
            </a:r>
            <a:r>
              <a:rPr lang="en-US" dirty="0" smtClean="0"/>
              <a:t>Schedule</a:t>
            </a:r>
          </a:p>
          <a:p>
            <a:pPr lvl="1"/>
            <a:endParaRPr lang="en-US" dirty="0"/>
          </a:p>
          <a:p>
            <a:r>
              <a:rPr lang="en-US" dirty="0"/>
              <a:t>A project proposal evaluation guide is available for adoption by </a:t>
            </a:r>
            <a:r>
              <a:rPr lang="en-US" dirty="0" smtClean="0"/>
              <a:t>Councils</a:t>
            </a:r>
            <a:endParaRPr lang="en-US" dirty="0"/>
          </a:p>
        </p:txBody>
      </p:sp>
      <p:sp>
        <p:nvSpPr>
          <p:cNvPr id="5" name="Slide Number Placeholder 4">
            <a:extLst>
              <a:ext uri="{FF2B5EF4-FFF2-40B4-BE49-F238E27FC236}">
                <a16:creationId xmlns:a16="http://schemas.microsoft.com/office/drawing/2014/main" id="{E63D79CC-0209-4EB2-B278-9F44D7C9CBCE}"/>
              </a:ext>
            </a:extLst>
          </p:cNvPr>
          <p:cNvSpPr>
            <a:spLocks noGrp="1"/>
          </p:cNvSpPr>
          <p:nvPr>
            <p:ph type="sldNum" sz="quarter" idx="4294967295"/>
          </p:nvPr>
        </p:nvSpPr>
        <p:spPr/>
        <p:txBody>
          <a:bodyPr/>
          <a:lstStyle/>
          <a:p>
            <a:fld id="{FFF98FBF-92D4-4DB2-BB73-B39CA88AB2A8}" type="slidenum">
              <a:rPr lang="en-US" smtClean="0"/>
              <a:t>12</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2665345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57200" y="1916832"/>
            <a:ext cx="8229600" cy="3888432"/>
          </a:xfrm>
        </p:spPr>
        <p:txBody>
          <a:bodyPr>
            <a:normAutofit fontScale="70000" lnSpcReduction="20000"/>
          </a:bodyPr>
          <a:lstStyle/>
          <a:p>
            <a:r>
              <a:rPr lang="en-US" b="1" dirty="0" smtClean="0"/>
              <a:t>Initial Visit</a:t>
            </a:r>
            <a:r>
              <a:rPr lang="en-US" dirty="0" smtClean="0"/>
              <a:t>– </a:t>
            </a:r>
            <a:r>
              <a:rPr lang="en-US" dirty="0"/>
              <a:t>proposal approval	</a:t>
            </a:r>
          </a:p>
          <a:p>
            <a:pPr lvl="1"/>
            <a:r>
              <a:rPr lang="en-US" sz="2100" dirty="0"/>
              <a:t>Workbook Proposal – the </a:t>
            </a:r>
            <a:r>
              <a:rPr lang="en-US" sz="2100" dirty="0" smtClean="0"/>
              <a:t>Candidate provides </a:t>
            </a:r>
            <a:r>
              <a:rPr lang="en-US" sz="2100" dirty="0"/>
              <a:t>the project proposal, in accordance with Council policies, to the Council office, who in-turn sends the project proposal section to the designated Council </a:t>
            </a:r>
            <a:r>
              <a:rPr lang="en-US" sz="2100" dirty="0" smtClean="0"/>
              <a:t>Distinguished Conservation Service Award Coordinator</a:t>
            </a:r>
          </a:p>
          <a:p>
            <a:pPr lvl="1"/>
            <a:endParaRPr lang="en-US" sz="2100" dirty="0"/>
          </a:p>
          <a:p>
            <a:pPr lvl="1"/>
            <a:r>
              <a:rPr lang="en-US" sz="2100" dirty="0"/>
              <a:t>Council Conservation Committee review of project proposal may be by:</a:t>
            </a:r>
          </a:p>
          <a:p>
            <a:pPr lvl="2"/>
            <a:r>
              <a:rPr lang="en-US" sz="2100" dirty="0"/>
              <a:t>An ‘informal’ discussion – either in-person or by a ‘virtual’ means </a:t>
            </a:r>
            <a:endParaRPr lang="en-US" sz="2100" dirty="0" smtClean="0"/>
          </a:p>
          <a:p>
            <a:pPr lvl="2"/>
            <a:r>
              <a:rPr lang="en-US" sz="2100" dirty="0" smtClean="0"/>
              <a:t>Review </a:t>
            </a:r>
            <a:r>
              <a:rPr lang="en-US" sz="2100" dirty="0"/>
              <a:t>of the submitted </a:t>
            </a:r>
            <a:r>
              <a:rPr lang="en-US" sz="2100" dirty="0" smtClean="0"/>
              <a:t>documentation</a:t>
            </a:r>
          </a:p>
          <a:p>
            <a:pPr lvl="2"/>
            <a:endParaRPr lang="en-US" sz="2100" dirty="0"/>
          </a:p>
          <a:p>
            <a:pPr lvl="1"/>
            <a:r>
              <a:rPr lang="en-US" sz="2100" dirty="0"/>
              <a:t>The Council Conservation Committee (using Project Proposal </a:t>
            </a:r>
            <a:r>
              <a:rPr lang="en-US" sz="2100" dirty="0" smtClean="0"/>
              <a:t>Evaluation) </a:t>
            </a:r>
            <a:r>
              <a:rPr lang="en-US" sz="2100" dirty="0"/>
              <a:t>will determine if the proposal has met established criteria</a:t>
            </a:r>
          </a:p>
          <a:p>
            <a:pPr lvl="2"/>
            <a:r>
              <a:rPr lang="en-US" sz="2100" dirty="0"/>
              <a:t>If it does not, the project proposal will be returned to the </a:t>
            </a:r>
            <a:r>
              <a:rPr lang="en-US" sz="2100" dirty="0" smtClean="0"/>
              <a:t>Candidate </a:t>
            </a:r>
            <a:r>
              <a:rPr lang="en-US" sz="2100" dirty="0"/>
              <a:t>with specific feedback and a request for a plan and schedule for the proposal resubmission. </a:t>
            </a:r>
          </a:p>
          <a:p>
            <a:pPr lvl="2"/>
            <a:r>
              <a:rPr lang="en-US" sz="2100" dirty="0"/>
              <a:t>If the project proposal is acceptable, the Council Conservation Committee </a:t>
            </a:r>
            <a:r>
              <a:rPr lang="en-US" sz="2100" dirty="0" smtClean="0"/>
              <a:t>Distinguished Conservation Service Award Coordinator </a:t>
            </a:r>
            <a:r>
              <a:rPr lang="en-US" sz="2100" dirty="0"/>
              <a:t>sign the project proposal and return it to the Candidate – according to established council procedures.</a:t>
            </a:r>
          </a:p>
        </p:txBody>
      </p:sp>
      <p:sp>
        <p:nvSpPr>
          <p:cNvPr id="2" name="Slide Number Placeholder 1">
            <a:extLst>
              <a:ext uri="{FF2B5EF4-FFF2-40B4-BE49-F238E27FC236}">
                <a16:creationId xmlns:a16="http://schemas.microsoft.com/office/drawing/2014/main" id="{F17896FA-8F63-4295-84B4-9C1D3404C84F}"/>
              </a:ext>
            </a:extLst>
          </p:cNvPr>
          <p:cNvSpPr>
            <a:spLocks noGrp="1"/>
          </p:cNvSpPr>
          <p:nvPr>
            <p:ph type="sldNum" sz="quarter" idx="4294967295"/>
          </p:nvPr>
        </p:nvSpPr>
        <p:spPr/>
        <p:txBody>
          <a:bodyPr/>
          <a:lstStyle/>
          <a:p>
            <a:fld id="{FFF98FBF-92D4-4DB2-BB73-B39CA88AB2A8}" type="slidenum">
              <a:rPr lang="en-US" smtClean="0"/>
              <a:t>13</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146256470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49138" y="1980248"/>
            <a:ext cx="8229600" cy="3897024"/>
          </a:xfrm>
        </p:spPr>
        <p:txBody>
          <a:bodyPr>
            <a:normAutofit fontScale="77500" lnSpcReduction="20000"/>
          </a:bodyPr>
          <a:lstStyle/>
          <a:p>
            <a:r>
              <a:rPr lang="en-US" b="1" dirty="0"/>
              <a:t>Visit Two </a:t>
            </a:r>
            <a:r>
              <a:rPr lang="en-US" dirty="0"/>
              <a:t>– planning approval	</a:t>
            </a:r>
          </a:p>
          <a:p>
            <a:pPr lvl="1"/>
            <a:r>
              <a:rPr lang="en-US" sz="2300" dirty="0"/>
              <a:t>Depending on Council policy, this review may just be with the </a:t>
            </a:r>
            <a:r>
              <a:rPr lang="en-US" sz="2300" dirty="0" smtClean="0"/>
              <a:t>Distinguished Conservation Service Award </a:t>
            </a:r>
            <a:r>
              <a:rPr lang="en-US" sz="2300" dirty="0"/>
              <a:t>adviser and the conservation adviser.  It may not involve the Council Conservation Committee</a:t>
            </a:r>
          </a:p>
          <a:p>
            <a:pPr lvl="1"/>
            <a:endParaRPr lang="en-US" sz="2300" dirty="0" smtClean="0"/>
          </a:p>
          <a:p>
            <a:pPr lvl="1"/>
            <a:r>
              <a:rPr lang="en-US" sz="2300" dirty="0" smtClean="0"/>
              <a:t>The Candidate develops </a:t>
            </a:r>
            <a:r>
              <a:rPr lang="en-US" sz="2300" dirty="0"/>
              <a:t>the project plan, assisted where appropriate by the Conservation Adviser and the Award Adviser.</a:t>
            </a:r>
          </a:p>
          <a:p>
            <a:pPr lvl="1"/>
            <a:endParaRPr lang="en-US" sz="2300" dirty="0" smtClean="0"/>
          </a:p>
          <a:p>
            <a:pPr lvl="1"/>
            <a:r>
              <a:rPr lang="en-US" sz="2300" dirty="0" smtClean="0"/>
              <a:t>The </a:t>
            </a:r>
            <a:r>
              <a:rPr lang="en-US" sz="2300" dirty="0"/>
              <a:t>Conservation Adviser and Award Adviser (using </a:t>
            </a:r>
            <a:r>
              <a:rPr lang="en-US" sz="2300" dirty="0" smtClean="0"/>
              <a:t>the Project Plan Evaluation) </a:t>
            </a:r>
            <a:r>
              <a:rPr lang="en-US" sz="2300" dirty="0"/>
              <a:t>will determine if the project continues to meet the goals, objectives, commitments made in the approved project proposal </a:t>
            </a:r>
          </a:p>
          <a:p>
            <a:pPr lvl="1"/>
            <a:endParaRPr lang="en-US" sz="2300" dirty="0"/>
          </a:p>
          <a:p>
            <a:pPr lvl="1"/>
            <a:r>
              <a:rPr lang="en-US" sz="2300" dirty="0"/>
              <a:t>The Conservation Adviser and Award Adviser will explicitly send their approval of the Project plan to the Scout/Venturer/Sea Scout with any comments.</a:t>
            </a:r>
          </a:p>
        </p:txBody>
      </p:sp>
      <p:sp>
        <p:nvSpPr>
          <p:cNvPr id="2" name="Slide Number Placeholder 1">
            <a:extLst>
              <a:ext uri="{FF2B5EF4-FFF2-40B4-BE49-F238E27FC236}">
                <a16:creationId xmlns:a16="http://schemas.microsoft.com/office/drawing/2014/main" id="{F17896FA-8F63-4295-84B4-9C1D3404C84F}"/>
              </a:ext>
            </a:extLst>
          </p:cNvPr>
          <p:cNvSpPr>
            <a:spLocks noGrp="1"/>
          </p:cNvSpPr>
          <p:nvPr>
            <p:ph type="sldNum" sz="quarter" idx="4294967295"/>
          </p:nvPr>
        </p:nvSpPr>
        <p:spPr/>
        <p:txBody>
          <a:bodyPr/>
          <a:lstStyle/>
          <a:p>
            <a:fld id="{FFF98FBF-92D4-4DB2-BB73-B39CA88AB2A8}" type="slidenum">
              <a:rPr lang="en-US" smtClean="0"/>
              <a:t>14</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41523805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57200" y="1916832"/>
            <a:ext cx="8229600" cy="3809999"/>
          </a:xfrm>
        </p:spPr>
        <p:txBody>
          <a:bodyPr>
            <a:normAutofit fontScale="70000" lnSpcReduction="20000"/>
          </a:bodyPr>
          <a:lstStyle/>
          <a:p>
            <a:r>
              <a:rPr lang="en-US" b="1" dirty="0"/>
              <a:t>Visit Three </a:t>
            </a:r>
            <a:r>
              <a:rPr lang="en-US" dirty="0"/>
              <a:t>– Board of Review – Documentation </a:t>
            </a:r>
          </a:p>
          <a:p>
            <a:pPr lvl="1"/>
            <a:r>
              <a:rPr lang="en-US" dirty="0"/>
              <a:t>The </a:t>
            </a:r>
            <a:r>
              <a:rPr lang="en-US" dirty="0" smtClean="0"/>
              <a:t>Candidate will </a:t>
            </a:r>
            <a:r>
              <a:rPr lang="en-US" dirty="0"/>
              <a:t>deliver the final </a:t>
            </a:r>
            <a:r>
              <a:rPr lang="en-US" dirty="0" smtClean="0"/>
              <a:t>Distinguished Conservation Service Award </a:t>
            </a:r>
            <a:r>
              <a:rPr lang="en-US" dirty="0"/>
              <a:t>application package to the Council – as </a:t>
            </a:r>
            <a:r>
              <a:rPr lang="en-US" dirty="0" smtClean="0"/>
              <a:t>prescribed </a:t>
            </a:r>
            <a:r>
              <a:rPr lang="en-US" dirty="0"/>
              <a:t>by Council procedures.</a:t>
            </a:r>
          </a:p>
          <a:p>
            <a:pPr lvl="1"/>
            <a:endParaRPr lang="en-US" dirty="0" smtClean="0"/>
          </a:p>
          <a:p>
            <a:pPr lvl="1"/>
            <a:r>
              <a:rPr lang="en-US" dirty="0" smtClean="0"/>
              <a:t>The </a:t>
            </a:r>
            <a:r>
              <a:rPr lang="en-US" dirty="0"/>
              <a:t>final award package will include</a:t>
            </a:r>
          </a:p>
          <a:p>
            <a:pPr lvl="2"/>
            <a:r>
              <a:rPr lang="en-US" dirty="0"/>
              <a:t>Workbook for project 1, to include beneficiary endorsement and appropriate supporting documentation (photos, maps, news articles, etc)</a:t>
            </a:r>
          </a:p>
          <a:p>
            <a:pPr lvl="2"/>
            <a:r>
              <a:rPr lang="en-US" dirty="0"/>
              <a:t>Workbook for project 2, to include beneficiary endorsement and appropriate supporting documentation (photos, maps, news articles, etc)</a:t>
            </a:r>
          </a:p>
          <a:p>
            <a:pPr lvl="2"/>
            <a:r>
              <a:rPr lang="en-US" dirty="0"/>
              <a:t>Award Application</a:t>
            </a:r>
          </a:p>
          <a:p>
            <a:pPr lvl="2"/>
            <a:r>
              <a:rPr lang="en-US" dirty="0"/>
              <a:t>Executive Summary </a:t>
            </a:r>
            <a:r>
              <a:rPr lang="en-US" dirty="0" smtClean="0"/>
              <a:t>for each project</a:t>
            </a:r>
            <a:endParaRPr lang="en-US" dirty="0"/>
          </a:p>
          <a:p>
            <a:pPr lvl="1"/>
            <a:endParaRPr lang="en-US" dirty="0" smtClean="0"/>
          </a:p>
          <a:p>
            <a:pPr lvl="1"/>
            <a:r>
              <a:rPr lang="en-US" dirty="0" smtClean="0"/>
              <a:t>The </a:t>
            </a:r>
            <a:r>
              <a:rPr lang="en-US" dirty="0"/>
              <a:t>Award application package may be provided (</a:t>
            </a:r>
            <a:r>
              <a:rPr lang="en-US" dirty="0" smtClean="0"/>
              <a:t>electronically or physical copy) </a:t>
            </a:r>
            <a:r>
              <a:rPr lang="en-US" dirty="0"/>
              <a:t>to each Board member several days prior to the Board of Review</a:t>
            </a:r>
          </a:p>
          <a:p>
            <a:pPr lvl="3"/>
            <a:endParaRPr lang="en-US" dirty="0"/>
          </a:p>
        </p:txBody>
      </p:sp>
      <p:sp>
        <p:nvSpPr>
          <p:cNvPr id="2" name="Slide Number Placeholder 1">
            <a:extLst>
              <a:ext uri="{FF2B5EF4-FFF2-40B4-BE49-F238E27FC236}">
                <a16:creationId xmlns:a16="http://schemas.microsoft.com/office/drawing/2014/main" id="{0E4F4BF8-14F8-43CE-AB79-977B98C1BDAB}"/>
              </a:ext>
            </a:extLst>
          </p:cNvPr>
          <p:cNvSpPr>
            <a:spLocks noGrp="1"/>
          </p:cNvSpPr>
          <p:nvPr>
            <p:ph type="sldNum" sz="quarter" idx="4294967295"/>
          </p:nvPr>
        </p:nvSpPr>
        <p:spPr/>
        <p:txBody>
          <a:bodyPr/>
          <a:lstStyle/>
          <a:p>
            <a:fld id="{FFF98FBF-92D4-4DB2-BB73-B39CA88AB2A8}" type="slidenum">
              <a:rPr lang="en-US" smtClean="0"/>
              <a:t>15</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341177236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645740" y="1916832"/>
            <a:ext cx="7886700" cy="3707680"/>
          </a:xfrm>
        </p:spPr>
        <p:txBody>
          <a:bodyPr>
            <a:normAutofit fontScale="70000" lnSpcReduction="20000"/>
          </a:bodyPr>
          <a:lstStyle/>
          <a:p>
            <a:r>
              <a:rPr lang="en-US" b="1" dirty="0"/>
              <a:t>Visit Three </a:t>
            </a:r>
            <a:r>
              <a:rPr lang="en-US" dirty="0"/>
              <a:t>– Board of Review </a:t>
            </a:r>
            <a:r>
              <a:rPr lang="en-US" sz="1800" i="1" dirty="0"/>
              <a:t>(continued)</a:t>
            </a:r>
          </a:p>
          <a:p>
            <a:pPr lvl="1"/>
            <a:r>
              <a:rPr lang="en-US" dirty="0"/>
              <a:t>Prior to the Board of </a:t>
            </a:r>
            <a:r>
              <a:rPr lang="en-US" dirty="0" smtClean="0"/>
              <a:t>Review, members </a:t>
            </a:r>
            <a:r>
              <a:rPr lang="en-US" dirty="0"/>
              <a:t>will review the application package using the </a:t>
            </a:r>
            <a:r>
              <a:rPr lang="en-US" dirty="0" smtClean="0"/>
              <a:t>appropriate Board </a:t>
            </a:r>
            <a:r>
              <a:rPr lang="en-US" dirty="0"/>
              <a:t>of Review </a:t>
            </a:r>
            <a:r>
              <a:rPr lang="en-US" dirty="0" smtClean="0"/>
              <a:t>checklist</a:t>
            </a:r>
            <a:endParaRPr lang="en-US" dirty="0"/>
          </a:p>
          <a:p>
            <a:pPr lvl="1"/>
            <a:endParaRPr lang="en-US" dirty="0" smtClean="0"/>
          </a:p>
          <a:p>
            <a:pPr lvl="1"/>
            <a:r>
              <a:rPr lang="en-US" dirty="0" smtClean="0"/>
              <a:t>The </a:t>
            </a:r>
            <a:r>
              <a:rPr lang="en-US" dirty="0"/>
              <a:t>Board of Review Procedures are similar to those for an Eagle Board of Review – as established in the BSA Guide to Advancement</a:t>
            </a:r>
          </a:p>
          <a:p>
            <a:pPr lvl="1"/>
            <a:endParaRPr lang="en-US" dirty="0" smtClean="0"/>
          </a:p>
          <a:p>
            <a:pPr lvl="1"/>
            <a:r>
              <a:rPr lang="en-US" dirty="0" smtClean="0"/>
              <a:t>Board </a:t>
            </a:r>
            <a:r>
              <a:rPr lang="en-US" dirty="0"/>
              <a:t>of Review Membership is the Council Conservation Committee Chair (or designee), and two to five additional members. </a:t>
            </a:r>
            <a:endParaRPr lang="en-US" dirty="0" smtClean="0"/>
          </a:p>
          <a:p>
            <a:pPr lvl="2"/>
            <a:r>
              <a:rPr lang="en-US" dirty="0" smtClean="0"/>
              <a:t>Members </a:t>
            </a:r>
            <a:r>
              <a:rPr lang="en-US" dirty="0"/>
              <a:t>may come from the Council Conservation Committee, other Council Scouters, </a:t>
            </a:r>
            <a:r>
              <a:rPr lang="en-US" dirty="0" smtClean="0"/>
              <a:t>the Unit, or </a:t>
            </a:r>
            <a:r>
              <a:rPr lang="en-US" dirty="0"/>
              <a:t>others as determined by Council policies and procedures</a:t>
            </a:r>
          </a:p>
          <a:p>
            <a:pPr lvl="1"/>
            <a:endParaRPr lang="en-US" dirty="0" smtClean="0"/>
          </a:p>
          <a:p>
            <a:pPr lvl="1"/>
            <a:r>
              <a:rPr lang="en-US" dirty="0" smtClean="0"/>
              <a:t>One or </a:t>
            </a:r>
            <a:r>
              <a:rPr lang="en-US" dirty="0"/>
              <a:t>more </a:t>
            </a:r>
            <a:r>
              <a:rPr lang="en-US" dirty="0" smtClean="0"/>
              <a:t>members of </a:t>
            </a:r>
            <a:r>
              <a:rPr lang="en-US" dirty="0"/>
              <a:t>the Board of Review </a:t>
            </a:r>
            <a:r>
              <a:rPr lang="en-US" dirty="0" smtClean="0"/>
              <a:t>should have </a:t>
            </a:r>
            <a:r>
              <a:rPr lang="en-US" dirty="0"/>
              <a:t>completed the Scouting U courses to be nationally </a:t>
            </a:r>
            <a:r>
              <a:rPr lang="en-US" dirty="0" smtClean="0"/>
              <a:t>trained Advisers.</a:t>
            </a:r>
            <a:endParaRPr lang="en-US" dirty="0"/>
          </a:p>
          <a:p>
            <a:pPr lvl="1"/>
            <a:endParaRPr lang="en-US" dirty="0"/>
          </a:p>
          <a:p>
            <a:pPr lvl="3"/>
            <a:endParaRPr lang="en-US" dirty="0"/>
          </a:p>
        </p:txBody>
      </p:sp>
      <p:sp>
        <p:nvSpPr>
          <p:cNvPr id="2" name="Slide Number Placeholder 1">
            <a:extLst>
              <a:ext uri="{FF2B5EF4-FFF2-40B4-BE49-F238E27FC236}">
                <a16:creationId xmlns:a16="http://schemas.microsoft.com/office/drawing/2014/main" id="{0E4F4BF8-14F8-43CE-AB79-977B98C1BDAB}"/>
              </a:ext>
            </a:extLst>
          </p:cNvPr>
          <p:cNvSpPr>
            <a:spLocks noGrp="1"/>
          </p:cNvSpPr>
          <p:nvPr>
            <p:ph type="sldNum" sz="quarter" idx="4294967295"/>
          </p:nvPr>
        </p:nvSpPr>
        <p:spPr/>
        <p:txBody>
          <a:bodyPr/>
          <a:lstStyle/>
          <a:p>
            <a:fld id="{FFF98FBF-92D4-4DB2-BB73-B39CA88AB2A8}" type="slidenum">
              <a:rPr lang="en-US" smtClean="0"/>
              <a:t>16</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13452113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39458" y="1997075"/>
            <a:ext cx="8229600" cy="3809999"/>
          </a:xfrm>
        </p:spPr>
        <p:txBody>
          <a:bodyPr>
            <a:normAutofit fontScale="70000" lnSpcReduction="20000"/>
          </a:bodyPr>
          <a:lstStyle/>
          <a:p>
            <a:r>
              <a:rPr lang="en-US" b="1" dirty="0"/>
              <a:t>Visit Three </a:t>
            </a:r>
            <a:r>
              <a:rPr lang="en-US" sz="1650" i="1" dirty="0"/>
              <a:t>(continued)</a:t>
            </a:r>
          </a:p>
          <a:p>
            <a:pPr lvl="1"/>
            <a:r>
              <a:rPr lang="en-US" dirty="0" smtClean="0"/>
              <a:t>The </a:t>
            </a:r>
            <a:r>
              <a:rPr lang="en-US" dirty="0"/>
              <a:t>Board of Review is conducted according to Council policies and procedures</a:t>
            </a:r>
            <a:r>
              <a:rPr lang="en-US" dirty="0" smtClean="0"/>
              <a:t>.</a:t>
            </a:r>
          </a:p>
          <a:p>
            <a:pPr lvl="1"/>
            <a:endParaRPr lang="en-US" dirty="0"/>
          </a:p>
          <a:p>
            <a:pPr lvl="1"/>
            <a:r>
              <a:rPr lang="en-US" dirty="0"/>
              <a:t>The Board of Review may be in-person – or via a virtual meeting </a:t>
            </a:r>
            <a:r>
              <a:rPr lang="en-US" dirty="0" smtClean="0"/>
              <a:t>platform.</a:t>
            </a:r>
          </a:p>
          <a:p>
            <a:pPr lvl="2"/>
            <a:r>
              <a:rPr lang="en-US" dirty="0" smtClean="0"/>
              <a:t>The </a:t>
            </a:r>
            <a:r>
              <a:rPr lang="en-US" dirty="0"/>
              <a:t>virtual option may be especially useful if geographic distances would cause significant travel, or other factors such as adverse weather</a:t>
            </a:r>
            <a:r>
              <a:rPr lang="en-US" dirty="0" smtClean="0"/>
              <a:t>.</a:t>
            </a:r>
          </a:p>
          <a:p>
            <a:pPr lvl="2"/>
            <a:endParaRPr lang="en-US" dirty="0"/>
          </a:p>
          <a:p>
            <a:pPr lvl="1"/>
            <a:r>
              <a:rPr lang="en-US" dirty="0"/>
              <a:t>Board of Review </a:t>
            </a:r>
            <a:r>
              <a:rPr lang="en-US" dirty="0" smtClean="0"/>
              <a:t>Process</a:t>
            </a:r>
            <a:endParaRPr lang="en-US" dirty="0"/>
          </a:p>
          <a:p>
            <a:pPr lvl="2"/>
            <a:r>
              <a:rPr lang="en-US" b="1" i="1" dirty="0"/>
              <a:t>Segment One</a:t>
            </a:r>
            <a:r>
              <a:rPr lang="en-US" dirty="0"/>
              <a:t>:</a:t>
            </a:r>
          </a:p>
          <a:p>
            <a:pPr lvl="3"/>
            <a:r>
              <a:rPr lang="en-US" dirty="0"/>
              <a:t>Duration is +/- 45 minutes</a:t>
            </a:r>
          </a:p>
          <a:p>
            <a:pPr lvl="3"/>
            <a:r>
              <a:rPr lang="en-US" dirty="0"/>
              <a:t>The Scout/Venturer/Sea Scout presents to the Committee their two projects (in a manner proscribed by the Council)</a:t>
            </a:r>
          </a:p>
          <a:p>
            <a:pPr lvl="3"/>
            <a:r>
              <a:rPr lang="en-US" dirty="0"/>
              <a:t>The Committee Members asks questions of the </a:t>
            </a:r>
            <a:r>
              <a:rPr lang="en-US" dirty="0" smtClean="0"/>
              <a:t>Candidate (suggested </a:t>
            </a:r>
            <a:r>
              <a:rPr lang="en-US" dirty="0"/>
              <a:t>questions are provided in the Evaluation Guides).</a:t>
            </a:r>
          </a:p>
        </p:txBody>
      </p:sp>
      <p:sp>
        <p:nvSpPr>
          <p:cNvPr id="2" name="Slide Number Placeholder 1">
            <a:extLst>
              <a:ext uri="{FF2B5EF4-FFF2-40B4-BE49-F238E27FC236}">
                <a16:creationId xmlns:a16="http://schemas.microsoft.com/office/drawing/2014/main" id="{3D19233E-0048-455B-9964-6025F03E370B}"/>
              </a:ext>
            </a:extLst>
          </p:cNvPr>
          <p:cNvSpPr>
            <a:spLocks noGrp="1"/>
          </p:cNvSpPr>
          <p:nvPr>
            <p:ph type="sldNum" sz="quarter" idx="4294967295"/>
          </p:nvPr>
        </p:nvSpPr>
        <p:spPr/>
        <p:txBody>
          <a:bodyPr/>
          <a:lstStyle/>
          <a:p>
            <a:fld id="{FFF98FBF-92D4-4DB2-BB73-B39CA88AB2A8}" type="slidenum">
              <a:rPr lang="en-US" smtClean="0"/>
              <a:t>17</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185925119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37038" y="1916832"/>
            <a:ext cx="8229600" cy="3809999"/>
          </a:xfrm>
        </p:spPr>
        <p:txBody>
          <a:bodyPr>
            <a:normAutofit fontScale="62500" lnSpcReduction="20000"/>
          </a:bodyPr>
          <a:lstStyle/>
          <a:p>
            <a:pPr lvl="1"/>
            <a:r>
              <a:rPr lang="en-US" dirty="0" smtClean="0"/>
              <a:t>Board </a:t>
            </a:r>
            <a:r>
              <a:rPr lang="en-US" dirty="0"/>
              <a:t>of Review </a:t>
            </a:r>
            <a:r>
              <a:rPr lang="en-US" dirty="0" smtClean="0"/>
              <a:t>Process</a:t>
            </a:r>
            <a:endParaRPr lang="en-US" dirty="0"/>
          </a:p>
          <a:p>
            <a:pPr lvl="2"/>
            <a:r>
              <a:rPr lang="en-US" dirty="0"/>
              <a:t>The Board takes a recess for discussion </a:t>
            </a:r>
            <a:r>
              <a:rPr lang="en-US" i="1" dirty="0"/>
              <a:t>(Segment Two)</a:t>
            </a:r>
          </a:p>
          <a:p>
            <a:pPr lvl="3"/>
            <a:r>
              <a:rPr lang="en-US" dirty="0"/>
              <a:t>The </a:t>
            </a:r>
            <a:r>
              <a:rPr lang="en-US" dirty="0" smtClean="0"/>
              <a:t>Candidate is </a:t>
            </a:r>
            <a:r>
              <a:rPr lang="en-US" dirty="0"/>
              <a:t>excused from the discussion</a:t>
            </a:r>
          </a:p>
          <a:p>
            <a:pPr lvl="3"/>
            <a:r>
              <a:rPr lang="en-US" dirty="0"/>
              <a:t>The Board reviews their evaluation of the </a:t>
            </a:r>
            <a:r>
              <a:rPr lang="en-US" dirty="0" smtClean="0"/>
              <a:t>Workbook </a:t>
            </a:r>
            <a:r>
              <a:rPr lang="en-US" dirty="0"/>
              <a:t>and the </a:t>
            </a:r>
            <a:r>
              <a:rPr lang="en-US" dirty="0" smtClean="0"/>
              <a:t>presentation by the Candidate</a:t>
            </a:r>
            <a:endParaRPr lang="en-US" dirty="0"/>
          </a:p>
          <a:p>
            <a:pPr marL="1028700" lvl="3" indent="0">
              <a:buNone/>
            </a:pPr>
            <a:endParaRPr lang="en-US" dirty="0"/>
          </a:p>
          <a:p>
            <a:pPr lvl="2"/>
            <a:r>
              <a:rPr lang="en-US" dirty="0"/>
              <a:t>The Board of Review reconvenes with the Scout/Venturer/Sea Scout </a:t>
            </a:r>
            <a:r>
              <a:rPr lang="en-US" i="1" dirty="0"/>
              <a:t>(Segment Three)</a:t>
            </a:r>
          </a:p>
          <a:p>
            <a:pPr lvl="3"/>
            <a:r>
              <a:rPr lang="en-US" dirty="0" smtClean="0"/>
              <a:t>Distinguished Conservation Service Award Approved</a:t>
            </a:r>
          </a:p>
          <a:p>
            <a:pPr lvl="4"/>
            <a:r>
              <a:rPr lang="en-US" dirty="0" smtClean="0"/>
              <a:t>Board </a:t>
            </a:r>
            <a:r>
              <a:rPr lang="en-US" dirty="0"/>
              <a:t>Chair </a:t>
            </a:r>
            <a:r>
              <a:rPr lang="en-US" dirty="0" smtClean="0"/>
              <a:t>advises </a:t>
            </a:r>
            <a:r>
              <a:rPr lang="en-US" dirty="0"/>
              <a:t>the </a:t>
            </a:r>
            <a:r>
              <a:rPr lang="en-US" dirty="0" smtClean="0"/>
              <a:t>Candidate on “next </a:t>
            </a:r>
            <a:r>
              <a:rPr lang="en-US" dirty="0"/>
              <a:t>steps.” </a:t>
            </a:r>
            <a:endParaRPr lang="en-US" dirty="0" smtClean="0"/>
          </a:p>
          <a:p>
            <a:pPr lvl="4"/>
            <a:r>
              <a:rPr lang="en-US" dirty="0" smtClean="0"/>
              <a:t>These </a:t>
            </a:r>
            <a:r>
              <a:rPr lang="en-US" dirty="0"/>
              <a:t>include forwarding to the Council Executive for approval, coordination with National BSA, and Council award procedures.</a:t>
            </a:r>
          </a:p>
          <a:p>
            <a:pPr lvl="3"/>
            <a:endParaRPr lang="en-US" dirty="0" smtClean="0"/>
          </a:p>
          <a:p>
            <a:pPr lvl="3"/>
            <a:r>
              <a:rPr lang="en-US" dirty="0" smtClean="0"/>
              <a:t>Distinguished Conservation Service Award Denied</a:t>
            </a:r>
            <a:endParaRPr lang="en-US" dirty="0"/>
          </a:p>
          <a:p>
            <a:pPr lvl="4"/>
            <a:r>
              <a:rPr lang="en-US" dirty="0"/>
              <a:t>The Board Chair advises the </a:t>
            </a:r>
            <a:r>
              <a:rPr lang="en-US" dirty="0" smtClean="0"/>
              <a:t>Candidate on </a:t>
            </a:r>
            <a:r>
              <a:rPr lang="en-US" dirty="0"/>
              <a:t>the reasons </a:t>
            </a:r>
            <a:r>
              <a:rPr lang="en-US" dirty="0" smtClean="0"/>
              <a:t>why, providing </a:t>
            </a:r>
            <a:r>
              <a:rPr lang="en-US" dirty="0"/>
              <a:t>specific courses of action to meet or exceed the stated criteria to the </a:t>
            </a:r>
            <a:r>
              <a:rPr lang="en-US" dirty="0" smtClean="0"/>
              <a:t>Candidate.  </a:t>
            </a:r>
            <a:endParaRPr lang="en-US" dirty="0"/>
          </a:p>
          <a:p>
            <a:pPr lvl="4"/>
            <a:r>
              <a:rPr lang="en-US" dirty="0"/>
              <a:t>A follow-up meeting may be required with the </a:t>
            </a:r>
            <a:r>
              <a:rPr lang="en-US" dirty="0" smtClean="0"/>
              <a:t>Candidate, </a:t>
            </a:r>
            <a:r>
              <a:rPr lang="en-US" dirty="0"/>
              <a:t>their </a:t>
            </a:r>
            <a:r>
              <a:rPr lang="en-US" dirty="0" smtClean="0"/>
              <a:t> Award Adviser</a:t>
            </a:r>
            <a:r>
              <a:rPr lang="en-US" dirty="0"/>
              <a:t>, and their Conservation Adviser. </a:t>
            </a:r>
            <a:endParaRPr lang="en-US" dirty="0" smtClean="0"/>
          </a:p>
          <a:p>
            <a:pPr lvl="4"/>
            <a:r>
              <a:rPr lang="en-US" dirty="0" smtClean="0"/>
              <a:t>A </a:t>
            </a:r>
            <a:r>
              <a:rPr lang="en-US" dirty="0"/>
              <a:t>plan and schedule is developed and agreed to – for the proposal resubmission</a:t>
            </a:r>
          </a:p>
        </p:txBody>
      </p:sp>
      <p:sp>
        <p:nvSpPr>
          <p:cNvPr id="2" name="Slide Number Placeholder 1">
            <a:extLst>
              <a:ext uri="{FF2B5EF4-FFF2-40B4-BE49-F238E27FC236}">
                <a16:creationId xmlns:a16="http://schemas.microsoft.com/office/drawing/2014/main" id="{27BC9FA2-F91C-4050-87CB-4ADB09E40DDD}"/>
              </a:ext>
            </a:extLst>
          </p:cNvPr>
          <p:cNvSpPr>
            <a:spLocks noGrp="1"/>
          </p:cNvSpPr>
          <p:nvPr>
            <p:ph type="sldNum" sz="quarter" idx="4294967295"/>
          </p:nvPr>
        </p:nvSpPr>
        <p:spPr/>
        <p:txBody>
          <a:bodyPr/>
          <a:lstStyle/>
          <a:p>
            <a:fld id="{FFF98FBF-92D4-4DB2-BB73-B39CA88AB2A8}" type="slidenum">
              <a:rPr lang="en-US" smtClean="0"/>
              <a:t>18</a:t>
            </a:fld>
            <a:endParaRPr lang="en-US" dirty="0"/>
          </a:p>
        </p:txBody>
      </p:sp>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112583895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sz="half" idx="1"/>
          </p:nvPr>
        </p:nvSpPr>
        <p:spPr>
          <a:xfrm>
            <a:off x="628650" y="1825624"/>
            <a:ext cx="3886200" cy="4530725"/>
          </a:xfrm>
        </p:spPr>
        <p:txBody>
          <a:bodyPr>
            <a:noAutofit/>
          </a:bodyPr>
          <a:lstStyle/>
          <a:p>
            <a:pPr marL="457200" lvl="1" indent="0">
              <a:buNone/>
            </a:pPr>
            <a:r>
              <a:rPr lang="en-US" sz="1400" dirty="0" smtClean="0"/>
              <a:t>Council Award </a:t>
            </a:r>
            <a:r>
              <a:rPr lang="en-US" sz="1400" dirty="0"/>
              <a:t>Coordinator </a:t>
            </a:r>
            <a:r>
              <a:rPr lang="en-US" sz="1400" dirty="0" smtClean="0"/>
              <a:t>will </a:t>
            </a:r>
            <a:r>
              <a:rPr lang="en-US" sz="1400" dirty="0"/>
              <a:t>work with Council Staff to gain Award approval </a:t>
            </a:r>
            <a:r>
              <a:rPr lang="en-US" sz="1400" dirty="0" smtClean="0"/>
              <a:t>by:</a:t>
            </a:r>
          </a:p>
          <a:p>
            <a:pPr lvl="2"/>
            <a:r>
              <a:rPr lang="en-US" sz="1400" dirty="0" smtClean="0"/>
              <a:t>Council Executive</a:t>
            </a:r>
          </a:p>
          <a:p>
            <a:pPr lvl="2"/>
            <a:r>
              <a:rPr lang="en-US" sz="1400" dirty="0" smtClean="0"/>
              <a:t>Submittal </a:t>
            </a:r>
            <a:r>
              <a:rPr lang="en-US" sz="1400" dirty="0"/>
              <a:t>to BSA national </a:t>
            </a:r>
            <a:r>
              <a:rPr lang="en-US" sz="1400" dirty="0" smtClean="0"/>
              <a:t>Headquarters (Knot and Certificate)</a:t>
            </a:r>
            <a:endParaRPr lang="en-US" sz="1400" dirty="0"/>
          </a:p>
          <a:p>
            <a:pPr lvl="1"/>
            <a:endParaRPr lang="en-US" sz="1400" dirty="0" smtClean="0"/>
          </a:p>
          <a:p>
            <a:pPr marL="457200" lvl="1" indent="0">
              <a:buNone/>
            </a:pPr>
            <a:r>
              <a:rPr lang="en-US" sz="1400" dirty="0" smtClean="0"/>
              <a:t>Council Award Coordinator will make arrangement for presentation of the Award</a:t>
            </a:r>
          </a:p>
          <a:p>
            <a:pPr lvl="2"/>
            <a:r>
              <a:rPr lang="en-US" sz="1400" dirty="0"/>
              <a:t>A Council Event </a:t>
            </a:r>
          </a:p>
          <a:p>
            <a:pPr lvl="3"/>
            <a:r>
              <a:rPr lang="en-US" sz="1100" dirty="0"/>
              <a:t>Council Eagle Award Court of Honor</a:t>
            </a:r>
          </a:p>
          <a:p>
            <a:pPr lvl="3"/>
            <a:r>
              <a:rPr lang="en-US" sz="1100" dirty="0"/>
              <a:t>Council Annual Dinner </a:t>
            </a:r>
            <a:endParaRPr lang="en-US" sz="1400" dirty="0"/>
          </a:p>
          <a:p>
            <a:pPr marL="457200" lvl="1" indent="0">
              <a:buNone/>
            </a:pPr>
            <a:endParaRPr lang="en-US" sz="1400" dirty="0" smtClean="0"/>
          </a:p>
          <a:p>
            <a:pPr marL="457200" lvl="1" indent="0">
              <a:buNone/>
            </a:pPr>
            <a:r>
              <a:rPr lang="en-US" sz="1400" dirty="0" smtClean="0"/>
              <a:t>An </a:t>
            </a:r>
            <a:r>
              <a:rPr lang="en-US" sz="1400" dirty="0"/>
              <a:t>event of significance to the Candidate with presentation by the Council Conservation Committee Chair or designee</a:t>
            </a:r>
          </a:p>
          <a:p>
            <a:pPr lvl="3"/>
            <a:r>
              <a:rPr lang="en-US" sz="1100" dirty="0"/>
              <a:t>District Award Presentation venue</a:t>
            </a:r>
          </a:p>
          <a:p>
            <a:pPr lvl="3"/>
            <a:r>
              <a:rPr lang="en-US" sz="1100" dirty="0"/>
              <a:t>Unit Award venue (Court of Honor</a:t>
            </a:r>
            <a:r>
              <a:rPr lang="en-US" sz="1100" dirty="0" smtClean="0"/>
              <a:t>)</a:t>
            </a:r>
            <a:endParaRPr lang="en-US" sz="1100" dirty="0"/>
          </a:p>
        </p:txBody>
      </p:sp>
      <p:sp>
        <p:nvSpPr>
          <p:cNvPr id="3" name="Content Placeholder 2"/>
          <p:cNvSpPr>
            <a:spLocks noGrp="1"/>
          </p:cNvSpPr>
          <p:nvPr>
            <p:ph sz="half" idx="2"/>
          </p:nvPr>
        </p:nvSpPr>
        <p:spPr/>
        <p:txBody>
          <a:bodyPr>
            <a:normAutofit fontScale="55000" lnSpcReduction="20000"/>
          </a:bodyPr>
          <a:lstStyle/>
          <a:p>
            <a:pPr lvl="1"/>
            <a:r>
              <a:rPr lang="en-US" sz="2500" dirty="0"/>
              <a:t>The </a:t>
            </a:r>
            <a:r>
              <a:rPr lang="en-US" sz="2500" dirty="0" smtClean="0"/>
              <a:t>Council, Award Coordinator will </a:t>
            </a:r>
            <a:r>
              <a:rPr lang="en-US" sz="2500" dirty="0"/>
              <a:t>work with the Council marketing team to publish the </a:t>
            </a:r>
            <a:r>
              <a:rPr lang="en-US" sz="2500" dirty="0" smtClean="0"/>
              <a:t>Candidate’s accomplishment:</a:t>
            </a:r>
          </a:p>
          <a:p>
            <a:pPr lvl="2"/>
            <a:r>
              <a:rPr lang="en-US" sz="2500" dirty="0" smtClean="0"/>
              <a:t>Council Website/Social Media</a:t>
            </a:r>
          </a:p>
          <a:p>
            <a:pPr lvl="2"/>
            <a:r>
              <a:rPr lang="en-US" sz="2500" dirty="0" smtClean="0"/>
              <a:t>Council </a:t>
            </a:r>
            <a:r>
              <a:rPr lang="en-US" sz="2500" dirty="0"/>
              <a:t>newsletters </a:t>
            </a:r>
            <a:r>
              <a:rPr lang="en-US" sz="2500" dirty="0" smtClean="0"/>
              <a:t>or other publications </a:t>
            </a:r>
          </a:p>
          <a:p>
            <a:pPr lvl="2"/>
            <a:r>
              <a:rPr lang="en-US" sz="2500" dirty="0" smtClean="0"/>
              <a:t>National </a:t>
            </a:r>
            <a:r>
              <a:rPr lang="en-US" sz="2500" dirty="0"/>
              <a:t>BSA publications such as </a:t>
            </a:r>
            <a:r>
              <a:rPr lang="en-US" sz="2500" b="1" i="1" dirty="0"/>
              <a:t>Bryan on </a:t>
            </a:r>
            <a:r>
              <a:rPr lang="en-US" sz="2500" b="1" i="1" dirty="0" smtClean="0"/>
              <a:t>Scouting, Scout Life, etc.</a:t>
            </a:r>
            <a:endParaRPr lang="en-US" sz="2500" dirty="0" smtClean="0"/>
          </a:p>
          <a:p>
            <a:pPr lvl="2"/>
            <a:r>
              <a:rPr lang="en-US" sz="2500" dirty="0" smtClean="0"/>
              <a:t>Local </a:t>
            </a:r>
            <a:r>
              <a:rPr lang="en-US" sz="2500" dirty="0"/>
              <a:t>media (newspaper, radio stations, and TV </a:t>
            </a:r>
            <a:r>
              <a:rPr lang="en-US" sz="2500" dirty="0" smtClean="0"/>
              <a:t>stations)</a:t>
            </a:r>
          </a:p>
          <a:p>
            <a:pPr marL="685800" lvl="2" indent="0">
              <a:buNone/>
            </a:pPr>
            <a:endParaRPr lang="en-US" sz="2500" dirty="0"/>
          </a:p>
          <a:p>
            <a:pPr lvl="1"/>
            <a:r>
              <a:rPr lang="en-US" sz="2500" dirty="0"/>
              <a:t>The Council Conservation Committee </a:t>
            </a:r>
            <a:r>
              <a:rPr lang="en-US" sz="2500" dirty="0" smtClean="0"/>
              <a:t>Award </a:t>
            </a:r>
            <a:r>
              <a:rPr lang="en-US" sz="2500" dirty="0"/>
              <a:t>Coordinator will maintain the Award within Council records as </a:t>
            </a:r>
            <a:r>
              <a:rPr lang="en-US" sz="2500" dirty="0" smtClean="0"/>
              <a:t>prescribed </a:t>
            </a:r>
            <a:r>
              <a:rPr lang="en-US" sz="2500" dirty="0"/>
              <a:t>by the Council </a:t>
            </a:r>
            <a:r>
              <a:rPr lang="en-US" sz="2500" dirty="0" smtClean="0"/>
              <a:t>Distinguished Conservation Service Award </a:t>
            </a:r>
            <a:r>
              <a:rPr lang="en-US" sz="2500" dirty="0"/>
              <a:t>policies and procedures.</a:t>
            </a:r>
          </a:p>
          <a:p>
            <a:pPr marL="0" indent="0">
              <a:buNone/>
            </a:pPr>
            <a:endParaRPr lang="en-US" dirty="0"/>
          </a:p>
        </p:txBody>
      </p:sp>
      <p:sp>
        <p:nvSpPr>
          <p:cNvPr id="2" name="Slide Number Placeholder 1">
            <a:extLst>
              <a:ext uri="{FF2B5EF4-FFF2-40B4-BE49-F238E27FC236}">
                <a16:creationId xmlns:a16="http://schemas.microsoft.com/office/drawing/2014/main" id="{4CFD1802-4309-4FBE-9945-46ED16C3F474}"/>
              </a:ext>
            </a:extLst>
          </p:cNvPr>
          <p:cNvSpPr>
            <a:spLocks noGrp="1"/>
          </p:cNvSpPr>
          <p:nvPr>
            <p:ph type="sldNum" sz="quarter" idx="12"/>
          </p:nvPr>
        </p:nvSpPr>
        <p:spPr/>
        <p:txBody>
          <a:bodyPr/>
          <a:lstStyle/>
          <a:p>
            <a:fld id="{FFF98FBF-92D4-4DB2-BB73-B39CA88AB2A8}" type="slidenum">
              <a:rPr lang="en-US" smtClean="0"/>
              <a:t>19</a:t>
            </a:fld>
            <a:endParaRPr lang="en-US" dirty="0"/>
          </a:p>
        </p:txBody>
      </p:sp>
      <p:sp>
        <p:nvSpPr>
          <p:cNvPr id="9"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Process</a:t>
            </a:r>
            <a:endParaRPr lang="en-US" dirty="0"/>
          </a:p>
        </p:txBody>
      </p:sp>
    </p:spTree>
    <p:extLst>
      <p:ext uri="{BB962C8B-B14F-4D97-AF65-F5344CB8AC3E}">
        <p14:creationId xmlns:p14="http://schemas.microsoft.com/office/powerpoint/2010/main" val="294151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a:t/>
            </a:r>
            <a:br>
              <a:rPr lang="en-US" dirty="0"/>
            </a:br>
            <a:r>
              <a:rPr lang="en-US" dirty="0"/>
              <a:t>Distinguished Conservation Service Award</a:t>
            </a:r>
          </a:p>
        </p:txBody>
      </p:sp>
      <p:sp>
        <p:nvSpPr>
          <p:cNvPr id="3" name="Content Placeholder 2">
            <a:extLst>
              <a:ext uri="{FF2B5EF4-FFF2-40B4-BE49-F238E27FC236}">
                <a16:creationId xmlns:a16="http://schemas.microsoft.com/office/drawing/2014/main" id="{6C55B906-716F-4A77-B150-96F0EDDB50C2}"/>
              </a:ext>
            </a:extLst>
          </p:cNvPr>
          <p:cNvSpPr>
            <a:spLocks noGrp="1"/>
          </p:cNvSpPr>
          <p:nvPr>
            <p:ph sz="half" idx="1"/>
          </p:nvPr>
        </p:nvSpPr>
        <p:spPr/>
        <p:txBody>
          <a:bodyPr>
            <a:normAutofit fontScale="77500" lnSpcReduction="20000"/>
          </a:bodyPr>
          <a:lstStyle/>
          <a:p>
            <a:r>
              <a:rPr lang="en-US" sz="2700" dirty="0"/>
              <a:t>The </a:t>
            </a:r>
            <a:r>
              <a:rPr lang="en-US" sz="2700" i="1" dirty="0"/>
              <a:t>Basics:</a:t>
            </a:r>
          </a:p>
          <a:p>
            <a:pPr lvl="1"/>
            <a:r>
              <a:rPr lang="en-US" sz="2325" dirty="0"/>
              <a:t>The Distinguished Conservation Service Award </a:t>
            </a:r>
            <a:r>
              <a:rPr lang="en-US" sz="2325" dirty="0" smtClean="0"/>
              <a:t> </a:t>
            </a:r>
            <a:r>
              <a:rPr lang="en-US" sz="2325" dirty="0"/>
              <a:t>is a Council approved </a:t>
            </a:r>
            <a:r>
              <a:rPr lang="en-US" sz="2325" dirty="0" smtClean="0"/>
              <a:t>award</a:t>
            </a:r>
            <a:endParaRPr lang="en-US" sz="2325" dirty="0"/>
          </a:p>
          <a:p>
            <a:pPr lvl="1"/>
            <a:endParaRPr lang="en-US" sz="2325" dirty="0"/>
          </a:p>
          <a:p>
            <a:pPr lvl="1"/>
            <a:r>
              <a:rPr lang="en-US" sz="2325" dirty="0"/>
              <a:t>The workbook is required for each project and must be completed in its entirety by the Scout/Venturer/ Sea Scout</a:t>
            </a:r>
          </a:p>
          <a:p>
            <a:pPr lvl="1"/>
            <a:endParaRPr lang="en-US" sz="2325" dirty="0"/>
          </a:p>
          <a:p>
            <a:pPr lvl="1"/>
            <a:r>
              <a:rPr lang="en-US" sz="2325" dirty="0"/>
              <a:t>The Award Adviser and the Conservation Adviser are involved with the project throughout the proposal, planning, accomplishment, and reporting.</a:t>
            </a:r>
          </a:p>
        </p:txBody>
      </p:sp>
      <p:sp>
        <p:nvSpPr>
          <p:cNvPr id="4" name="Content Placeholder 3"/>
          <p:cNvSpPr>
            <a:spLocks noGrp="1"/>
          </p:cNvSpPr>
          <p:nvPr>
            <p:ph sz="half" idx="2"/>
          </p:nvPr>
        </p:nvSpPr>
        <p:spPr/>
        <p:txBody>
          <a:bodyPr>
            <a:normAutofit fontScale="77500" lnSpcReduction="20000"/>
          </a:bodyPr>
          <a:lstStyle/>
          <a:p>
            <a:pPr lvl="1"/>
            <a:r>
              <a:rPr lang="en-US" sz="2325" dirty="0"/>
              <a:t>Councils should develop their own policies and procedures to administer and oversee the Award</a:t>
            </a:r>
          </a:p>
          <a:p>
            <a:pPr lvl="1"/>
            <a:endParaRPr lang="en-US" sz="2325" dirty="0"/>
          </a:p>
          <a:p>
            <a:pPr lvl="1"/>
            <a:r>
              <a:rPr lang="en-US" sz="2325" dirty="0"/>
              <a:t>A Council Board of Review is required to assess every application by a Scout/</a:t>
            </a:r>
            <a:r>
              <a:rPr lang="en-US" sz="2325" dirty="0" err="1"/>
              <a:t>Venturer</a:t>
            </a:r>
            <a:r>
              <a:rPr lang="en-US" sz="2325" dirty="0"/>
              <a:t>/Sea Scout</a:t>
            </a:r>
          </a:p>
          <a:p>
            <a:pPr lvl="1"/>
            <a:endParaRPr lang="en-US" sz="2325" dirty="0"/>
          </a:p>
          <a:p>
            <a:pPr lvl="1"/>
            <a:r>
              <a:rPr lang="en-US" sz="2325" dirty="0"/>
              <a:t>The Scout/</a:t>
            </a:r>
            <a:r>
              <a:rPr lang="en-US" sz="2325" dirty="0" err="1"/>
              <a:t>Venturer</a:t>
            </a:r>
            <a:r>
              <a:rPr lang="en-US" sz="2325" dirty="0"/>
              <a:t>/ Sea Scout is recognized with a certificate and a “knot.”</a:t>
            </a:r>
            <a:endParaRPr lang="en-US" dirty="0"/>
          </a:p>
          <a:p>
            <a:endParaRPr lang="en-US" dirty="0"/>
          </a:p>
        </p:txBody>
      </p:sp>
      <p:sp>
        <p:nvSpPr>
          <p:cNvPr id="5" name="Slide Number Placeholder 4">
            <a:extLst>
              <a:ext uri="{FF2B5EF4-FFF2-40B4-BE49-F238E27FC236}">
                <a16:creationId xmlns:a16="http://schemas.microsoft.com/office/drawing/2014/main" id="{85B67A65-2539-4297-9F72-43B62D6FBD1C}"/>
              </a:ext>
            </a:extLst>
          </p:cNvPr>
          <p:cNvSpPr>
            <a:spLocks noGrp="1"/>
          </p:cNvSpPr>
          <p:nvPr>
            <p:ph type="sldNum" sz="quarter" idx="12"/>
          </p:nvPr>
        </p:nvSpPr>
        <p:spPr/>
        <p:txBody>
          <a:bodyPr/>
          <a:lstStyle/>
          <a:p>
            <a:fld id="{FFF98FBF-92D4-4DB2-BB73-B39CA88AB2A8}" type="slidenum">
              <a:rPr lang="en-US" smtClean="0"/>
              <a:t>2</a:t>
            </a:fld>
            <a:endParaRPr lang="en-US" dirty="0"/>
          </a:p>
        </p:txBody>
      </p:sp>
      <p:pic>
        <p:nvPicPr>
          <p:cNvPr id="10" name="6ae90792-ce4d-485f-ac96-69c4d4d54092" descr="Image">
            <a:extLst>
              <a:ext uri="{FF2B5EF4-FFF2-40B4-BE49-F238E27FC236}">
                <a16:creationId xmlns:a16="http://schemas.microsoft.com/office/drawing/2014/main" id="{C39B4544-BB68-442F-A376-963AA6730DE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14850" y="5085184"/>
            <a:ext cx="1643063" cy="714375"/>
          </a:xfrm>
          <a:prstGeom prst="rect">
            <a:avLst/>
          </a:prstGeom>
          <a:noFill/>
          <a:ln>
            <a:noFill/>
          </a:ln>
        </p:spPr>
      </p:pic>
    </p:spTree>
    <p:extLst>
      <p:ext uri="{BB962C8B-B14F-4D97-AF65-F5344CB8AC3E}">
        <p14:creationId xmlns:p14="http://schemas.microsoft.com/office/powerpoint/2010/main" val="252459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D51D-ECC5-488D-B369-AE66D6E5D62D}"/>
              </a:ext>
            </a:extLst>
          </p:cNvPr>
          <p:cNvSpPr>
            <a:spLocks noGrp="1"/>
          </p:cNvSpPr>
          <p:nvPr>
            <p:ph type="ctrTitle"/>
          </p:nvPr>
        </p:nvSpPr>
        <p:spPr>
          <a:xfrm>
            <a:off x="1187624" y="1052735"/>
            <a:ext cx="6858000" cy="2304255"/>
          </a:xfrm>
        </p:spPr>
        <p:txBody>
          <a:bodyPr>
            <a:normAutofit/>
          </a:bodyPr>
          <a:lstStyle/>
          <a:p>
            <a:r>
              <a:rPr lang="en-US" sz="2100" dirty="0"/>
              <a:t>Questions?</a:t>
            </a:r>
            <a:br>
              <a:rPr lang="en-US" sz="2100" dirty="0"/>
            </a:br>
            <a:r>
              <a:rPr lang="en-US" sz="2100" dirty="0"/>
              <a:t/>
            </a:r>
            <a:br>
              <a:rPr lang="en-US" sz="2100" dirty="0"/>
            </a:br>
            <a:r>
              <a:rPr lang="en-US" sz="2100" dirty="0"/>
              <a:t>Contact Your Council Conservation Committee Chair</a:t>
            </a:r>
            <a:br>
              <a:rPr lang="en-US" sz="2100" dirty="0"/>
            </a:br>
            <a:r>
              <a:rPr lang="en-US" sz="2100" dirty="0"/>
              <a:t>or </a:t>
            </a:r>
            <a:br>
              <a:rPr lang="en-US" sz="2100" dirty="0"/>
            </a:br>
            <a:r>
              <a:rPr lang="en-US" sz="2100" dirty="0"/>
              <a:t>Council Designated Lead for the </a:t>
            </a:r>
            <a:r>
              <a:rPr lang="en-US" sz="2100" dirty="0" smtClean="0"/>
              <a:t>Distinguished Conservation Service </a:t>
            </a:r>
            <a:r>
              <a:rPr lang="en-US" sz="2100" dirty="0"/>
              <a:t>Award</a:t>
            </a:r>
          </a:p>
        </p:txBody>
      </p:sp>
      <p:sp>
        <p:nvSpPr>
          <p:cNvPr id="4" name="Slide Number Placeholder 3">
            <a:extLst>
              <a:ext uri="{FF2B5EF4-FFF2-40B4-BE49-F238E27FC236}">
                <a16:creationId xmlns:a16="http://schemas.microsoft.com/office/drawing/2014/main" id="{F3FA943A-893E-4FB1-8067-6B702CDF41A2}"/>
              </a:ext>
            </a:extLst>
          </p:cNvPr>
          <p:cNvSpPr>
            <a:spLocks noGrp="1"/>
          </p:cNvSpPr>
          <p:nvPr>
            <p:ph type="sldNum" sz="quarter" idx="4294967295"/>
          </p:nvPr>
        </p:nvSpPr>
        <p:spPr/>
        <p:txBody>
          <a:bodyPr/>
          <a:lstStyle/>
          <a:p>
            <a:fld id="{FFF98FBF-92D4-4DB2-BB73-B39CA88AB2A8}" type="slidenum">
              <a:rPr lang="en-US" smtClean="0"/>
              <a:t>20</a:t>
            </a:fld>
            <a:endParaRPr lang="en-US" dirty="0"/>
          </a:p>
        </p:txBody>
      </p:sp>
      <p:pic>
        <p:nvPicPr>
          <p:cNvPr id="5" name="Picture 2" descr="DCSA Brown"/>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356991" y="3356991"/>
            <a:ext cx="2591371" cy="259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1571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5B906-716F-4A77-B150-96F0EDDB50C2}"/>
              </a:ext>
            </a:extLst>
          </p:cNvPr>
          <p:cNvSpPr>
            <a:spLocks noGrp="1"/>
          </p:cNvSpPr>
          <p:nvPr>
            <p:ph idx="1"/>
          </p:nvPr>
        </p:nvSpPr>
        <p:spPr>
          <a:xfrm>
            <a:off x="628650" y="1772816"/>
            <a:ext cx="5634990" cy="4464495"/>
          </a:xfrm>
        </p:spPr>
        <p:txBody>
          <a:bodyPr>
            <a:normAutofit fontScale="70000" lnSpcReduction="20000"/>
          </a:bodyPr>
          <a:lstStyle/>
          <a:p>
            <a:r>
              <a:rPr lang="en-US" dirty="0"/>
              <a:t>The </a:t>
            </a:r>
            <a:r>
              <a:rPr lang="en-US" b="1" i="1" dirty="0"/>
              <a:t>goal</a:t>
            </a:r>
            <a:r>
              <a:rPr lang="en-US" dirty="0"/>
              <a:t> of this presentation is to achieve </a:t>
            </a:r>
            <a:r>
              <a:rPr lang="en-US" dirty="0" smtClean="0"/>
              <a:t>consistency </a:t>
            </a:r>
            <a:r>
              <a:rPr lang="en-US" dirty="0"/>
              <a:t>across the many BSA Councils.</a:t>
            </a:r>
          </a:p>
          <a:p>
            <a:r>
              <a:rPr lang="en-US" dirty="0"/>
              <a:t>The </a:t>
            </a:r>
            <a:r>
              <a:rPr lang="en-US" b="1" i="1" dirty="0"/>
              <a:t>benchmark</a:t>
            </a:r>
            <a:r>
              <a:rPr lang="en-US" dirty="0"/>
              <a:t> documentation for </a:t>
            </a:r>
            <a:r>
              <a:rPr lang="en-US" dirty="0" smtClean="0"/>
              <a:t>the award is found at:</a:t>
            </a:r>
            <a:endParaRPr lang="en-US" dirty="0"/>
          </a:p>
          <a:p>
            <a:pPr marL="342900" lvl="1" indent="0">
              <a:buNone/>
            </a:pPr>
            <a:r>
              <a:rPr lang="en-US" sz="1500" dirty="0">
                <a:hlinkClick r:id="rId3"/>
              </a:rPr>
              <a:t>https://www.scouting.org/outdoor-programs/conservation-and-environment/conservation-awards-and-recognitions/bsa-distinguished-conservation-service-award/</a:t>
            </a:r>
            <a:endParaRPr lang="en-US" sz="1500" dirty="0"/>
          </a:p>
          <a:p>
            <a:r>
              <a:rPr lang="en-US" dirty="0"/>
              <a:t>BSA has established </a:t>
            </a:r>
            <a:r>
              <a:rPr lang="en-US" dirty="0" smtClean="0"/>
              <a:t>Adviser </a:t>
            </a:r>
            <a:r>
              <a:rPr lang="en-US" dirty="0"/>
              <a:t>training on Scouting U.  </a:t>
            </a:r>
          </a:p>
          <a:p>
            <a:pPr lvl="1"/>
            <a:r>
              <a:rPr lang="en-US" dirty="0" smtClean="0"/>
              <a:t>The </a:t>
            </a:r>
            <a:r>
              <a:rPr lang="en-US" dirty="0"/>
              <a:t>Adviser course should be completed by the Council Conservation Committee Chair, the Council </a:t>
            </a:r>
            <a:r>
              <a:rPr lang="en-US" dirty="0" smtClean="0"/>
              <a:t>Distinguished Conservation Service Award Coordinator </a:t>
            </a:r>
            <a:r>
              <a:rPr lang="en-US" dirty="0"/>
              <a:t>(if specified) or the Council designated lead for overseeing the </a:t>
            </a:r>
            <a:r>
              <a:rPr lang="en-US" dirty="0" smtClean="0"/>
              <a:t>program</a:t>
            </a:r>
            <a:r>
              <a:rPr lang="en-US" dirty="0"/>
              <a:t>.</a:t>
            </a:r>
          </a:p>
          <a:p>
            <a:r>
              <a:rPr lang="en-US" dirty="0"/>
              <a:t>Each Council should develop </a:t>
            </a:r>
            <a:r>
              <a:rPr lang="en-US" dirty="0" smtClean="0"/>
              <a:t>Distinguished Conservation Service Award </a:t>
            </a:r>
            <a:r>
              <a:rPr lang="en-US" dirty="0"/>
              <a:t>implementation policies and procedures</a:t>
            </a:r>
          </a:p>
          <a:p>
            <a:pPr lvl="1"/>
            <a:endParaRPr lang="en-US" dirty="0"/>
          </a:p>
          <a:p>
            <a:endParaRPr lang="en-US" dirty="0"/>
          </a:p>
        </p:txBody>
      </p:sp>
      <p:sp>
        <p:nvSpPr>
          <p:cNvPr id="5" name="Slide Number Placeholder 4">
            <a:extLst>
              <a:ext uri="{FF2B5EF4-FFF2-40B4-BE49-F238E27FC236}">
                <a16:creationId xmlns:a16="http://schemas.microsoft.com/office/drawing/2014/main" id="{85B67A65-2539-4297-9F72-43B62D6FBD1C}"/>
              </a:ext>
            </a:extLst>
          </p:cNvPr>
          <p:cNvSpPr>
            <a:spLocks noGrp="1"/>
          </p:cNvSpPr>
          <p:nvPr>
            <p:ph type="sldNum" sz="quarter" idx="4294967295"/>
          </p:nvPr>
        </p:nvSpPr>
        <p:spPr/>
        <p:txBody>
          <a:bodyPr/>
          <a:lstStyle/>
          <a:p>
            <a:fld id="{FFF98FBF-92D4-4DB2-BB73-B39CA88AB2A8}" type="slidenum">
              <a:rPr lang="en-US" smtClean="0"/>
              <a:t>3</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918" y="1772816"/>
            <a:ext cx="2629857" cy="3456384"/>
          </a:xfrm>
          <a:prstGeom prst="rect">
            <a:avLst/>
          </a:prstGeom>
        </p:spPr>
      </p:pic>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a:t/>
            </a:r>
            <a:br>
              <a:rPr lang="en-US" dirty="0"/>
            </a:br>
            <a:r>
              <a:rPr lang="en-US" dirty="0"/>
              <a:t>Distinguished Conservation Service Award</a:t>
            </a:r>
          </a:p>
        </p:txBody>
      </p:sp>
    </p:spTree>
    <p:extLst>
      <p:ext uri="{BB962C8B-B14F-4D97-AF65-F5344CB8AC3E}">
        <p14:creationId xmlns:p14="http://schemas.microsoft.com/office/powerpoint/2010/main" val="50722533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46366-BC8C-43E6-955B-05383401D7E3}"/>
              </a:ext>
            </a:extLst>
          </p:cNvPr>
          <p:cNvSpPr>
            <a:spLocks noGrp="1"/>
          </p:cNvSpPr>
          <p:nvPr>
            <p:ph idx="1"/>
          </p:nvPr>
        </p:nvSpPr>
        <p:spPr>
          <a:xfrm>
            <a:off x="628650" y="1772816"/>
            <a:ext cx="7212330" cy="3717157"/>
          </a:xfrm>
        </p:spPr>
        <p:txBody>
          <a:bodyPr/>
          <a:lstStyle/>
          <a:p>
            <a:r>
              <a:rPr lang="en-US" dirty="0"/>
              <a:t>The Council Executive identifies the process and contacts for the Council</a:t>
            </a:r>
          </a:p>
          <a:p>
            <a:r>
              <a:rPr lang="en-US" dirty="0"/>
              <a:t>Alternatives include:</a:t>
            </a:r>
          </a:p>
          <a:p>
            <a:pPr lvl="1"/>
            <a:r>
              <a:rPr lang="en-US" dirty="0"/>
              <a:t>Assigning this responsibility to the Council Advancement &amp; Recognition Committee</a:t>
            </a:r>
          </a:p>
          <a:p>
            <a:pPr lvl="1"/>
            <a:r>
              <a:rPr lang="en-US" dirty="0"/>
              <a:t>Requesting assistance from an adjoining Council that has a Conservation Committee</a:t>
            </a:r>
          </a:p>
          <a:p>
            <a:pPr lvl="1"/>
            <a:r>
              <a:rPr lang="en-US" dirty="0"/>
              <a:t>Taking action to establish a Council Conservation Committee</a:t>
            </a:r>
          </a:p>
          <a:p>
            <a:pPr lvl="1"/>
            <a:endParaRPr lang="en-US" dirty="0"/>
          </a:p>
        </p:txBody>
      </p:sp>
      <p:sp>
        <p:nvSpPr>
          <p:cNvPr id="5" name="Slide Number Placeholder 4">
            <a:extLst>
              <a:ext uri="{FF2B5EF4-FFF2-40B4-BE49-F238E27FC236}">
                <a16:creationId xmlns:a16="http://schemas.microsoft.com/office/drawing/2014/main" id="{0B9519AA-8A89-457F-B779-C61304085440}"/>
              </a:ext>
            </a:extLst>
          </p:cNvPr>
          <p:cNvSpPr>
            <a:spLocks noGrp="1"/>
          </p:cNvSpPr>
          <p:nvPr>
            <p:ph type="sldNum" sz="quarter" idx="4294967295"/>
          </p:nvPr>
        </p:nvSpPr>
        <p:spPr/>
        <p:txBody>
          <a:bodyPr/>
          <a:lstStyle/>
          <a:p>
            <a:fld id="{FFF98FBF-92D4-4DB2-BB73-B39CA88AB2A8}" type="slidenum">
              <a:rPr lang="en-US" smtClean="0"/>
              <a:t>4</a:t>
            </a:fld>
            <a:endParaRPr lang="en-US" dirty="0"/>
          </a:p>
        </p:txBody>
      </p:sp>
      <p:sp>
        <p:nvSpPr>
          <p:cNvPr id="6"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a:t/>
            </a:r>
            <a:br>
              <a:rPr lang="en-US" dirty="0"/>
            </a:br>
            <a:r>
              <a:rPr lang="en-US" dirty="0" smtClean="0"/>
              <a:t>If There is No Council Conservation Committee</a:t>
            </a:r>
            <a:endParaRPr lang="en-US" dirty="0"/>
          </a:p>
        </p:txBody>
      </p:sp>
    </p:spTree>
    <p:extLst>
      <p:ext uri="{BB962C8B-B14F-4D97-AF65-F5344CB8AC3E}">
        <p14:creationId xmlns:p14="http://schemas.microsoft.com/office/powerpoint/2010/main" val="362712152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smtClean="0"/>
              <a:t/>
            </a:r>
            <a:br>
              <a:rPr lang="en-US" dirty="0" smtClean="0"/>
            </a:br>
            <a:r>
              <a:rPr lang="en-US" dirty="0" smtClean="0"/>
              <a:t>Role of the Conservation Committee</a:t>
            </a:r>
            <a:endParaRPr lang="en-US" dirty="0"/>
          </a:p>
        </p:txBody>
      </p:sp>
      <p:sp>
        <p:nvSpPr>
          <p:cNvPr id="3" name="Content Placeholder 2">
            <a:extLst>
              <a:ext uri="{FF2B5EF4-FFF2-40B4-BE49-F238E27FC236}">
                <a16:creationId xmlns:a16="http://schemas.microsoft.com/office/drawing/2014/main" id="{6C55B906-716F-4A77-B150-96F0EDDB50C2}"/>
              </a:ext>
            </a:extLst>
          </p:cNvPr>
          <p:cNvSpPr>
            <a:spLocks noGrp="1"/>
          </p:cNvSpPr>
          <p:nvPr>
            <p:ph sz="half" idx="1"/>
          </p:nvPr>
        </p:nvSpPr>
        <p:spPr/>
        <p:txBody>
          <a:bodyPr>
            <a:normAutofit fontScale="70000" lnSpcReduction="20000"/>
          </a:bodyPr>
          <a:lstStyle/>
          <a:p>
            <a:pPr lvl="1"/>
            <a:r>
              <a:rPr lang="en-US" dirty="0" smtClean="0"/>
              <a:t>Oversight </a:t>
            </a:r>
            <a:r>
              <a:rPr lang="en-US" dirty="0"/>
              <a:t>of </a:t>
            </a:r>
            <a:r>
              <a:rPr lang="en-US" dirty="0" smtClean="0"/>
              <a:t>Distinguished Conservation Service Award </a:t>
            </a:r>
            <a:r>
              <a:rPr lang="en-US" dirty="0"/>
              <a:t>administration within the </a:t>
            </a:r>
            <a:r>
              <a:rPr lang="en-US" dirty="0" smtClean="0"/>
              <a:t>Council</a:t>
            </a:r>
          </a:p>
          <a:p>
            <a:pPr marL="342900" lvl="1" indent="0">
              <a:buNone/>
            </a:pPr>
            <a:endParaRPr lang="en-US" dirty="0"/>
          </a:p>
          <a:p>
            <a:pPr lvl="1"/>
            <a:r>
              <a:rPr lang="en-US" dirty="0"/>
              <a:t>Promotion of t</a:t>
            </a:r>
            <a:r>
              <a:rPr lang="en-US" dirty="0" smtClean="0"/>
              <a:t>he Award</a:t>
            </a:r>
          </a:p>
          <a:p>
            <a:pPr lvl="1"/>
            <a:endParaRPr lang="en-US" dirty="0"/>
          </a:p>
          <a:p>
            <a:pPr lvl="1"/>
            <a:r>
              <a:rPr lang="en-US" dirty="0"/>
              <a:t>Education of Scouts, Venturers, Sea Scouts, Scouters and Parents on the </a:t>
            </a:r>
            <a:r>
              <a:rPr lang="en-US" dirty="0" smtClean="0"/>
              <a:t>requirements</a:t>
            </a:r>
          </a:p>
          <a:p>
            <a:pPr lvl="1"/>
            <a:endParaRPr lang="en-US" dirty="0"/>
          </a:p>
          <a:p>
            <a:pPr lvl="1"/>
            <a:r>
              <a:rPr lang="en-US" dirty="0" smtClean="0"/>
              <a:t>Identification of Advisers – and assisting them in gaining the required training to be a Distinguished Conservation Service Award Adviser</a:t>
            </a:r>
          </a:p>
          <a:p>
            <a:endParaRPr lang="en-US" dirty="0"/>
          </a:p>
        </p:txBody>
      </p:sp>
      <p:sp>
        <p:nvSpPr>
          <p:cNvPr id="4" name="Content Placeholder 3"/>
          <p:cNvSpPr>
            <a:spLocks noGrp="1"/>
          </p:cNvSpPr>
          <p:nvPr>
            <p:ph sz="half" idx="2"/>
          </p:nvPr>
        </p:nvSpPr>
        <p:spPr/>
        <p:txBody>
          <a:bodyPr>
            <a:normAutofit fontScale="70000" lnSpcReduction="20000"/>
          </a:bodyPr>
          <a:lstStyle/>
          <a:p>
            <a:pPr lvl="1"/>
            <a:r>
              <a:rPr lang="en-US" dirty="0" smtClean="0"/>
              <a:t>Assist </a:t>
            </a:r>
            <a:r>
              <a:rPr lang="en-US" dirty="0"/>
              <a:t>with identification of conservation advisers to advise Scouts, </a:t>
            </a:r>
            <a:r>
              <a:rPr lang="en-US" dirty="0" smtClean="0"/>
              <a:t>Venturers, </a:t>
            </a:r>
            <a:r>
              <a:rPr lang="en-US" dirty="0"/>
              <a:t>and Sea </a:t>
            </a:r>
            <a:r>
              <a:rPr lang="en-US" dirty="0" smtClean="0"/>
              <a:t>Scouts</a:t>
            </a:r>
          </a:p>
          <a:p>
            <a:pPr lvl="1"/>
            <a:endParaRPr lang="en-US" dirty="0"/>
          </a:p>
          <a:p>
            <a:pPr lvl="1"/>
            <a:r>
              <a:rPr lang="en-US" dirty="0"/>
              <a:t>Development of Council specific resources to assist project </a:t>
            </a:r>
            <a:r>
              <a:rPr lang="en-US" dirty="0" smtClean="0"/>
              <a:t>accomplishment</a:t>
            </a:r>
          </a:p>
          <a:p>
            <a:pPr lvl="1"/>
            <a:endParaRPr lang="en-US" dirty="0"/>
          </a:p>
          <a:p>
            <a:pPr lvl="1"/>
            <a:r>
              <a:rPr lang="en-US" dirty="0"/>
              <a:t>Rules of engagement for projects on BSA properties and camps</a:t>
            </a:r>
          </a:p>
          <a:p>
            <a:endParaRPr lang="en-US" dirty="0"/>
          </a:p>
        </p:txBody>
      </p:sp>
      <p:sp>
        <p:nvSpPr>
          <p:cNvPr id="5" name="Slide Number Placeholder 4">
            <a:extLst>
              <a:ext uri="{FF2B5EF4-FFF2-40B4-BE49-F238E27FC236}">
                <a16:creationId xmlns:a16="http://schemas.microsoft.com/office/drawing/2014/main" id="{85B67A65-2539-4297-9F72-43B62D6FBD1C}"/>
              </a:ext>
            </a:extLst>
          </p:cNvPr>
          <p:cNvSpPr>
            <a:spLocks noGrp="1"/>
          </p:cNvSpPr>
          <p:nvPr>
            <p:ph type="sldNum" sz="quarter" idx="12"/>
          </p:nvPr>
        </p:nvSpPr>
        <p:spPr/>
        <p:txBody>
          <a:bodyPr/>
          <a:lstStyle/>
          <a:p>
            <a:fld id="{FFF98FBF-92D4-4DB2-BB73-B39CA88AB2A8}" type="slidenum">
              <a:rPr lang="en-US" smtClean="0"/>
              <a:t>5</a:t>
            </a:fld>
            <a:endParaRPr lang="en-US" dirty="0"/>
          </a:p>
        </p:txBody>
      </p:sp>
    </p:spTree>
    <p:extLst>
      <p:ext uri="{BB962C8B-B14F-4D97-AF65-F5344CB8AC3E}">
        <p14:creationId xmlns:p14="http://schemas.microsoft.com/office/powerpoint/2010/main" val="3722141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CD944-F6AD-45CB-937E-458CF2AF6266}"/>
              </a:ext>
            </a:extLst>
          </p:cNvPr>
          <p:cNvSpPr>
            <a:spLocks noGrp="1"/>
          </p:cNvSpPr>
          <p:nvPr>
            <p:ph sz="half" idx="1"/>
          </p:nvPr>
        </p:nvSpPr>
        <p:spPr>
          <a:xfrm>
            <a:off x="628650" y="1825624"/>
            <a:ext cx="3886200" cy="4627711"/>
          </a:xfrm>
        </p:spPr>
        <p:txBody>
          <a:bodyPr>
            <a:normAutofit fontScale="47500" lnSpcReduction="20000"/>
          </a:bodyPr>
          <a:lstStyle/>
          <a:p>
            <a:pPr lvl="1"/>
            <a:r>
              <a:rPr lang="en-US" sz="3200" dirty="0" smtClean="0"/>
              <a:t>Determine</a:t>
            </a:r>
            <a:r>
              <a:rPr lang="en-US" sz="3200" dirty="0"/>
              <a:t>, and publish, Council policies and procedures for the </a:t>
            </a:r>
            <a:r>
              <a:rPr lang="en-US" sz="3200" dirty="0" smtClean="0"/>
              <a:t>Distinguished Conservation Service Award program</a:t>
            </a:r>
          </a:p>
          <a:p>
            <a:pPr lvl="1"/>
            <a:endParaRPr lang="en-US" sz="3200" dirty="0"/>
          </a:p>
          <a:p>
            <a:pPr lvl="1"/>
            <a:r>
              <a:rPr lang="en-US" sz="3200" dirty="0"/>
              <a:t>Assist Scouts/Venturers/ Sea Scouts with guidance on the </a:t>
            </a:r>
            <a:r>
              <a:rPr lang="en-US" sz="3200" b="1" i="1" dirty="0"/>
              <a:t>Trail to </a:t>
            </a:r>
            <a:r>
              <a:rPr lang="en-US" sz="3200" b="1" i="1" dirty="0" smtClean="0"/>
              <a:t>Distinguished Conservation Service Award </a:t>
            </a:r>
            <a:r>
              <a:rPr lang="en-US" sz="3200" b="1" i="1" dirty="0"/>
              <a:t>approval &amp; award</a:t>
            </a:r>
            <a:r>
              <a:rPr lang="en-US" sz="3200" dirty="0"/>
              <a:t> </a:t>
            </a:r>
            <a:endParaRPr lang="en-US" sz="3200" dirty="0" smtClean="0"/>
          </a:p>
          <a:p>
            <a:pPr lvl="1"/>
            <a:endParaRPr lang="en-US" sz="3200" dirty="0"/>
          </a:p>
          <a:p>
            <a:pPr lvl="1"/>
            <a:r>
              <a:rPr lang="en-US" sz="3200" dirty="0"/>
              <a:t>Develop procedures to identify and </a:t>
            </a:r>
            <a:r>
              <a:rPr lang="en-US" sz="3200" dirty="0" smtClean="0"/>
              <a:t>train Advisers</a:t>
            </a:r>
          </a:p>
          <a:p>
            <a:pPr lvl="1"/>
            <a:endParaRPr lang="en-US" sz="3200" dirty="0"/>
          </a:p>
          <a:p>
            <a:pPr lvl="1"/>
            <a:r>
              <a:rPr lang="en-US" sz="3200" dirty="0"/>
              <a:t>Develop procedures to identify conservation </a:t>
            </a:r>
            <a:r>
              <a:rPr lang="en-US" sz="3200" dirty="0" smtClean="0"/>
              <a:t>advisers</a:t>
            </a:r>
          </a:p>
          <a:p>
            <a:pPr lvl="1"/>
            <a:endParaRPr lang="en-US" sz="3200" dirty="0" smtClean="0"/>
          </a:p>
          <a:p>
            <a:pPr lvl="1"/>
            <a:endParaRPr lang="en-US" dirty="0"/>
          </a:p>
        </p:txBody>
      </p:sp>
      <p:sp>
        <p:nvSpPr>
          <p:cNvPr id="4" name="Content Placeholder 3"/>
          <p:cNvSpPr>
            <a:spLocks noGrp="1"/>
          </p:cNvSpPr>
          <p:nvPr>
            <p:ph sz="half" idx="2"/>
          </p:nvPr>
        </p:nvSpPr>
        <p:spPr>
          <a:xfrm>
            <a:off x="4610100" y="1825624"/>
            <a:ext cx="3886200" cy="4351338"/>
          </a:xfrm>
        </p:spPr>
        <p:txBody>
          <a:bodyPr>
            <a:normAutofit fontScale="47500" lnSpcReduction="20000"/>
          </a:bodyPr>
          <a:lstStyle/>
          <a:p>
            <a:pPr lvl="1"/>
            <a:r>
              <a:rPr lang="en-US" sz="3200" dirty="0"/>
              <a:t>Coordinate with the Council Property Committee opportunities for Distinguished Conservation Service Award projects on BSA property</a:t>
            </a:r>
          </a:p>
          <a:p>
            <a:pPr lvl="1"/>
            <a:endParaRPr lang="en-US" sz="3200" dirty="0" smtClean="0"/>
          </a:p>
          <a:p>
            <a:pPr lvl="1"/>
            <a:r>
              <a:rPr lang="en-US" sz="3200" dirty="0" smtClean="0"/>
              <a:t>Projects </a:t>
            </a:r>
            <a:r>
              <a:rPr lang="en-US" sz="3200" dirty="0"/>
              <a:t>conducted on council properties must be consistent with the Camp Conservation </a:t>
            </a:r>
            <a:r>
              <a:rPr lang="en-US" sz="3200" dirty="0" smtClean="0"/>
              <a:t>Plan</a:t>
            </a:r>
          </a:p>
          <a:p>
            <a:pPr lvl="1"/>
            <a:endParaRPr lang="en-US" sz="3200" dirty="0"/>
          </a:p>
          <a:p>
            <a:pPr lvl="1"/>
            <a:r>
              <a:rPr lang="en-US" sz="3200" dirty="0" smtClean="0"/>
              <a:t>Develop </a:t>
            </a:r>
            <a:r>
              <a:rPr lang="en-US" sz="3200" dirty="0"/>
              <a:t>resources to assist Scouts/Venturers/Sea Scouts with their </a:t>
            </a:r>
            <a:r>
              <a:rPr lang="en-US" sz="3200" dirty="0" smtClean="0"/>
              <a:t>projects</a:t>
            </a:r>
          </a:p>
          <a:p>
            <a:pPr lvl="1"/>
            <a:endParaRPr lang="en-US" sz="3200" dirty="0"/>
          </a:p>
          <a:p>
            <a:pPr lvl="1"/>
            <a:r>
              <a:rPr lang="en-US" sz="3200" dirty="0"/>
              <a:t>Coordinate Scouting activities with identified land managers and project beneficiaries</a:t>
            </a:r>
          </a:p>
          <a:p>
            <a:endParaRPr lang="en-US" dirty="0"/>
          </a:p>
        </p:txBody>
      </p:sp>
      <p:sp>
        <p:nvSpPr>
          <p:cNvPr id="5" name="Slide Number Placeholder 4">
            <a:extLst>
              <a:ext uri="{FF2B5EF4-FFF2-40B4-BE49-F238E27FC236}">
                <a16:creationId xmlns:a16="http://schemas.microsoft.com/office/drawing/2014/main" id="{AFB75335-9D17-4379-A2FE-28AF5E649F51}"/>
              </a:ext>
            </a:extLst>
          </p:cNvPr>
          <p:cNvSpPr>
            <a:spLocks noGrp="1"/>
          </p:cNvSpPr>
          <p:nvPr>
            <p:ph type="sldNum" sz="quarter" idx="12"/>
          </p:nvPr>
        </p:nvSpPr>
        <p:spPr/>
        <p:txBody>
          <a:bodyPr/>
          <a:lstStyle/>
          <a:p>
            <a:fld id="{FFF98FBF-92D4-4DB2-BB73-B39CA88AB2A8}" type="slidenum">
              <a:rPr lang="en-US" smtClean="0"/>
              <a:t>6</a:t>
            </a:fld>
            <a:endParaRPr lang="en-US" dirty="0"/>
          </a:p>
        </p:txBody>
      </p:sp>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a:t/>
            </a:r>
            <a:br>
              <a:rPr lang="en-US" dirty="0"/>
            </a:br>
            <a:r>
              <a:rPr lang="en-US" dirty="0" smtClean="0"/>
              <a:t>Role of the Conservation Committee</a:t>
            </a:r>
            <a:endParaRPr lang="en-US" dirty="0"/>
          </a:p>
        </p:txBody>
      </p:sp>
    </p:spTree>
    <p:extLst>
      <p:ext uri="{BB962C8B-B14F-4D97-AF65-F5344CB8AC3E}">
        <p14:creationId xmlns:p14="http://schemas.microsoft.com/office/powerpoint/2010/main" val="239572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CD944-F6AD-45CB-937E-458CF2AF6266}"/>
              </a:ext>
            </a:extLst>
          </p:cNvPr>
          <p:cNvSpPr>
            <a:spLocks noGrp="1"/>
          </p:cNvSpPr>
          <p:nvPr>
            <p:ph sz="half" idx="1"/>
          </p:nvPr>
        </p:nvSpPr>
        <p:spPr>
          <a:xfrm>
            <a:off x="628650" y="1825624"/>
            <a:ext cx="3886200" cy="4627711"/>
          </a:xfrm>
        </p:spPr>
        <p:txBody>
          <a:bodyPr>
            <a:normAutofit fontScale="77500" lnSpcReduction="20000"/>
          </a:bodyPr>
          <a:lstStyle/>
          <a:p>
            <a:pPr lvl="1"/>
            <a:r>
              <a:rPr lang="en-US" dirty="0" smtClean="0"/>
              <a:t>Assist </a:t>
            </a:r>
            <a:r>
              <a:rPr lang="en-US" dirty="0"/>
              <a:t>the Scout/Venture/Sea Scout in organizing their project delivery team</a:t>
            </a:r>
          </a:p>
          <a:p>
            <a:pPr lvl="2"/>
            <a:r>
              <a:rPr lang="en-US" dirty="0"/>
              <a:t>Award Adviser</a:t>
            </a:r>
          </a:p>
          <a:p>
            <a:pPr lvl="2"/>
            <a:r>
              <a:rPr lang="en-US" dirty="0"/>
              <a:t>Conservation Adviser</a:t>
            </a:r>
          </a:p>
          <a:p>
            <a:pPr lvl="2"/>
            <a:r>
              <a:rPr lang="en-US" dirty="0"/>
              <a:t>Beneficiary  and/or land manager</a:t>
            </a:r>
          </a:p>
          <a:p>
            <a:pPr lvl="2"/>
            <a:r>
              <a:rPr lang="en-US" dirty="0"/>
              <a:t>Unit </a:t>
            </a:r>
            <a:r>
              <a:rPr lang="en-US" dirty="0" smtClean="0"/>
              <a:t>Leader</a:t>
            </a:r>
          </a:p>
          <a:p>
            <a:pPr marL="685800" lvl="2" indent="0">
              <a:buNone/>
            </a:pPr>
            <a:endParaRPr lang="en-US" dirty="0"/>
          </a:p>
          <a:p>
            <a:pPr lvl="1"/>
            <a:r>
              <a:rPr lang="en-US" dirty="0" smtClean="0"/>
              <a:t>Conduct </a:t>
            </a:r>
            <a:r>
              <a:rPr lang="en-US" dirty="0"/>
              <a:t>project proposal review and approval </a:t>
            </a:r>
            <a:r>
              <a:rPr lang="en-US" sz="1500" i="1" u="sng" dirty="0"/>
              <a:t>(note this is required prior to beginning field work</a:t>
            </a:r>
            <a:r>
              <a:rPr lang="en-US" sz="1500" i="1" u="sng" dirty="0" smtClean="0"/>
              <a:t>)</a:t>
            </a:r>
          </a:p>
          <a:p>
            <a:pPr lvl="1"/>
            <a:endParaRPr lang="en-US" sz="1500" i="1" u="sng" dirty="0"/>
          </a:p>
          <a:p>
            <a:pPr lvl="1"/>
            <a:r>
              <a:rPr lang="en-US" dirty="0" smtClean="0"/>
              <a:t>Conduct Distinguished Conservation Service Award </a:t>
            </a:r>
            <a:r>
              <a:rPr lang="en-US" dirty="0"/>
              <a:t>Boards of </a:t>
            </a:r>
            <a:r>
              <a:rPr lang="en-US" dirty="0" smtClean="0"/>
              <a:t>Review</a:t>
            </a:r>
            <a:endParaRPr lang="en-US" dirty="0"/>
          </a:p>
        </p:txBody>
      </p:sp>
      <p:sp>
        <p:nvSpPr>
          <p:cNvPr id="4" name="Content Placeholder 3"/>
          <p:cNvSpPr>
            <a:spLocks noGrp="1"/>
          </p:cNvSpPr>
          <p:nvPr>
            <p:ph sz="half" idx="2"/>
          </p:nvPr>
        </p:nvSpPr>
        <p:spPr/>
        <p:txBody>
          <a:bodyPr>
            <a:normAutofit fontScale="77500" lnSpcReduction="20000"/>
          </a:bodyPr>
          <a:lstStyle/>
          <a:p>
            <a:pPr lvl="1"/>
            <a:r>
              <a:rPr lang="en-US" dirty="0"/>
              <a:t>Assist with guidance and support for project </a:t>
            </a:r>
            <a:r>
              <a:rPr lang="en-US" dirty="0" smtClean="0"/>
              <a:t>planning</a:t>
            </a:r>
          </a:p>
          <a:p>
            <a:pPr lvl="1"/>
            <a:endParaRPr lang="en-US" dirty="0"/>
          </a:p>
          <a:p>
            <a:pPr lvl="1"/>
            <a:r>
              <a:rPr lang="en-US" dirty="0" smtClean="0"/>
              <a:t>Recommend </a:t>
            </a:r>
            <a:r>
              <a:rPr lang="en-US" dirty="0"/>
              <a:t>to the Council Executive, the approval of the </a:t>
            </a:r>
            <a:r>
              <a:rPr lang="en-US" dirty="0" smtClean="0"/>
              <a:t>Candidate being </a:t>
            </a:r>
            <a:r>
              <a:rPr lang="en-US" dirty="0"/>
              <a:t>awarded the </a:t>
            </a:r>
            <a:r>
              <a:rPr lang="en-US" dirty="0" smtClean="0"/>
              <a:t>Distinguished Conservation Service Award</a:t>
            </a:r>
          </a:p>
          <a:p>
            <a:pPr lvl="1"/>
            <a:endParaRPr lang="en-US" dirty="0"/>
          </a:p>
          <a:p>
            <a:pPr lvl="1"/>
            <a:r>
              <a:rPr lang="en-US" dirty="0"/>
              <a:t>Gain National BSA coordination on the Council approved award </a:t>
            </a:r>
          </a:p>
          <a:p>
            <a:endParaRPr lang="en-US" dirty="0"/>
          </a:p>
        </p:txBody>
      </p:sp>
      <p:sp>
        <p:nvSpPr>
          <p:cNvPr id="5" name="Slide Number Placeholder 4">
            <a:extLst>
              <a:ext uri="{FF2B5EF4-FFF2-40B4-BE49-F238E27FC236}">
                <a16:creationId xmlns:a16="http://schemas.microsoft.com/office/drawing/2014/main" id="{AFB75335-9D17-4379-A2FE-28AF5E649F51}"/>
              </a:ext>
            </a:extLst>
          </p:cNvPr>
          <p:cNvSpPr>
            <a:spLocks noGrp="1"/>
          </p:cNvSpPr>
          <p:nvPr>
            <p:ph type="sldNum" sz="quarter" idx="12"/>
          </p:nvPr>
        </p:nvSpPr>
        <p:spPr/>
        <p:txBody>
          <a:bodyPr/>
          <a:lstStyle/>
          <a:p>
            <a:fld id="{FFF98FBF-92D4-4DB2-BB73-B39CA88AB2A8}" type="slidenum">
              <a:rPr lang="en-US" smtClean="0"/>
              <a:t>7</a:t>
            </a:fld>
            <a:endParaRPr lang="en-US" dirty="0"/>
          </a:p>
        </p:txBody>
      </p:sp>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a:t/>
            </a:r>
            <a:br>
              <a:rPr lang="en-US" dirty="0"/>
            </a:br>
            <a:r>
              <a:rPr lang="en-US" dirty="0" smtClean="0"/>
              <a:t>Role of the Conservation Committee</a:t>
            </a:r>
            <a:endParaRPr lang="en-US" dirty="0"/>
          </a:p>
        </p:txBody>
      </p:sp>
    </p:spTree>
    <p:extLst>
      <p:ext uri="{BB962C8B-B14F-4D97-AF65-F5344CB8AC3E}">
        <p14:creationId xmlns:p14="http://schemas.microsoft.com/office/powerpoint/2010/main" val="2518122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5B906-716F-4A77-B150-96F0EDDB50C2}"/>
              </a:ext>
            </a:extLst>
          </p:cNvPr>
          <p:cNvSpPr>
            <a:spLocks noGrp="1"/>
          </p:cNvSpPr>
          <p:nvPr>
            <p:ph sz="half" idx="1"/>
          </p:nvPr>
        </p:nvSpPr>
        <p:spPr/>
        <p:txBody>
          <a:bodyPr>
            <a:normAutofit fontScale="92500" lnSpcReduction="20000"/>
          </a:bodyPr>
          <a:lstStyle/>
          <a:p>
            <a:pPr marL="342900" lvl="1" indent="0">
              <a:buNone/>
            </a:pPr>
            <a:r>
              <a:rPr lang="en-US" sz="1700" dirty="0" smtClean="0"/>
              <a:t>Ideally these </a:t>
            </a:r>
            <a:r>
              <a:rPr lang="en-US" sz="1700" dirty="0"/>
              <a:t>policies and procedures should be posted on the Council </a:t>
            </a:r>
            <a:r>
              <a:rPr lang="en-US" sz="1700" dirty="0" smtClean="0"/>
              <a:t>website.</a:t>
            </a:r>
          </a:p>
          <a:p>
            <a:pPr lvl="1"/>
            <a:r>
              <a:rPr lang="en-US" sz="1700" dirty="0" smtClean="0"/>
              <a:t>Points </a:t>
            </a:r>
            <a:r>
              <a:rPr lang="en-US" sz="1700" dirty="0"/>
              <a:t>of </a:t>
            </a:r>
            <a:r>
              <a:rPr lang="en-US" sz="1700" dirty="0" smtClean="0"/>
              <a:t>contact</a:t>
            </a:r>
            <a:endParaRPr lang="en-US" sz="1700" dirty="0"/>
          </a:p>
          <a:p>
            <a:pPr lvl="1"/>
            <a:endParaRPr lang="en-US" sz="1700" dirty="0" smtClean="0"/>
          </a:p>
          <a:p>
            <a:pPr lvl="1"/>
            <a:r>
              <a:rPr lang="en-US" sz="1700" dirty="0" smtClean="0"/>
              <a:t>Process </a:t>
            </a:r>
            <a:r>
              <a:rPr lang="en-US" sz="1700" dirty="0"/>
              <a:t>for submitting project proposals for review and </a:t>
            </a:r>
            <a:r>
              <a:rPr lang="en-US" sz="1700" dirty="0" smtClean="0"/>
              <a:t>approval</a:t>
            </a:r>
            <a:endParaRPr lang="en-US" sz="1700" dirty="0"/>
          </a:p>
          <a:p>
            <a:pPr lvl="1"/>
            <a:endParaRPr lang="en-US" sz="1700" dirty="0" smtClean="0"/>
          </a:p>
          <a:p>
            <a:pPr lvl="1"/>
            <a:r>
              <a:rPr lang="en-US" sz="1700" dirty="0" smtClean="0"/>
              <a:t>Process </a:t>
            </a:r>
            <a:r>
              <a:rPr lang="en-US" sz="1700" dirty="0"/>
              <a:t>for supporting project </a:t>
            </a:r>
            <a:r>
              <a:rPr lang="en-US" sz="1700" dirty="0" smtClean="0"/>
              <a:t>planning</a:t>
            </a:r>
            <a:endParaRPr lang="en-US" sz="1700" dirty="0"/>
          </a:p>
          <a:p>
            <a:pPr lvl="1"/>
            <a:endParaRPr lang="en-US" sz="1700" dirty="0" smtClean="0"/>
          </a:p>
          <a:p>
            <a:pPr lvl="1"/>
            <a:r>
              <a:rPr lang="en-US" sz="1700" dirty="0" smtClean="0"/>
              <a:t>Process for submitting the application and request for a Board of Review</a:t>
            </a:r>
          </a:p>
        </p:txBody>
      </p:sp>
      <p:sp>
        <p:nvSpPr>
          <p:cNvPr id="6" name="Content Placeholder 5"/>
          <p:cNvSpPr>
            <a:spLocks noGrp="1"/>
          </p:cNvSpPr>
          <p:nvPr>
            <p:ph sz="half" idx="2"/>
          </p:nvPr>
        </p:nvSpPr>
        <p:spPr>
          <a:xfrm>
            <a:off x="4618517" y="1916832"/>
            <a:ext cx="3886200" cy="3312368"/>
          </a:xfrm>
        </p:spPr>
        <p:txBody>
          <a:bodyPr>
            <a:normAutofit fontScale="92500" lnSpcReduction="20000"/>
          </a:bodyPr>
          <a:lstStyle/>
          <a:p>
            <a:pPr lvl="1"/>
            <a:r>
              <a:rPr lang="en-US" sz="1700" dirty="0" smtClean="0"/>
              <a:t>Timelines </a:t>
            </a:r>
            <a:r>
              <a:rPr lang="en-US" sz="1700" dirty="0"/>
              <a:t>for project proposal review and accomplishment of Boards of Review</a:t>
            </a:r>
          </a:p>
          <a:p>
            <a:pPr lvl="1"/>
            <a:endParaRPr lang="en-US" sz="1700" dirty="0" smtClean="0"/>
          </a:p>
          <a:p>
            <a:pPr lvl="1"/>
            <a:r>
              <a:rPr lang="en-US" sz="1700" dirty="0" smtClean="0"/>
              <a:t>Board </a:t>
            </a:r>
            <a:r>
              <a:rPr lang="en-US" sz="1700" dirty="0"/>
              <a:t>of Review membership</a:t>
            </a:r>
          </a:p>
          <a:p>
            <a:pPr lvl="1"/>
            <a:endParaRPr lang="en-US" sz="1700" dirty="0" smtClean="0"/>
          </a:p>
          <a:p>
            <a:pPr lvl="1"/>
            <a:r>
              <a:rPr lang="en-US" sz="1700" dirty="0" smtClean="0"/>
              <a:t>Development </a:t>
            </a:r>
            <a:r>
              <a:rPr lang="en-US" sz="1700" dirty="0"/>
              <a:t>of project support resources</a:t>
            </a:r>
          </a:p>
          <a:p>
            <a:pPr lvl="1"/>
            <a:endParaRPr lang="en-US" sz="1700" dirty="0" smtClean="0"/>
          </a:p>
          <a:p>
            <a:pPr lvl="1"/>
            <a:r>
              <a:rPr lang="en-US" sz="1700" dirty="0" smtClean="0"/>
              <a:t>Methods </a:t>
            </a:r>
            <a:r>
              <a:rPr lang="en-US" sz="1700" dirty="0"/>
              <a:t>to access </a:t>
            </a:r>
            <a:r>
              <a:rPr lang="en-US" sz="1700" dirty="0" smtClean="0"/>
              <a:t>Advisers </a:t>
            </a:r>
            <a:r>
              <a:rPr lang="en-US" sz="1700" dirty="0"/>
              <a:t>and conservation advisers</a:t>
            </a:r>
          </a:p>
          <a:p>
            <a:pPr lvl="1"/>
            <a:endParaRPr lang="en-US" sz="1700" dirty="0" smtClean="0"/>
          </a:p>
          <a:p>
            <a:pPr lvl="1"/>
            <a:r>
              <a:rPr lang="en-US" sz="1700" dirty="0" smtClean="0"/>
              <a:t>Other </a:t>
            </a:r>
            <a:r>
              <a:rPr lang="en-US" sz="1700" dirty="0"/>
              <a:t>items and issues </a:t>
            </a:r>
            <a:r>
              <a:rPr lang="en-US" sz="1600" dirty="0"/>
              <a:t>of interest within the </a:t>
            </a:r>
            <a:r>
              <a:rPr lang="en-US" sz="1600" dirty="0" smtClean="0"/>
              <a:t>Council</a:t>
            </a:r>
            <a:endParaRPr lang="en-US" sz="1600" dirty="0"/>
          </a:p>
        </p:txBody>
      </p:sp>
      <p:sp>
        <p:nvSpPr>
          <p:cNvPr id="5" name="Slide Number Placeholder 4">
            <a:extLst>
              <a:ext uri="{FF2B5EF4-FFF2-40B4-BE49-F238E27FC236}">
                <a16:creationId xmlns:a16="http://schemas.microsoft.com/office/drawing/2014/main" id="{85B67A65-2539-4297-9F72-43B62D6FBD1C}"/>
              </a:ext>
            </a:extLst>
          </p:cNvPr>
          <p:cNvSpPr>
            <a:spLocks noGrp="1"/>
          </p:cNvSpPr>
          <p:nvPr>
            <p:ph type="sldNum" sz="quarter" idx="12"/>
          </p:nvPr>
        </p:nvSpPr>
        <p:spPr/>
        <p:txBody>
          <a:bodyPr/>
          <a:lstStyle/>
          <a:p>
            <a:fld id="{FFF98FBF-92D4-4DB2-BB73-B39CA88AB2A8}" type="slidenum">
              <a:rPr lang="en-US" smtClean="0"/>
              <a:t>8</a:t>
            </a:fld>
            <a:endParaRPr lang="en-US" dirty="0"/>
          </a:p>
        </p:txBody>
      </p:sp>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Committee</a:t>
            </a:r>
            <a:r>
              <a:rPr lang="en-US" dirty="0"/>
              <a:t/>
            </a:r>
            <a:br>
              <a:rPr lang="en-US" dirty="0"/>
            </a:br>
            <a:r>
              <a:rPr lang="en-US" dirty="0" smtClean="0"/>
              <a:t>Implementing Policies and Procedures</a:t>
            </a:r>
            <a:endParaRPr lang="en-US" dirty="0"/>
          </a:p>
        </p:txBody>
      </p:sp>
    </p:spTree>
    <p:extLst>
      <p:ext uri="{BB962C8B-B14F-4D97-AF65-F5344CB8AC3E}">
        <p14:creationId xmlns:p14="http://schemas.microsoft.com/office/powerpoint/2010/main" val="263050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05AD47-D19A-48C5-9795-918FB9DF7732}"/>
              </a:ext>
            </a:extLst>
          </p:cNvPr>
          <p:cNvSpPr>
            <a:spLocks noGrp="1"/>
          </p:cNvSpPr>
          <p:nvPr>
            <p:ph idx="1"/>
          </p:nvPr>
        </p:nvSpPr>
        <p:spPr>
          <a:xfrm>
            <a:off x="457200" y="2030991"/>
            <a:ext cx="8229600" cy="4494353"/>
          </a:xfrm>
        </p:spPr>
        <p:txBody>
          <a:bodyPr>
            <a:normAutofit fontScale="92500" lnSpcReduction="10000"/>
          </a:bodyPr>
          <a:lstStyle/>
          <a:p>
            <a:r>
              <a:rPr lang="en-US" dirty="0"/>
              <a:t>The following documents are provided to assist Councils with the administration of the </a:t>
            </a:r>
            <a:r>
              <a:rPr lang="en-US" dirty="0" smtClean="0"/>
              <a:t>Distinguished Conservation Service Award </a:t>
            </a:r>
            <a:r>
              <a:rPr lang="en-US" dirty="0"/>
              <a:t>and development of Council policies and procedures:</a:t>
            </a:r>
          </a:p>
          <a:p>
            <a:pPr lvl="1"/>
            <a:r>
              <a:rPr lang="en-US" dirty="0"/>
              <a:t>Project Process Handout</a:t>
            </a:r>
          </a:p>
          <a:p>
            <a:pPr lvl="1"/>
            <a:r>
              <a:rPr lang="en-US" dirty="0"/>
              <a:t>Comparison Eagle to DCSA</a:t>
            </a:r>
          </a:p>
          <a:p>
            <a:pPr lvl="1"/>
            <a:r>
              <a:rPr lang="en-US" dirty="0" smtClean="0"/>
              <a:t>Project </a:t>
            </a:r>
            <a:r>
              <a:rPr lang="en-US" dirty="0"/>
              <a:t>Proposal </a:t>
            </a:r>
            <a:r>
              <a:rPr lang="en-US" dirty="0" smtClean="0"/>
              <a:t>Evaluation</a:t>
            </a:r>
            <a:endParaRPr lang="en-US" dirty="0"/>
          </a:p>
          <a:p>
            <a:pPr lvl="1"/>
            <a:r>
              <a:rPr lang="en-US" dirty="0" smtClean="0"/>
              <a:t>Project Plan Guide</a:t>
            </a:r>
            <a:endParaRPr lang="en-US" dirty="0"/>
          </a:p>
          <a:p>
            <a:pPr lvl="1"/>
            <a:r>
              <a:rPr lang="en-US" dirty="0" smtClean="0"/>
              <a:t>Board </a:t>
            </a:r>
            <a:r>
              <a:rPr lang="en-US" dirty="0"/>
              <a:t>of Review </a:t>
            </a:r>
            <a:r>
              <a:rPr lang="en-US" dirty="0" smtClean="0"/>
              <a:t>Documents</a:t>
            </a:r>
          </a:p>
          <a:p>
            <a:pPr lvl="2"/>
            <a:r>
              <a:rPr lang="en-US" dirty="0" smtClean="0"/>
              <a:t>Scouts BSA</a:t>
            </a:r>
          </a:p>
          <a:p>
            <a:pPr lvl="2"/>
            <a:r>
              <a:rPr lang="en-US" dirty="0" smtClean="0"/>
              <a:t>Venturers </a:t>
            </a:r>
            <a:r>
              <a:rPr lang="en-US" dirty="0"/>
              <a:t>and Sea Scouts</a:t>
            </a:r>
          </a:p>
          <a:p>
            <a:pPr lvl="1"/>
            <a:r>
              <a:rPr lang="en-US" dirty="0" smtClean="0"/>
              <a:t>Executive </a:t>
            </a:r>
            <a:r>
              <a:rPr lang="en-US" dirty="0"/>
              <a:t>Summary </a:t>
            </a:r>
            <a:r>
              <a:rPr lang="en-US" dirty="0" smtClean="0"/>
              <a:t>Template</a:t>
            </a:r>
            <a:endParaRPr lang="en-US" dirty="0"/>
          </a:p>
        </p:txBody>
      </p:sp>
      <p:sp>
        <p:nvSpPr>
          <p:cNvPr id="2" name="Slide Number Placeholder 1">
            <a:extLst>
              <a:ext uri="{FF2B5EF4-FFF2-40B4-BE49-F238E27FC236}">
                <a16:creationId xmlns:a16="http://schemas.microsoft.com/office/drawing/2014/main" id="{4CFD1802-4309-4FBE-9945-46ED16C3F474}"/>
              </a:ext>
            </a:extLst>
          </p:cNvPr>
          <p:cNvSpPr>
            <a:spLocks noGrp="1"/>
          </p:cNvSpPr>
          <p:nvPr>
            <p:ph type="sldNum" sz="quarter" idx="4294967295"/>
          </p:nvPr>
        </p:nvSpPr>
        <p:spPr/>
        <p:txBody>
          <a:bodyPr/>
          <a:lstStyle/>
          <a:p>
            <a:fld id="{FFF98FBF-92D4-4DB2-BB73-B39CA88AB2A8}" type="slidenum">
              <a:rPr lang="en-US" smtClean="0"/>
              <a:t>9</a:t>
            </a:fld>
            <a:endParaRPr lang="en-US" dirty="0"/>
          </a:p>
        </p:txBody>
      </p:sp>
      <p:sp>
        <p:nvSpPr>
          <p:cNvPr id="7" name="Title 1">
            <a:extLst>
              <a:ext uri="{FF2B5EF4-FFF2-40B4-BE49-F238E27FC236}">
                <a16:creationId xmlns:a16="http://schemas.microsoft.com/office/drawing/2014/main" id="{D4196602-F2E8-4D3A-AAB7-939EEE6FEEC4}"/>
              </a:ext>
            </a:extLst>
          </p:cNvPr>
          <p:cNvSpPr>
            <a:spLocks noGrp="1"/>
          </p:cNvSpPr>
          <p:nvPr>
            <p:ph type="title"/>
          </p:nvPr>
        </p:nvSpPr>
        <p:spPr>
          <a:xfrm>
            <a:off x="457200" y="404664"/>
            <a:ext cx="8229600" cy="1043136"/>
          </a:xfrm>
        </p:spPr>
        <p:txBody>
          <a:bodyPr/>
          <a:lstStyle/>
          <a:p>
            <a:r>
              <a:rPr lang="en-US" sz="2100" dirty="0"/>
              <a:t>Council Conservation </a:t>
            </a:r>
            <a:r>
              <a:rPr lang="en-US" sz="2100" dirty="0" smtClean="0"/>
              <a:t>Committee</a:t>
            </a:r>
            <a:r>
              <a:rPr lang="en-US" dirty="0" smtClean="0"/>
              <a:t/>
            </a:r>
            <a:br>
              <a:rPr lang="en-US" dirty="0" smtClean="0"/>
            </a:br>
            <a:r>
              <a:rPr lang="en-US" dirty="0" smtClean="0"/>
              <a:t>Distinguished Conservation Service Award Toolbox</a:t>
            </a:r>
            <a:endParaRPr lang="en-US" dirty="0"/>
          </a:p>
        </p:txBody>
      </p:sp>
    </p:spTree>
    <p:extLst>
      <p:ext uri="{BB962C8B-B14F-4D97-AF65-F5344CB8AC3E}">
        <p14:creationId xmlns:p14="http://schemas.microsoft.com/office/powerpoint/2010/main" val="145119854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4194</Words>
  <Application>Microsoft Office PowerPoint</Application>
  <PresentationFormat>On-screen Show (4:3)</PresentationFormat>
  <Paragraphs>403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MS PGothic</vt:lpstr>
      <vt:lpstr>Arial</vt:lpstr>
      <vt:lpstr>Calibri</vt:lpstr>
      <vt:lpstr>1_Office Theme</vt:lpstr>
      <vt:lpstr>Council Conservation Committee Distinguished Conservation Service Award</vt:lpstr>
      <vt:lpstr>Council Conservation Committee Distinguished Conservation Service Award</vt:lpstr>
      <vt:lpstr>Council Conservation Committee Distinguished Conservation Service Award</vt:lpstr>
      <vt:lpstr>Council Conservation Committee If There is No Council Conservation Committee</vt:lpstr>
      <vt:lpstr>Council Conservation Committee Role of the Conservation Committee</vt:lpstr>
      <vt:lpstr>Council Conservation Committee Role of the Conservation Committee</vt:lpstr>
      <vt:lpstr>Council Conservation Committee Role of the Conservation Committee</vt:lpstr>
      <vt:lpstr>Council Conservation Committee Implementing Policies and Procedures</vt:lpstr>
      <vt:lpstr>Council Conservation Committee Distinguished Conservation Service Award Toolbox</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Council Conservation Committee Distinguished Conservation Service Award Process</vt:lpstr>
      <vt:lpstr>Questions?  Contact Your Council Conservation Committee Chair or  Council Designated Lead for the Distinguished Conservation Service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newtonrd</dc:creator>
  <cp:lastModifiedBy>Ted Weiland</cp:lastModifiedBy>
  <cp:revision>80</cp:revision>
  <dcterms:created xsi:type="dcterms:W3CDTF">2012-10-07T21:20:27Z</dcterms:created>
  <dcterms:modified xsi:type="dcterms:W3CDTF">2022-01-03T15:20:40Z</dcterms:modified>
</cp:coreProperties>
</file>