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87" r:id="rId2"/>
    <p:sldId id="256" r:id="rId3"/>
    <p:sldId id="280" r:id="rId4"/>
    <p:sldId id="281" r:id="rId5"/>
    <p:sldId id="285" r:id="rId6"/>
    <p:sldId id="290" r:id="rId7"/>
    <p:sldId id="291" r:id="rId8"/>
    <p:sldId id="283" r:id="rId9"/>
    <p:sldId id="282" r:id="rId10"/>
    <p:sldId id="292" r:id="rId11"/>
    <p:sldId id="284" r:id="rId12"/>
    <p:sldId id="286" r:id="rId13"/>
    <p:sldId id="289" r:id="rId14"/>
  </p:sldIdLst>
  <p:sldSz cx="12192000" cy="6858000"/>
  <p:notesSz cx="6858000" cy="3114675"/>
  <p:embeddedFontLst>
    <p:embeddedFont>
      <p:font typeface="Calibri" panose="020F0502020204030204" pitchFamily="34" charset="0"/>
      <p:regular r:id="rId16"/>
      <p:bold r:id="rId17"/>
      <p:italic r:id="rId18"/>
      <p:boldItalic r:id="rId19"/>
    </p:embeddedFont>
    <p:embeddedFont>
      <p:font typeface="Microsoft Sans Serif" panose="020B0604020202020204" pitchFamily="3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BFC4oXJWZlEsg74u2xwLH+ZzB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H Chase" initials="LHC" lastIdx="5" clrIdx="0">
    <p:extLst>
      <p:ext uri="{19B8F6BF-5375-455C-9EA6-DF929625EA0E}">
        <p15:presenceInfo xmlns:p15="http://schemas.microsoft.com/office/powerpoint/2012/main" userId="dfca6baf790db1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045BD3"/>
    <a:srgbClr val="5F89CB"/>
    <a:srgbClr val="0057E3"/>
    <a:srgbClr val="4E93E2"/>
    <a:srgbClr val="095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A0524-A7EE-4B1A-BA94-362C9C3BB62E}" v="1" dt="2020-07-16T14:37:47.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054" autoAdjust="0"/>
  </p:normalViewPr>
  <p:slideViewPr>
    <p:cSldViewPr snapToGrid="0">
      <p:cViewPr varScale="1">
        <p:scale>
          <a:sx n="36" d="100"/>
          <a:sy n="36" d="100"/>
        </p:scale>
        <p:origin x="18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13369" cy="1964710"/>
          </a:xfrm>
          <a:prstGeom prst="rect">
            <a:avLst/>
          </a:prstGeom>
          <a:noFill/>
          <a:ln>
            <a:noFill/>
          </a:ln>
        </p:spPr>
        <p:txBody>
          <a:bodyPr spcFirstLastPara="1" wrap="square" lIns="212939" tIns="106440" rIns="212939" bIns="106440" anchor="t" anchorCtr="0">
            <a:noAutofit/>
          </a:bodyPr>
          <a:lstStyle>
            <a:lvl1pPr marR="0" lvl="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07539" y="0"/>
            <a:ext cx="4213369" cy="1964710"/>
          </a:xfrm>
          <a:prstGeom prst="rect">
            <a:avLst/>
          </a:prstGeom>
          <a:noFill/>
          <a:ln>
            <a:noFill/>
          </a:ln>
        </p:spPr>
        <p:txBody>
          <a:bodyPr spcFirstLastPara="1" wrap="square" lIns="212939" tIns="106440" rIns="212939" bIns="106440" anchor="t" anchorCtr="0">
            <a:noAutofit/>
          </a:bodyPr>
          <a:lstStyle>
            <a:lvl1pPr marR="0" lvl="0" algn="r"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86575" y="4895850"/>
            <a:ext cx="23496588" cy="13215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72317" y="18844892"/>
            <a:ext cx="7778525" cy="15418547"/>
          </a:xfrm>
          <a:prstGeom prst="rect">
            <a:avLst/>
          </a:prstGeom>
          <a:noFill/>
          <a:ln>
            <a:noFill/>
          </a:ln>
        </p:spPr>
        <p:txBody>
          <a:bodyPr spcFirstLastPara="1" wrap="square" lIns="212939" tIns="106440" rIns="212939" bIns="10644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37193512"/>
            <a:ext cx="4213369" cy="1964707"/>
          </a:xfrm>
          <a:prstGeom prst="rect">
            <a:avLst/>
          </a:prstGeom>
          <a:noFill/>
          <a:ln>
            <a:noFill/>
          </a:ln>
        </p:spPr>
        <p:txBody>
          <a:bodyPr spcFirstLastPara="1" wrap="square" lIns="212939" tIns="106440" rIns="212939" bIns="106440" anchor="b" anchorCtr="0">
            <a:noAutofit/>
          </a:bodyPr>
          <a:lstStyle>
            <a:lvl1pPr marR="0" lvl="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07539" y="37193512"/>
            <a:ext cx="4213369" cy="1964707"/>
          </a:xfrm>
          <a:prstGeom prst="rect">
            <a:avLst/>
          </a:prstGeom>
          <a:noFill/>
          <a:ln>
            <a:noFill/>
          </a:ln>
        </p:spPr>
        <p:txBody>
          <a:bodyPr spcFirstLastPara="1" wrap="square" lIns="212939" tIns="106440" rIns="212939" bIns="106440" anchor="b" anchorCtr="0">
            <a:noAutofit/>
          </a:bodyPr>
          <a:lstStyle/>
          <a:p>
            <a:pPr algn="r"/>
            <a:fld id="{00000000-1234-1234-1234-123412341234}" type="slidenum">
              <a:rPr lang="en-US" sz="2900" smtClean="0">
                <a:solidFill>
                  <a:schemeClr val="dk1"/>
                </a:solidFill>
                <a:latin typeface="Calibri"/>
                <a:ea typeface="Calibri"/>
                <a:cs typeface="Calibri"/>
                <a:sym typeface="Calibri"/>
              </a:rPr>
              <a:pPr algn="r"/>
              <a:t>‹#›</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242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uting.org/commissione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1</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78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BILL CAMERON</a:t>
            </a:r>
          </a:p>
          <a:p>
            <a:pPr marL="0"/>
            <a:endParaRPr lang="en-US" dirty="0"/>
          </a:p>
          <a:p>
            <a:pPr marL="0"/>
            <a:r>
              <a:rPr lang="en-US" dirty="0"/>
              <a:t>Hello everyone, my name is Bill Cameron and I serve as a commissioner in the Washington Crossing Council. We have covered a lot of material, so at this point you may have questions such as: </a:t>
            </a:r>
          </a:p>
          <a:p>
            <a:pPr marL="0"/>
            <a:endParaRPr lang="en-US" dirty="0"/>
          </a:p>
          <a:p>
            <a:pPr marL="0"/>
            <a:r>
              <a:rPr lang="en-US" b="1" i="1" dirty="0"/>
              <a:t>Where can I find resources for planning and hosting roundtables as described?</a:t>
            </a:r>
          </a:p>
          <a:p>
            <a:pPr marL="0">
              <a:buFont typeface="Arial" panose="020B0604020202020204" pitchFamily="34" charset="0"/>
              <a:buChar char="•"/>
            </a:pPr>
            <a:r>
              <a:rPr lang="en-US" dirty="0"/>
              <a:t>The </a:t>
            </a:r>
            <a:r>
              <a:rPr lang="en-US" b="1" dirty="0"/>
              <a:t>Roundtable Support page </a:t>
            </a:r>
            <a:r>
              <a:rPr lang="en-US" dirty="0"/>
              <a:t>is at scouting.org under Commissioners at the address shown at the top of the screen.</a:t>
            </a:r>
          </a:p>
          <a:p>
            <a:pPr marL="0"/>
            <a:endParaRPr lang="en-US" dirty="0"/>
          </a:p>
          <a:p>
            <a:pPr marL="0"/>
            <a:r>
              <a:rPr lang="en-US" b="1" i="1" dirty="0"/>
              <a:t>What resources are available there?</a:t>
            </a:r>
          </a:p>
          <a:p>
            <a:pPr marL="0">
              <a:buFont typeface="Arial" panose="020B0604020202020204" pitchFamily="34" charset="0"/>
              <a:buChar char="•"/>
            </a:pPr>
            <a:r>
              <a:rPr lang="en-US" b="1" dirty="0"/>
              <a:t>Roundtable Planning Resources </a:t>
            </a:r>
            <a:r>
              <a:rPr lang="en-US" dirty="0"/>
              <a:t>contains specific content that you can use for your August 2020 roundtables.</a:t>
            </a:r>
          </a:p>
          <a:p>
            <a:pPr marL="0">
              <a:buFont typeface="Arial" panose="020B0604020202020204" pitchFamily="34" charset="0"/>
              <a:buChar char="•"/>
            </a:pPr>
            <a:r>
              <a:rPr lang="en-US" b="1" dirty="0"/>
              <a:t>Roundtable Formats</a:t>
            </a:r>
            <a:r>
              <a:rPr lang="en-US" dirty="0"/>
              <a:t> contains agendas for the 50-minute and 75-minute options.</a:t>
            </a:r>
          </a:p>
          <a:p>
            <a:pPr marL="0">
              <a:buFont typeface="Arial" panose="020B0604020202020204" pitchFamily="34" charset="0"/>
              <a:buChar char="•"/>
            </a:pPr>
            <a:r>
              <a:rPr lang="en-US" b="0" dirty="0"/>
              <a:t>The </a:t>
            </a:r>
            <a:r>
              <a:rPr lang="en-US" b="1" dirty="0"/>
              <a:t>Virtual Roundtable Resources </a:t>
            </a:r>
            <a:r>
              <a:rPr lang="en-US" dirty="0"/>
              <a:t>page provides links to BSA Digital Safety and Online Scouting Activities as well as videos and reference materials on using Zoom. </a:t>
            </a:r>
          </a:p>
          <a:p>
            <a:pPr marL="0">
              <a:buFont typeface="Arial" panose="020B0604020202020204" pitchFamily="34" charset="0"/>
              <a:buChar char="•"/>
            </a:pPr>
            <a:r>
              <a:rPr lang="en-US" b="1" dirty="0"/>
              <a:t>Other Roundtable Resources</a:t>
            </a:r>
            <a:r>
              <a:rPr lang="en-US" dirty="0"/>
              <a:t> contains archived content including Big Rock topics and program-specific materials. </a:t>
            </a:r>
          </a:p>
          <a:p>
            <a:pPr marL="0">
              <a:buFont typeface="Arial" panose="020B0604020202020204" pitchFamily="34" charset="0"/>
              <a:buChar char="•"/>
            </a:pPr>
            <a:r>
              <a:rPr lang="en-US" dirty="0"/>
              <a:t>The current </a:t>
            </a:r>
            <a:r>
              <a:rPr lang="en-US" b="1" dirty="0"/>
              <a:t>Roundtable Training for Commissioners</a:t>
            </a:r>
            <a:r>
              <a:rPr lang="en-US" dirty="0"/>
              <a:t> is also available. </a:t>
            </a:r>
          </a:p>
          <a:p>
            <a:pPr marL="0">
              <a:buFont typeface="Arial" panose="020B0604020202020204" pitchFamily="34" charset="0"/>
              <a:buChar char="•"/>
            </a:pPr>
            <a:r>
              <a:rPr lang="en-US" b="1" dirty="0"/>
              <a:t>Each page</a:t>
            </a:r>
            <a:r>
              <a:rPr lang="en-US" dirty="0"/>
              <a:t> has a place for you to send any </a:t>
            </a:r>
            <a:r>
              <a:rPr lang="en-US" b="1" dirty="0"/>
              <a:t>questions, comments, or suggestions </a:t>
            </a:r>
            <a:r>
              <a:rPr lang="en-US" dirty="0"/>
              <a:t>directly to the service team. </a:t>
            </a:r>
          </a:p>
          <a:p>
            <a:pPr marL="0"/>
            <a:endParaRPr lang="en-US" dirty="0"/>
          </a:p>
          <a:p>
            <a:pPr marL="0"/>
            <a:r>
              <a:rPr lang="en-US" b="1" i="1" dirty="0"/>
              <a:t>Why the focus on Zoom?</a:t>
            </a:r>
          </a:p>
          <a:p>
            <a:pPr marL="0"/>
            <a:r>
              <a:rPr lang="en-US" dirty="0"/>
              <a:t>•</a:t>
            </a:r>
            <a:r>
              <a:rPr lang="en-US" baseline="0" dirty="0"/>
              <a:t>     </a:t>
            </a:r>
            <a:r>
              <a:rPr lang="en-US" dirty="0"/>
              <a:t>Zoom is by far the </a:t>
            </a:r>
            <a:r>
              <a:rPr lang="en-US" b="1" dirty="0"/>
              <a:t>most common virtual meeting tool </a:t>
            </a:r>
            <a:r>
              <a:rPr lang="en-US" dirty="0"/>
              <a:t>currently used by BSA volunteers. </a:t>
            </a:r>
          </a:p>
          <a:p>
            <a:pPr marL="0">
              <a:buFont typeface="Arial" panose="020B0604020202020204" pitchFamily="34" charset="0"/>
              <a:buChar char="•"/>
            </a:pPr>
            <a:r>
              <a:rPr lang="en-US" dirty="0"/>
              <a:t>In recent surveys, </a:t>
            </a:r>
            <a:r>
              <a:rPr lang="en-US" b="1" dirty="0"/>
              <a:t>74% of commissioners considered themselves to be either intermediate or advanced users </a:t>
            </a:r>
            <a:r>
              <a:rPr lang="en-US" dirty="0"/>
              <a:t>of Zoom, while less than </a:t>
            </a:r>
            <a:r>
              <a:rPr lang="en-US" b="1" dirty="0"/>
              <a:t>3% indicated they have never used it</a:t>
            </a:r>
            <a:r>
              <a:rPr lang="en-US" dirty="0"/>
              <a:t>. </a:t>
            </a:r>
          </a:p>
          <a:p>
            <a:pPr marL="0"/>
            <a:r>
              <a:rPr lang="en-US" dirty="0"/>
              <a:t>•</a:t>
            </a:r>
            <a:r>
              <a:rPr lang="en-US" baseline="0" dirty="0"/>
              <a:t>     </a:t>
            </a:r>
            <a:r>
              <a:rPr lang="en-US" b="1" dirty="0"/>
              <a:t>What about other videoconferencing tools? </a:t>
            </a:r>
            <a:r>
              <a:rPr lang="en-US" dirty="0"/>
              <a:t>Some commissioners have experience with other tools, but the </a:t>
            </a:r>
            <a:r>
              <a:rPr lang="en-US" b="1" dirty="0"/>
              <a:t>percentage who have never used them is much higher</a:t>
            </a:r>
            <a:r>
              <a:rPr lang="en-US" dirty="0"/>
              <a:t>. </a:t>
            </a:r>
          </a:p>
          <a:p>
            <a:pPr marL="0" lvl="1">
              <a:buFont typeface="Arial" panose="020B0604020202020204" pitchFamily="34" charset="0"/>
              <a:buChar char="•"/>
            </a:pPr>
            <a:r>
              <a:rPr lang="en-US" dirty="0"/>
              <a:t>For example, 53% of commissioners have never used Microsoft Teams and 42% have never used GoToMeeting.</a:t>
            </a:r>
          </a:p>
          <a:p>
            <a:pPr marL="0"/>
            <a:r>
              <a:rPr lang="en-US" dirty="0"/>
              <a:t>•</a:t>
            </a:r>
            <a:r>
              <a:rPr lang="en-US" baseline="0" dirty="0"/>
              <a:t>     </a:t>
            </a:r>
            <a:r>
              <a:rPr lang="en-US" dirty="0"/>
              <a:t>Like commissioners, </a:t>
            </a:r>
            <a:r>
              <a:rPr lang="en-US" b="1" dirty="0"/>
              <a:t>unit leaders </a:t>
            </a:r>
            <a:r>
              <a:rPr lang="en-US" dirty="0"/>
              <a:t>indicated in their recent survey that they </a:t>
            </a:r>
            <a:r>
              <a:rPr lang="en-US" b="1" dirty="0"/>
              <a:t>are most comfortable using Zoom</a:t>
            </a:r>
            <a:r>
              <a:rPr lang="en-US" dirty="0"/>
              <a:t>.</a:t>
            </a:r>
          </a:p>
          <a:p>
            <a:pPr marL="0"/>
            <a:endParaRPr lang="en-US" dirty="0"/>
          </a:p>
          <a:p>
            <a:pPr marL="0"/>
            <a:r>
              <a:rPr lang="en-US" b="1" i="1" dirty="0"/>
              <a:t>What additional resources are planned?</a:t>
            </a:r>
          </a:p>
          <a:p>
            <a:pPr marL="0">
              <a:buFont typeface="Arial" panose="020B0604020202020204" pitchFamily="34" charset="0"/>
              <a:buChar char="•"/>
            </a:pPr>
            <a:r>
              <a:rPr lang="en-US" dirty="0"/>
              <a:t>More </a:t>
            </a:r>
            <a:r>
              <a:rPr lang="en-US" b="1" dirty="0"/>
              <a:t>video content will continue to be added</a:t>
            </a:r>
            <a:r>
              <a:rPr lang="en-US" dirty="0"/>
              <a:t>. As more becomes available, local districts will have more flexibility to match that content to local needs. </a:t>
            </a:r>
          </a:p>
          <a:p>
            <a:pPr marL="0" lvl="1">
              <a:buFont typeface="Arial" panose="020B0604020202020204" pitchFamily="34" charset="0"/>
              <a:buChar char="•"/>
            </a:pPr>
            <a:r>
              <a:rPr lang="en-US" dirty="0"/>
              <a:t>For example, a winter camping video may be used in different months or not at all in different geographical areas. </a:t>
            </a:r>
          </a:p>
          <a:p>
            <a:pPr marL="0">
              <a:buFont typeface="Arial" panose="020B0604020202020204" pitchFamily="34" charset="0"/>
              <a:buChar char="•"/>
            </a:pPr>
            <a:r>
              <a:rPr lang="en-US" dirty="0"/>
              <a:t>The current Roundtable Basic Training and College of Commissioner Science </a:t>
            </a:r>
            <a:r>
              <a:rPr lang="en-US" b="1" dirty="0"/>
              <a:t>courses are being updated</a:t>
            </a:r>
            <a:r>
              <a:rPr lang="en-US" dirty="0"/>
              <a:t>. </a:t>
            </a:r>
          </a:p>
          <a:p>
            <a:pPr marL="0">
              <a:buFont typeface="Arial" panose="020B0604020202020204" pitchFamily="34" charset="0"/>
              <a:buChar char="•"/>
            </a:pPr>
            <a:r>
              <a:rPr lang="en-US" b="1" dirty="0"/>
              <a:t>Work is underway to add additional resources </a:t>
            </a:r>
            <a:r>
              <a:rPr lang="en-US" dirty="0"/>
              <a:t>to help commissioners plan and host virtual roundtables.  </a:t>
            </a:r>
          </a:p>
          <a:p>
            <a:pPr marL="0" lvl="1">
              <a:buFont typeface="Arial" panose="020B0604020202020204" pitchFamily="34" charset="0"/>
              <a:buChar char="•"/>
            </a:pPr>
            <a:r>
              <a:rPr lang="en-US" dirty="0"/>
              <a:t>Over 63% of commissioners responding to our recent survey indicated that those resources would be </a:t>
            </a:r>
            <a:r>
              <a:rPr lang="en-US" b="1" dirty="0"/>
              <a:t>very helpful</a:t>
            </a:r>
            <a:r>
              <a:rPr lang="en-US" dirty="0"/>
              <a:t>.</a:t>
            </a:r>
          </a:p>
          <a:p>
            <a:pPr marL="0" indent="0" defTabSz="1379007">
              <a:defRPr/>
            </a:pPr>
            <a:endParaRPr lang="en-US" sz="1800" b="1" i="1" dirty="0"/>
          </a:p>
          <a:p>
            <a:pPr marL="0" indent="0" defTabSz="1379007">
              <a:defRPr/>
            </a:pPr>
            <a:r>
              <a:rPr lang="en-US" sz="1800" b="1" i="1" dirty="0"/>
              <a:t>Let’s spend the rest of our time together answering your questions. Our moderator Jeff Goldsmith will help with that.</a:t>
            </a:r>
          </a:p>
          <a:p>
            <a:pPr marL="0" indent="0"/>
            <a:endParaRPr lang="en-US" dirty="0"/>
          </a:p>
          <a:p>
            <a:pPr marL="344752" indent="0"/>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10</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53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JEFF GOLDSMITH</a:t>
            </a:r>
          </a:p>
          <a:p>
            <a:pPr marL="0" indent="-344752" defTabSz="1379007">
              <a:defRPr/>
            </a:pPr>
            <a:endParaRPr lang="en-US" b="1" i="1" dirty="0"/>
          </a:p>
          <a:p>
            <a:pPr marL="0"/>
            <a:r>
              <a:rPr lang="en-US" sz="1800" b="1" dirty="0"/>
              <a:t>Thank you, Larry and the team, for a great presentation.  </a:t>
            </a:r>
            <a:br>
              <a:rPr lang="en-US" sz="1800" b="1" dirty="0"/>
            </a:br>
            <a:endParaRPr lang="en-US" sz="1800" b="1" dirty="0"/>
          </a:p>
          <a:p>
            <a:pPr marL="0" fontAlgn="base"/>
            <a:r>
              <a:rPr lang="en-US" sz="1800" b="1" dirty="0"/>
              <a:t>We will now proceed to the Question and Answer segment of this webinar.   To ask a question, please go to the Question &amp; Answer icon located at the bottom middle of your screen and type your question or ask to be unmuted.   We will try to answer as many questions as possible. </a:t>
            </a:r>
            <a:r>
              <a:rPr lang="en-US" sz="1800" b="1" i="1" dirty="0"/>
              <a:t> </a:t>
            </a:r>
            <a:endParaRPr lang="en-US" sz="1800" b="1" dirty="0"/>
          </a:p>
          <a:p>
            <a:pPr marL="0" fontAlgn="base"/>
            <a:endParaRPr lang="en-US" sz="1800" b="1" dirty="0"/>
          </a:p>
          <a:p>
            <a:pPr marL="0" fontAlgn="base"/>
            <a:r>
              <a:rPr lang="en-US" sz="1800" b="1" dirty="0"/>
              <a:t>If your question is not answered or if you have further questions, please email us at commissionerserviceteam@Scouting.org.  When you send an email to that address, please include your email address in the body of your email so that we will be able to respond to you.  </a:t>
            </a:r>
          </a:p>
          <a:p>
            <a:pPr marL="0" fontAlgn="base"/>
            <a:endParaRPr lang="en-US" sz="1800" b="1" dirty="0"/>
          </a:p>
          <a:p>
            <a:pPr marL="0" fontAlgn="base"/>
            <a:r>
              <a:rPr lang="en-US" sz="1800" b="1" dirty="0"/>
              <a:t>We now have a four-question poll that we would like each of you to complete.  Please make sure that you answer all 4 questions by scrolling down through all the questions.</a:t>
            </a:r>
          </a:p>
          <a:p>
            <a:pPr marL="0" fontAlgn="base"/>
            <a:endParaRPr lang="en-US" sz="1800" b="1" dirty="0"/>
          </a:p>
          <a:p>
            <a:pPr marL="0" fontAlgn="base"/>
            <a:r>
              <a:rPr lang="en-US" sz="1800" b="1" dirty="0"/>
              <a:t>I will now turn the program over to Mike Weber for a call to action.</a:t>
            </a:r>
          </a:p>
          <a:p>
            <a:br>
              <a:rPr lang="en-US" dirty="0">
                <a:effectLst/>
              </a:rPr>
            </a:b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11</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816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MIKE WEBER</a:t>
            </a:r>
          </a:p>
          <a:p>
            <a:pPr marL="0" indent="-344752" defTabSz="1379007">
              <a:defRPr/>
            </a:pPr>
            <a:endParaRPr lang="en-US" b="1" i="1" dirty="0"/>
          </a:p>
          <a:p>
            <a:pPr marL="0"/>
            <a:r>
              <a:rPr lang="en-US" b="1" i="0" u="none" strike="noStrike" cap="none" dirty="0">
                <a:effectLst/>
                <a:sym typeface="Calibri"/>
              </a:rPr>
              <a:t>WRAP-UP:</a:t>
            </a:r>
            <a:r>
              <a:rPr lang="en-US" b="0" i="0" u="none" strike="noStrike" cap="none" dirty="0">
                <a:effectLst/>
                <a:sym typeface="Calibri"/>
              </a:rPr>
              <a:t> </a:t>
            </a:r>
            <a:r>
              <a:rPr lang="en-US" b="1" i="1" u="none" strike="noStrike" cap="none" dirty="0">
                <a:effectLst/>
                <a:sym typeface="Calibri"/>
              </a:rPr>
              <a:t>As we begin to wrap up for the evening, let me make a few requests to each of you for help </a:t>
            </a:r>
            <a:r>
              <a:rPr lang="en-US" b="1" i="1" dirty="0"/>
              <a:t>to ensure </a:t>
            </a:r>
            <a:r>
              <a:rPr lang="en-US" b="1" i="1" u="none" strike="noStrike" cap="none" dirty="0">
                <a:effectLst/>
                <a:sym typeface="Calibri"/>
              </a:rPr>
              <a:t>a smooth </a:t>
            </a:r>
            <a:r>
              <a:rPr lang="en-US" b="1" i="1" dirty="0"/>
              <a:t>transformation </a:t>
            </a:r>
            <a:r>
              <a:rPr lang="en-US" b="1" i="1" u="none" strike="noStrike" cap="none" dirty="0">
                <a:effectLst/>
                <a:sym typeface="Calibri"/>
              </a:rPr>
              <a:t>of roundtable across our areas and councils:</a:t>
            </a:r>
            <a:endParaRPr lang="en-US" sz="1700" b="1" i="1" dirty="0"/>
          </a:p>
          <a:p>
            <a:pPr marL="0"/>
            <a:r>
              <a:rPr lang="en-US" b="1" i="1" u="none" strike="noStrike" cap="none" dirty="0">
                <a:effectLst/>
                <a:sym typeface="Calibri"/>
              </a:rPr>
              <a:t> </a:t>
            </a:r>
            <a:endParaRPr lang="en-US" sz="1700" b="1" i="1" dirty="0"/>
          </a:p>
          <a:p>
            <a:pPr marL="0"/>
            <a:r>
              <a:rPr lang="en-US" b="1" i="1" u="none" strike="noStrike" cap="none" dirty="0">
                <a:effectLst/>
                <a:sym typeface="Calibri"/>
              </a:rPr>
              <a:t>First – Thank you for your time tonight</a:t>
            </a:r>
            <a:endParaRPr lang="en-US" sz="1700" b="1" i="1" dirty="0"/>
          </a:p>
          <a:p>
            <a:pPr marL="0" lvl="2">
              <a:buFont typeface="Arial" panose="020B0604020202020204" pitchFamily="34" charset="0"/>
              <a:buChar char="•"/>
            </a:pPr>
            <a:r>
              <a:rPr lang="en-US" b="1" i="1" u="none" strike="noStrike" cap="none" dirty="0">
                <a:effectLst/>
                <a:sym typeface="Calibri"/>
              </a:rPr>
              <a:t>We appreciate your interest in participating in this virtual meeting</a:t>
            </a:r>
            <a:endParaRPr lang="en-US" b="1" i="1" dirty="0"/>
          </a:p>
          <a:p>
            <a:pPr marL="0" lvl="2">
              <a:buFont typeface="Arial" panose="020B0604020202020204" pitchFamily="34" charset="0"/>
              <a:buChar char="•"/>
            </a:pPr>
            <a:r>
              <a:rPr lang="en-US" b="1" i="1" u="none" strike="noStrike" cap="none" dirty="0">
                <a:effectLst/>
                <a:sym typeface="Calibri"/>
              </a:rPr>
              <a:t>We sincerely appreciate </a:t>
            </a:r>
            <a:r>
              <a:rPr lang="en-US" b="1" i="1" dirty="0"/>
              <a:t>your questions </a:t>
            </a:r>
            <a:r>
              <a:rPr lang="en-US" b="1" i="1" u="none" strike="noStrike" cap="none" dirty="0">
                <a:effectLst/>
                <a:sym typeface="Calibri"/>
              </a:rPr>
              <a:t>and comments </a:t>
            </a:r>
            <a:r>
              <a:rPr lang="en-US" b="1" i="1" dirty="0"/>
              <a:t>tonight, which will us </a:t>
            </a:r>
            <a:r>
              <a:rPr lang="en-US" b="1" i="1" u="none" strike="noStrike" cap="none" dirty="0">
                <a:effectLst/>
                <a:sym typeface="Calibri"/>
              </a:rPr>
              <a:t>to help improve this new </a:t>
            </a:r>
            <a:r>
              <a:rPr lang="en-US" b="1" i="1" dirty="0"/>
              <a:t>process</a:t>
            </a:r>
            <a:endParaRPr lang="en-US" dirty="0"/>
          </a:p>
          <a:p>
            <a:pPr marL="0" lvl="1"/>
            <a:endParaRPr lang="en-US" sz="1700" b="1" i="1" dirty="0"/>
          </a:p>
          <a:p>
            <a:pPr marL="0"/>
            <a:r>
              <a:rPr lang="en-US" b="1" i="1" dirty="0"/>
              <a:t>Next</a:t>
            </a:r>
            <a:r>
              <a:rPr lang="en-US" b="1" i="1" u="none" strike="noStrike" cap="none" dirty="0">
                <a:effectLst/>
                <a:sym typeface="Calibri"/>
              </a:rPr>
              <a:t> – </a:t>
            </a:r>
            <a:r>
              <a:rPr lang="en-US" b="1" i="1" dirty="0"/>
              <a:t>As noted earlier tonight, the updated </a:t>
            </a:r>
            <a:r>
              <a:rPr lang="en-US" b="1" i="1" u="none" strike="noStrike" cap="none" dirty="0">
                <a:effectLst/>
                <a:sym typeface="Calibri"/>
              </a:rPr>
              <a:t>website is currently ‘live’ on the commissioner resource page</a:t>
            </a:r>
            <a:endParaRPr lang="en-US" sz="1700" b="1" i="1" dirty="0"/>
          </a:p>
          <a:p>
            <a:pPr marL="0" lvl="2" indent="-258564">
              <a:buFont typeface="Arial" panose="020B0604020202020204" pitchFamily="34" charset="0"/>
              <a:buChar char="•"/>
            </a:pPr>
            <a:r>
              <a:rPr lang="en-US" b="1" i="1" u="none" strike="noStrike" cap="none" dirty="0">
                <a:effectLst/>
                <a:sym typeface="Calibri"/>
              </a:rPr>
              <a:t>We encourage all of you to take a look at it, ‘kick the tires’ if you will, and give us your feedback – Both positive as well as any ideas you may have for improvements</a:t>
            </a:r>
            <a:endParaRPr lang="en-US" dirty="0"/>
          </a:p>
          <a:p>
            <a:pPr marL="0" lvl="1"/>
            <a:endParaRPr lang="en-US" sz="1700" b="1" i="1" dirty="0"/>
          </a:p>
          <a:p>
            <a:pPr marL="0"/>
            <a:r>
              <a:rPr lang="en-US" b="1" i="1" u="none" strike="noStrike" cap="none" dirty="0">
                <a:effectLst/>
                <a:sym typeface="Calibri"/>
              </a:rPr>
              <a:t>Last – Please spread the word about what you heard and saw tonight</a:t>
            </a:r>
            <a:endParaRPr lang="en-US" sz="1700" b="1" i="1" dirty="0"/>
          </a:p>
          <a:p>
            <a:pPr marL="0" lvl="2">
              <a:buFont typeface="Arial" panose="020B0604020202020204" pitchFamily="34" charset="0"/>
              <a:buChar char="•"/>
            </a:pPr>
            <a:r>
              <a:rPr lang="en-US" b="1" i="1" u="none" strike="noStrike" cap="none" dirty="0">
                <a:effectLst/>
                <a:sym typeface="Calibri"/>
              </a:rPr>
              <a:t>For those commissioners that were not able to participate in this call tonight, let them know that this new roundtable format is ready and available for the August roundtable</a:t>
            </a:r>
            <a:endParaRPr lang="en-US" dirty="0"/>
          </a:p>
          <a:p>
            <a:pPr marL="0" lvl="2">
              <a:buFont typeface="Arial" panose="020B0604020202020204" pitchFamily="34" charset="0"/>
              <a:buChar char="•"/>
            </a:pPr>
            <a:r>
              <a:rPr lang="en-US" b="1" i="1" u="none" strike="noStrike" cap="none" dirty="0">
                <a:effectLst/>
                <a:sym typeface="Calibri"/>
              </a:rPr>
              <a:t>Let them know, as well, that material for all future roundtables is being developed and will be ready soon</a:t>
            </a:r>
            <a:endParaRPr lang="en-US" sz="1700" b="1" i="1" dirty="0"/>
          </a:p>
          <a:p>
            <a:pPr marL="0" lvl="2">
              <a:buFont typeface="Arial" panose="020B0604020202020204" pitchFamily="34" charset="0"/>
              <a:buChar char="•"/>
            </a:pPr>
            <a:r>
              <a:rPr lang="en-US" b="1" i="1" u="none" strike="noStrike" cap="none" dirty="0">
                <a:effectLst/>
                <a:sym typeface="Calibri"/>
              </a:rPr>
              <a:t>Please encourage all commissioners to review the new website and encourage their feedback to us as well</a:t>
            </a:r>
            <a:endParaRPr lang="en-US" sz="1700" b="1" i="1" dirty="0"/>
          </a:p>
          <a:p>
            <a:pPr marL="0" lvl="2">
              <a:buFont typeface="Arial" panose="020B0604020202020204" pitchFamily="34" charset="0"/>
              <a:buChar char="•"/>
            </a:pPr>
            <a:r>
              <a:rPr lang="en-US" b="1" i="1" u="none" strike="noStrike" cap="none" dirty="0">
                <a:effectLst/>
                <a:sym typeface="Calibri"/>
              </a:rPr>
              <a:t>We want everyone to know what content is available, ask that they check it out, and to provide feedback to us so that this valuable resource can be continually improved</a:t>
            </a:r>
            <a:endParaRPr lang="en-US" sz="1700" b="1" i="1" dirty="0"/>
          </a:p>
          <a:p>
            <a:pPr marL="0" lvl="2">
              <a:buFont typeface="Arial" panose="020B0604020202020204" pitchFamily="34" charset="0"/>
              <a:buChar char="•"/>
            </a:pPr>
            <a:r>
              <a:rPr lang="en-US" b="1" i="1" u="none" strike="noStrike" cap="none" dirty="0">
                <a:effectLst/>
                <a:sym typeface="Calibri"/>
              </a:rPr>
              <a:t>This is your opportunity to be an advocate for the new process – We hope that you will spread the word with an encouraging endorsement</a:t>
            </a:r>
            <a:endParaRPr lang="en-US" dirty="0"/>
          </a:p>
          <a:p>
            <a:pPr marL="0"/>
            <a:endParaRPr lang="en-US" sz="1700" b="1" i="1" dirty="0"/>
          </a:p>
          <a:p>
            <a:pPr marL="0"/>
            <a:r>
              <a:rPr lang="en-US" b="1" i="1" u="none" strike="noStrike" cap="none" dirty="0">
                <a:effectLst/>
                <a:sym typeface="Calibri"/>
              </a:rPr>
              <a:t>Thank you again for your time and support tonight and remember to Scout On!</a:t>
            </a:r>
            <a:endParaRPr lang="en-US" dirty="0"/>
          </a:p>
          <a:p>
            <a:pPr marL="0"/>
            <a:endParaRPr lang="en-US" sz="1700" b="1" i="1" dirty="0"/>
          </a:p>
          <a:p>
            <a:pPr marL="0"/>
            <a:r>
              <a:rPr lang="en-US" b="1" i="1" u="none" strike="noStrike" cap="none" dirty="0">
                <a:effectLst/>
                <a:sym typeface="Calibri"/>
              </a:rPr>
              <a:t>Now let me turn it back to Jeff Goldsmith to wrap it up for this evening</a:t>
            </a:r>
            <a:endParaRPr lang="en-US" sz="1700" b="1" i="1" dirty="0"/>
          </a:p>
          <a:p>
            <a:endParaRPr lang="en-US" sz="1700" b="1" i="1"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12</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585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86575" y="4895850"/>
            <a:ext cx="23496588" cy="13215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972317" y="18844892"/>
            <a:ext cx="7778525" cy="15418547"/>
          </a:xfrm>
          <a:prstGeom prst="rect">
            <a:avLst/>
          </a:prstGeom>
          <a:noFill/>
          <a:ln>
            <a:noFill/>
          </a:ln>
        </p:spPr>
        <p:txBody>
          <a:bodyPr spcFirstLastPara="1" wrap="square" lIns="212939" tIns="106440" rIns="212939" bIns="106440" anchor="t" anchorCtr="0">
            <a:noAutofit/>
          </a:bodyPr>
          <a:lstStyle/>
          <a:p>
            <a:pPr marL="0" indent="0" defTabSz="1379007">
              <a:buClr>
                <a:schemeClr val="dk1"/>
              </a:buClr>
              <a:buSzPts val="1200"/>
              <a:defRPr/>
            </a:pPr>
            <a:r>
              <a:rPr lang="en-US" b="1" i="1" dirty="0"/>
              <a:t>SPEAKER: JEFF GOLDSMITH</a:t>
            </a:r>
          </a:p>
          <a:p>
            <a:pPr marL="0" indent="0">
              <a:buClr>
                <a:schemeClr val="dk1"/>
              </a:buClr>
              <a:buSzPts val="1200"/>
            </a:pPr>
            <a:endParaRPr lang="en-US" sz="1800" b="1" dirty="0"/>
          </a:p>
          <a:p>
            <a:pPr marL="0" indent="0">
              <a:buClr>
                <a:schemeClr val="dk1"/>
              </a:buClr>
              <a:buSzPts val="1200"/>
            </a:pPr>
            <a:r>
              <a:rPr lang="en-US" sz="1800" b="1" dirty="0"/>
              <a:t>Thank you all for participating tonight. </a:t>
            </a:r>
            <a:r>
              <a:rPr lang="en-US" sz="1800" dirty="0"/>
              <a:t> We hope you found this session of value, we certainly did.  We hope to see you all at future Commissioner Roundtables, webinars, and meetings.   Have a great night, stay safe, and have a great scouting year!</a:t>
            </a:r>
            <a:endParaRPr lang="en-US" sz="2100" b="1" dirty="0"/>
          </a:p>
        </p:txBody>
      </p:sp>
      <p:sp>
        <p:nvSpPr>
          <p:cNvPr id="111" name="Google Shape;111;p1:notes"/>
          <p:cNvSpPr txBox="1">
            <a:spLocks noGrp="1"/>
          </p:cNvSpPr>
          <p:nvPr>
            <p:ph type="sldNum" idx="12"/>
          </p:nvPr>
        </p:nvSpPr>
        <p:spPr>
          <a:xfrm>
            <a:off x="5507539" y="37193512"/>
            <a:ext cx="4213369" cy="1964707"/>
          </a:xfrm>
          <a:prstGeom prst="rect">
            <a:avLst/>
          </a:prstGeom>
          <a:noFill/>
          <a:ln>
            <a:noFill/>
          </a:ln>
        </p:spPr>
        <p:txBody>
          <a:bodyPr spcFirstLastPara="1" wrap="square" lIns="212939" tIns="106440" rIns="212939" bIns="106440"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47430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86575" y="4895850"/>
            <a:ext cx="23496588" cy="13215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972317" y="18844892"/>
            <a:ext cx="7778525" cy="15418547"/>
          </a:xfrm>
          <a:prstGeom prst="rect">
            <a:avLst/>
          </a:prstGeom>
          <a:noFill/>
          <a:ln>
            <a:noFill/>
          </a:ln>
        </p:spPr>
        <p:txBody>
          <a:bodyPr spcFirstLastPara="1" wrap="square" lIns="212939" tIns="106440" rIns="212939" bIns="106440" anchor="t" anchorCtr="0">
            <a:noAutofit/>
          </a:bodyPr>
          <a:lstStyle/>
          <a:p>
            <a:pPr marL="0" indent="0">
              <a:buClr>
                <a:schemeClr val="dk1"/>
              </a:buClr>
              <a:buSzPts val="1200"/>
            </a:pPr>
            <a:r>
              <a:rPr lang="en-US" b="1" i="1" dirty="0"/>
              <a:t>SPEAKER: JEFF GOLDSMITH</a:t>
            </a:r>
          </a:p>
          <a:p>
            <a:pPr marL="0" indent="0">
              <a:buClr>
                <a:schemeClr val="dk1"/>
              </a:buClr>
              <a:buSzPts val="1200"/>
            </a:pPr>
            <a:endParaRPr lang="en-US" b="1" i="1" dirty="0"/>
          </a:p>
          <a:p>
            <a:pPr marL="0"/>
            <a:r>
              <a:rPr lang="en-US" sz="1800" b="1" dirty="0"/>
              <a:t>Good evening and welcome to the webinar.  My name is Jeff Goldsmith and I will be your moderator tonight as we discuss Roundtables.  </a:t>
            </a:r>
          </a:p>
          <a:p>
            <a:pPr marL="0"/>
            <a:endParaRPr lang="en-US" sz="1800" b="1" dirty="0"/>
          </a:p>
          <a:p>
            <a:pPr marL="0"/>
            <a:r>
              <a:rPr lang="en-US" sz="1800" b="1" dirty="0"/>
              <a:t>A number of people have asked how to do pre meeting announcements for a virtual roundtable meeting.  On the screen when you </a:t>
            </a:r>
          </a:p>
          <a:p>
            <a:pPr marL="0"/>
            <a:r>
              <a:rPr lang="en-US" sz="1800" b="1" dirty="0"/>
              <a:t>entered this webinar, you saw one possible way to handle pre-virtual meeting information and announcements.</a:t>
            </a:r>
          </a:p>
          <a:p>
            <a:pPr marL="0"/>
            <a:r>
              <a:rPr lang="en-US" sz="1800" b="1" dirty="0"/>
              <a:t> </a:t>
            </a:r>
          </a:p>
          <a:p>
            <a:pPr marL="0" fontAlgn="base"/>
            <a:r>
              <a:rPr lang="en-US" sz="1800" b="1" dirty="0"/>
              <a:t>The Commissioner Roundtable Team values your input.  The team has collected some input already, will be conducting a participant </a:t>
            </a:r>
          </a:p>
          <a:p>
            <a:pPr marL="0" fontAlgn="base"/>
            <a:r>
              <a:rPr lang="en-US" sz="1800" b="1" dirty="0"/>
              <a:t>poll tonight and will seek your thoughts through a Question &amp; Answer segment towards the end.  </a:t>
            </a:r>
          </a:p>
          <a:p>
            <a:pPr rtl="0" fontAlgn="base"/>
            <a:endParaRPr lang="en-US" sz="1800" b="1" dirty="0"/>
          </a:p>
          <a:p>
            <a:pPr marL="0" fontAlgn="base"/>
            <a:r>
              <a:rPr lang="en-US" sz="1800" b="1" i="1" u="sng" dirty="0"/>
              <a:t>We have ____  people registered for tonight’s webinar. Due to the large number of participants and to best facilitate tonight’s </a:t>
            </a:r>
          </a:p>
          <a:p>
            <a:pPr marL="0" fontAlgn="base"/>
            <a:r>
              <a:rPr lang="en-US" sz="1800" b="1" i="1" u="sng" dirty="0"/>
              <a:t>recording for future use, all participants are muted.</a:t>
            </a:r>
            <a:r>
              <a:rPr lang="en-US" sz="1800" b="1" dirty="0"/>
              <a:t>   This PowerPoint and the URL to access the webinar recording will be posted </a:t>
            </a:r>
          </a:p>
          <a:p>
            <a:pPr marL="0" fontAlgn="base"/>
            <a:r>
              <a:rPr lang="en-US" sz="1800" b="1" dirty="0"/>
              <a:t>on the </a:t>
            </a:r>
            <a:r>
              <a:rPr lang="en-US" sz="1800" b="1" i="1" dirty="0"/>
              <a:t>News for Commissioners</a:t>
            </a:r>
            <a:r>
              <a:rPr lang="en-US" sz="1800" b="1" dirty="0"/>
              <a:t> page on the commissioner website: </a:t>
            </a:r>
            <a:r>
              <a:rPr lang="en-US" sz="1800" b="1" dirty="0">
                <a:hlinkClick r:id="rId3"/>
              </a:rPr>
              <a:t>scouting.org/commissioners</a:t>
            </a:r>
            <a:endParaRPr lang="en-US" sz="1800" b="1" dirty="0"/>
          </a:p>
          <a:p>
            <a:pPr marL="0" fontAlgn="base"/>
            <a:endParaRPr lang="en-US" sz="1800" b="1" dirty="0"/>
          </a:p>
          <a:p>
            <a:pPr marL="0" fontAlgn="base"/>
            <a:r>
              <a:rPr lang="en-US" sz="1800" b="1" dirty="0"/>
              <a:t>To ask a question, go to the Question &amp; Answer icon located at the bottom middle and type your question.  We will try to answer </a:t>
            </a:r>
          </a:p>
          <a:p>
            <a:pPr marL="0" fontAlgn="base"/>
            <a:r>
              <a:rPr lang="en-US" sz="1800" b="1" dirty="0"/>
              <a:t>as many questions as possible.   If your question is not answered or if you have further questions, please email us at </a:t>
            </a:r>
          </a:p>
          <a:p>
            <a:pPr marL="0" fontAlgn="base"/>
            <a:r>
              <a:rPr lang="en-US" sz="1800" b="1" dirty="0"/>
              <a:t>commissionerserviceteam@Scouting.org.  When send an email to that address, please include your email address in the body of </a:t>
            </a:r>
          </a:p>
          <a:p>
            <a:pPr marL="0" fontAlgn="base"/>
            <a:r>
              <a:rPr lang="en-US" sz="1800" b="1" dirty="0"/>
              <a:t>your email so that we will be able to respond to you.   </a:t>
            </a:r>
          </a:p>
          <a:p>
            <a:pPr marL="0" fontAlgn="base"/>
            <a:endParaRPr lang="en-US" sz="1800" b="1" dirty="0"/>
          </a:p>
          <a:p>
            <a:pPr marL="0" fontAlgn="base"/>
            <a:r>
              <a:rPr lang="en-US" sz="1800" b="1" dirty="0"/>
              <a:t>Again, this webinar is being recorded.  </a:t>
            </a:r>
          </a:p>
          <a:p>
            <a:pPr marL="0" fontAlgn="base"/>
            <a:br>
              <a:rPr lang="en-US" sz="1800" b="1" dirty="0"/>
            </a:br>
            <a:r>
              <a:rPr lang="en-US" sz="1800" b="1" dirty="0"/>
              <a:t>I will now turn the program over to National Commissioner Service Team Chair Larry Chase for opening remarks. </a:t>
            </a:r>
            <a:endParaRPr lang="en-US" sz="1800" dirty="0"/>
          </a:p>
          <a:p>
            <a:pPr marL="0" indent="0" defTabSz="1379007">
              <a:buClr>
                <a:schemeClr val="dk1"/>
              </a:buClr>
              <a:buSzPts val="1200"/>
              <a:defRPr/>
            </a:pPr>
            <a:endParaRPr lang="en-US" sz="2100" b="1" i="1" dirty="0"/>
          </a:p>
          <a:p>
            <a:pPr marL="0" indent="0" defTabSz="1379007">
              <a:buClr>
                <a:schemeClr val="dk1"/>
              </a:buClr>
              <a:buSzPts val="1200"/>
              <a:defRPr/>
            </a:pPr>
            <a:r>
              <a:rPr lang="en-US" sz="2100" b="1" i="1" dirty="0"/>
              <a:t>SPEAKER: LHC</a:t>
            </a:r>
          </a:p>
          <a:p>
            <a:pPr marL="0" indent="0" defTabSz="1379007">
              <a:buClr>
                <a:schemeClr val="dk1"/>
              </a:buClr>
              <a:buSzPts val="1200"/>
              <a:defRPr/>
            </a:pPr>
            <a:endParaRPr lang="en-US" sz="2100" b="1" i="1" dirty="0"/>
          </a:p>
          <a:p>
            <a:pPr marL="0" indent="0" defTabSz="1379007">
              <a:buClr>
                <a:schemeClr val="dk1"/>
              </a:buClr>
              <a:buSzPts val="1200"/>
              <a:defRPr/>
            </a:pPr>
            <a:r>
              <a:rPr lang="en-US" sz="1800" b="1" i="1" dirty="0"/>
              <a:t>Welcome, and thanks for joining us this evening!</a:t>
            </a:r>
          </a:p>
          <a:p>
            <a:pPr marL="0" indent="0" defTabSz="1379007">
              <a:buClr>
                <a:schemeClr val="dk1"/>
              </a:buClr>
              <a:buSzPts val="1200"/>
              <a:defRPr/>
            </a:pPr>
            <a:endParaRPr lang="en-US" sz="1800" b="1" i="1" dirty="0"/>
          </a:p>
          <a:p>
            <a:pPr marL="0" indent="0" defTabSz="1379007">
              <a:buClr>
                <a:schemeClr val="dk1"/>
              </a:buClr>
              <a:buSzPts val="1200"/>
              <a:defRPr/>
            </a:pPr>
            <a:r>
              <a:rPr lang="en-US" sz="1800" b="1" i="1" dirty="0"/>
              <a:t>Our objectives are to give you an overview of our new approach to roundtable, get your thoughts on how we can </a:t>
            </a:r>
          </a:p>
          <a:p>
            <a:pPr marL="0" indent="0" defTabSz="1379007">
              <a:buClr>
                <a:schemeClr val="dk1"/>
              </a:buClr>
              <a:buSzPts val="1200"/>
              <a:defRPr/>
            </a:pPr>
            <a:r>
              <a:rPr lang="en-US" sz="1800" b="1" i="1" dirty="0"/>
              <a:t>help our councils implement it and answer your questions.</a:t>
            </a:r>
          </a:p>
          <a:p>
            <a:pPr marL="0" indent="0">
              <a:buClr>
                <a:schemeClr val="dk1"/>
              </a:buClr>
              <a:buSzPts val="1200"/>
            </a:pPr>
            <a:endParaRPr lang="en-US" sz="2100" b="1" dirty="0"/>
          </a:p>
        </p:txBody>
      </p:sp>
      <p:sp>
        <p:nvSpPr>
          <p:cNvPr id="111" name="Google Shape;111;p1:notes"/>
          <p:cNvSpPr txBox="1">
            <a:spLocks noGrp="1"/>
          </p:cNvSpPr>
          <p:nvPr>
            <p:ph type="sldNum" idx="12"/>
          </p:nvPr>
        </p:nvSpPr>
        <p:spPr>
          <a:xfrm>
            <a:off x="5507539" y="37193512"/>
            <a:ext cx="4213369" cy="1964707"/>
          </a:xfrm>
          <a:prstGeom prst="rect">
            <a:avLst/>
          </a:prstGeom>
          <a:noFill/>
          <a:ln>
            <a:noFill/>
          </a:ln>
        </p:spPr>
        <p:txBody>
          <a:bodyPr spcFirstLastPara="1" wrap="square" lIns="212939" tIns="106440" rIns="212939" bIns="106440" anchor="b" anchorCtr="0">
            <a:noAutofit/>
          </a:bodyPr>
          <a:lstStyle/>
          <a:p>
            <a:pPr algn="r"/>
            <a:fld id="{00000000-1234-1234-1234-123412341234}" type="slidenum">
              <a:rPr lang="en-US"/>
              <a:pPr algn="r"/>
              <a:t>2</a:t>
            </a:fld>
            <a:endParaRPr/>
          </a:p>
        </p:txBody>
      </p:sp>
    </p:spTree>
    <p:extLst>
      <p:ext uri="{BB962C8B-B14F-4D97-AF65-F5344CB8AC3E}">
        <p14:creationId xmlns:p14="http://schemas.microsoft.com/office/powerpoint/2010/main" val="7227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LHC</a:t>
            </a:r>
          </a:p>
          <a:p>
            <a:pPr marL="0" indent="-344752" defTabSz="1379007">
              <a:defRPr/>
            </a:pPr>
            <a:endParaRPr lang="en-US" dirty="0"/>
          </a:p>
          <a:p>
            <a:pPr marL="0"/>
            <a:endParaRPr lang="en-US" dirty="0"/>
          </a:p>
          <a:p>
            <a:pPr marL="0"/>
            <a:r>
              <a:rPr lang="en-US" sz="1800" b="1" i="1" dirty="0"/>
              <a:t>But first, I want you to meet some people. I’m working with a great group of volunteers and national staff members on this project. They bring a </a:t>
            </a:r>
          </a:p>
          <a:p>
            <a:pPr marL="0"/>
            <a:r>
              <a:rPr lang="en-US" sz="1800" b="1" i="1" dirty="0"/>
              <a:t>variety of knowledge and experience to our work; many of the volunteers are commissioners, but they have equally valuable personal and </a:t>
            </a:r>
          </a:p>
          <a:p>
            <a:pPr marL="0"/>
            <a:r>
              <a:rPr lang="en-US" sz="1800" b="1" i="1" dirty="0"/>
              <a:t>professional skills and experience and they come from all over the country</a:t>
            </a:r>
            <a:endParaRPr lang="en-US" b="1" i="1"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3</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27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LHC</a:t>
            </a:r>
            <a:endParaRPr lang="en-US" dirty="0"/>
          </a:p>
          <a:p>
            <a:pPr marL="0"/>
            <a:endParaRPr lang="en-US" dirty="0"/>
          </a:p>
          <a:p>
            <a:pPr marL="0" indent="-344752" defTabSz="1379007">
              <a:defRPr/>
            </a:pPr>
            <a:r>
              <a:rPr lang="en-US" sz="1800" b="1" i="1" dirty="0"/>
              <a:t>You’ll hear from many of them this evening. Also with us is Wendy Shaw, National Director – Membership Growth, who is leading the overall team.</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4</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036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LHC</a:t>
            </a:r>
          </a:p>
          <a:p>
            <a:pPr marL="0" indent="-344752" defTabSz="1379007">
              <a:defRPr/>
            </a:pPr>
            <a:endParaRPr lang="en-US" b="1" i="1" dirty="0"/>
          </a:p>
          <a:p>
            <a:pPr marL="0"/>
            <a:r>
              <a:rPr lang="en-US" sz="1800" b="1" i="1" dirty="0"/>
              <a:t>Let’s start here: the purpose of roundtable. </a:t>
            </a:r>
          </a:p>
          <a:p>
            <a:pPr marL="0"/>
            <a:endParaRPr lang="en-US" sz="1800" b="1" i="1" dirty="0"/>
          </a:p>
          <a:p>
            <a:pPr marL="0"/>
            <a:r>
              <a:rPr lang="en-US" sz="1800" b="1" i="1" dirty="0"/>
              <a:t>From its earliest days, it has had four core functions:</a:t>
            </a:r>
          </a:p>
          <a:p>
            <a:pPr marL="0"/>
            <a:r>
              <a:rPr lang="en-US" sz="1800" b="1" i="1" dirty="0"/>
              <a:t>	To provide information</a:t>
            </a:r>
          </a:p>
          <a:p>
            <a:pPr marL="0"/>
            <a:r>
              <a:rPr lang="en-US" sz="1800" b="1" i="1" dirty="0"/>
              <a:t>	To capture information</a:t>
            </a:r>
          </a:p>
          <a:p>
            <a:pPr marL="0"/>
            <a:r>
              <a:rPr lang="en-US" sz="1800" b="1" i="1" dirty="0"/>
              <a:t>	To offer current program training</a:t>
            </a:r>
          </a:p>
          <a:p>
            <a:pPr marL="0"/>
            <a:r>
              <a:rPr lang="en-US" sz="1800" b="1" i="1" dirty="0"/>
              <a:t>	To provide networking opportunities</a:t>
            </a:r>
          </a:p>
          <a:p>
            <a:pPr marL="0"/>
            <a:endParaRPr lang="en-US" sz="1800" b="1" i="1" dirty="0"/>
          </a:p>
          <a:p>
            <a:pPr marL="0"/>
            <a:r>
              <a:rPr lang="en-US" sz="1800" b="1" i="1" dirty="0"/>
              <a:t>Roundtable should be one of the key tools we use as commissioners to support unit leaders.</a:t>
            </a:r>
          </a:p>
          <a:p>
            <a:pPr marL="0"/>
            <a:r>
              <a:rPr lang="en-US" sz="1800" b="1" i="1" dirty="0"/>
              <a:t> </a:t>
            </a:r>
          </a:p>
          <a:p>
            <a:pPr marL="0"/>
            <a:r>
              <a:rPr lang="en-US" sz="1800" b="1" i="1" dirty="0"/>
              <a:t>Unfortunately, we’ve seen a steady decline in roundtable participation for a number of years. That has made it less effective in fulfilling its purpose. Repeated attempts </a:t>
            </a:r>
          </a:p>
          <a:p>
            <a:pPr marL="0"/>
            <a:r>
              <a:rPr lang="en-US" sz="1800" b="1" i="1" dirty="0"/>
              <a:t>have been made to try new approaches to in-person roundtables; none has changed the trend. Over 50% of unit leaders responding to a recent survey indicated they had</a:t>
            </a:r>
          </a:p>
          <a:p>
            <a:pPr marL="0"/>
            <a:r>
              <a:rPr lang="en-US" sz="1800" b="1" i="1" dirty="0"/>
              <a:t>attended either none - or less than half - of the roundtables offered in their district in the 6 months prior to the onset of COVID-19. Nearly 90% of those respondents indicated they </a:t>
            </a:r>
          </a:p>
          <a:p>
            <a:pPr marL="0"/>
            <a:r>
              <a:rPr lang="en-US" sz="1800" b="1" i="1" dirty="0"/>
              <a:t>would be likely to attend a virtual roundtable.</a:t>
            </a:r>
          </a:p>
          <a:p>
            <a:pPr marL="0"/>
            <a:endParaRPr lang="en-US" sz="1800" b="1" i="1" dirty="0"/>
          </a:p>
          <a:p>
            <a:pPr marL="0"/>
            <a:r>
              <a:rPr lang="en-US" sz="1800" b="1" i="1" dirty="0"/>
              <a:t>High-speed internet access isn’t yet universal, but it has increased dramatically in recent years. Our recent experience with COVID 19 drove expanded use of virtual meetings to</a:t>
            </a:r>
          </a:p>
          <a:p>
            <a:pPr marL="0"/>
            <a:r>
              <a:rPr lang="en-US" sz="1800" b="1" i="1" dirty="0"/>
              <a:t>enable us to keep on Scouting. It worked. Specifically, many local districts continued to offer roundtables over the last several months – virtually. In a recent survey of commissioners,</a:t>
            </a:r>
          </a:p>
          <a:p>
            <a:pPr marL="0"/>
            <a:r>
              <a:rPr lang="en-US" sz="1800" b="1" i="1" dirty="0"/>
              <a:t>over 80% of respondents identified several key strengths they had to implement virtual roundtables, including: support from district executives, commissioner internet access, </a:t>
            </a:r>
          </a:p>
          <a:p>
            <a:pPr marL="0"/>
            <a:r>
              <a:rPr lang="en-US" sz="1800" b="1" i="1" dirty="0"/>
              <a:t>commissioner embracement of virtual roundtables, council staff embracement of virtual roundtables, knowledge of how to run virtual meetings, and unit leader internet access.</a:t>
            </a:r>
          </a:p>
          <a:p>
            <a:pPr marL="0"/>
            <a:r>
              <a:rPr lang="en-US" sz="1800" b="1" i="1" dirty="0"/>
              <a:t> </a:t>
            </a:r>
          </a:p>
          <a:p>
            <a:pPr marL="0"/>
            <a:r>
              <a:rPr lang="en-US" sz="1800" b="1" i="1" dirty="0"/>
              <a:t>The new approach you’ll hear about tonight strongly encourages the use of virtual roundtables. They respond to our volunteers’ request for greater efficiency and respect of their time. </a:t>
            </a:r>
          </a:p>
          <a:p>
            <a:pPr marL="0"/>
            <a:r>
              <a:rPr lang="en-US" sz="1800" b="1" i="1" dirty="0"/>
              <a:t> </a:t>
            </a:r>
          </a:p>
          <a:p>
            <a:pPr marL="0"/>
            <a:r>
              <a:rPr lang="en-US" sz="1800" b="1" i="1" dirty="0"/>
              <a:t>The new approach is also flexible. It can be applied in districts where high speed internet access isn’t available It can be used for single-district, multi-district, and council-wide roundtables. </a:t>
            </a:r>
          </a:p>
          <a:p>
            <a:pPr marL="0"/>
            <a:r>
              <a:rPr lang="en-US" sz="1800" b="1" i="1" dirty="0"/>
              <a:t> </a:t>
            </a:r>
          </a:p>
          <a:p>
            <a:pPr marL="0"/>
            <a:r>
              <a:rPr lang="en-US" sz="1800" b="1" i="1" dirty="0"/>
              <a:t>Tonight you’ll hear details of the new approach and the new resources that are available today. There is more work to be done; resources will continue to be added. We’re counting </a:t>
            </a:r>
          </a:p>
          <a:p>
            <a:pPr marL="0"/>
            <a:r>
              <a:rPr lang="en-US" sz="1800" b="1" i="1" dirty="0"/>
              <a:t>on you to help us identify any gaps that we can fill as quickly as possible.</a:t>
            </a:r>
          </a:p>
          <a:p>
            <a:pPr marL="0"/>
            <a:r>
              <a:rPr lang="en-US" sz="1800" b="1" i="1" dirty="0"/>
              <a:t> </a:t>
            </a:r>
          </a:p>
          <a:p>
            <a:pPr marL="0"/>
            <a:r>
              <a:rPr lang="en-US" sz="1800" b="1" i="1" dirty="0"/>
              <a:t>So, let’s get to the details…Mike Weber will get us started with some additional details about the changes underway.</a:t>
            </a:r>
          </a:p>
          <a:p>
            <a:pPr marL="0" indent="-344752" defTabSz="1379007">
              <a:defRPr/>
            </a:pP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5</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878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MIKE WEBER</a:t>
            </a:r>
          </a:p>
          <a:p>
            <a:pPr marL="0" indent="-344752" defTabSz="1379007">
              <a:defRPr/>
            </a:pPr>
            <a:endParaRPr lang="en-US" b="1" i="1" dirty="0"/>
          </a:p>
          <a:p>
            <a:pPr marL="0"/>
            <a:r>
              <a:rPr lang="en-US" sz="1800" b="1" i="1" dirty="0"/>
              <a:t>INTRODUCTION: Thank you Larry.  Good evening everyone!  My name is Mike Weber from the Michigan Crossroads Council.</a:t>
            </a:r>
          </a:p>
          <a:p>
            <a:pPr marL="0"/>
            <a:r>
              <a:rPr lang="en-US" sz="1800" b="1" i="1" dirty="0"/>
              <a:t> </a:t>
            </a:r>
          </a:p>
          <a:p>
            <a:pPr marL="0"/>
            <a:r>
              <a:rPr lang="en-US" sz="1800" b="1" i="1" dirty="0"/>
              <a:t>With an understanding of what the four functions of roundtable are and the encouragement to use in a virtual setting, let us transition to what several of the advantages are of this new approach to roundtable.</a:t>
            </a:r>
          </a:p>
          <a:p>
            <a:pPr marL="0"/>
            <a:r>
              <a:rPr lang="en-US" sz="1800" b="1" i="1" dirty="0"/>
              <a:t> </a:t>
            </a:r>
          </a:p>
          <a:p>
            <a:pPr marL="0"/>
            <a:r>
              <a:rPr lang="en-US" sz="1800" b="1" i="1" dirty="0"/>
              <a:t>It is no doubt that you have experienced roundtable meetings that have been monopolized with announcements, minimal time to experience needed training for use in your unit meetings, and a high degree of travel and preparation time for roundtable meetings.  The new roundtable approach was created to minimize your personal time and still deliver all the valuable needs you expect.</a:t>
            </a:r>
          </a:p>
          <a:p>
            <a:pPr marL="0"/>
            <a:r>
              <a:rPr lang="en-US" sz="1800" b="1" i="1" dirty="0"/>
              <a:t> </a:t>
            </a:r>
          </a:p>
          <a:p>
            <a:pPr marL="0"/>
            <a:r>
              <a:rPr lang="en-US" sz="1800" b="1" i="1" dirty="0"/>
              <a:t>CONTENT: Over the past few months, I am sure many of you have likely been using some form of a virtual roundtable.  I expect many of the benefits I will mention you may have experienced, but I anticipate that some of these you will surely appreciate as they are new to how we’ve done roundtables in the past.</a:t>
            </a:r>
          </a:p>
          <a:p>
            <a:pPr marL="0"/>
            <a:r>
              <a:rPr lang="en-US" sz="1800" b="1" i="1" dirty="0"/>
              <a:t> </a:t>
            </a:r>
          </a:p>
          <a:p>
            <a:pPr marL="0"/>
            <a:r>
              <a:rPr lang="en-US" b="1" i="1" u="none" strike="noStrike" cap="none" dirty="0">
                <a:effectLst/>
                <a:sym typeface="Calibri"/>
              </a:rPr>
              <a:t>The first advantage is …</a:t>
            </a:r>
            <a:r>
              <a:rPr lang="en-US" b="1" i="1" dirty="0"/>
              <a:t>  </a:t>
            </a:r>
            <a:endParaRPr lang="en-US" dirty="0"/>
          </a:p>
          <a:p>
            <a:pPr marL="0"/>
            <a:r>
              <a:rPr lang="en-US" b="1" i="1" dirty="0"/>
              <a:t> </a:t>
            </a:r>
            <a:endParaRPr lang="en-US" dirty="0"/>
          </a:p>
          <a:p>
            <a:pPr marL="0" lvl="1">
              <a:buFont typeface="Arial" panose="020B0604020202020204" pitchFamily="34" charset="0"/>
              <a:buChar char="•"/>
            </a:pPr>
            <a:r>
              <a:rPr lang="en-US" b="1" i="1" u="none" strike="noStrike" cap="none" dirty="0">
                <a:effectLst/>
                <a:sym typeface="Calibri"/>
              </a:rPr>
              <a:t>The new approach provides a consistent means for delivering content for each RT meeting</a:t>
            </a:r>
            <a:r>
              <a:rPr lang="en-US" b="1" i="1" dirty="0"/>
              <a:t> – Another is …</a:t>
            </a:r>
            <a:endParaRPr lang="en-US" dirty="0"/>
          </a:p>
          <a:p>
            <a:pPr marL="0" lvl="1">
              <a:buFont typeface="Arial" panose="020B0604020202020204" pitchFamily="34" charset="0"/>
              <a:buChar char="•"/>
            </a:pPr>
            <a:r>
              <a:rPr lang="en-US" b="1" i="1" u="none" strike="noStrike" cap="none" dirty="0">
                <a:effectLst/>
                <a:sym typeface="Calibri"/>
              </a:rPr>
              <a:t>It will have ready-made, timely material, for each meeting throughout the year</a:t>
            </a:r>
            <a:r>
              <a:rPr lang="en-US" b="1" i="1" dirty="0"/>
              <a:t> – Also …</a:t>
            </a:r>
            <a:endParaRPr lang="en-US" dirty="0"/>
          </a:p>
          <a:p>
            <a:pPr marL="0" lvl="1">
              <a:buFont typeface="Arial" panose="020B0604020202020204" pitchFamily="34" charset="0"/>
              <a:buChar char="•"/>
            </a:pPr>
            <a:r>
              <a:rPr lang="en-US" b="1" i="1" u="none" strike="noStrike" cap="none" dirty="0">
                <a:effectLst/>
                <a:sym typeface="Calibri"/>
              </a:rPr>
              <a:t>High quality videos, produced by national, will provide monthly consistency</a:t>
            </a:r>
            <a:r>
              <a:rPr lang="en-US" b="1" i="1" dirty="0"/>
              <a:t> – Another advantage is …</a:t>
            </a:r>
            <a:endParaRPr lang="en-US" dirty="0"/>
          </a:p>
          <a:p>
            <a:pPr marL="0" lvl="1">
              <a:buFont typeface="Arial" panose="020B0604020202020204" pitchFamily="34" charset="0"/>
              <a:buChar char="•"/>
            </a:pPr>
            <a:r>
              <a:rPr lang="en-US" b="1" i="1" u="none" strike="noStrike" cap="none" dirty="0">
                <a:effectLst/>
                <a:sym typeface="Calibri"/>
              </a:rPr>
              <a:t>The new formats will result in improved efficiency and minimize meeting preparation time, thereby respecting the valuable time constraints of our volunteers and professionals</a:t>
            </a:r>
            <a:endParaRPr lang="en-US" dirty="0"/>
          </a:p>
          <a:p>
            <a:pPr marL="0" lvl="1">
              <a:buFont typeface="Arial" panose="020B0604020202020204" pitchFamily="34" charset="0"/>
              <a:buChar char="•"/>
            </a:pPr>
            <a:r>
              <a:rPr lang="en-US" b="1" i="1" u="none" strike="noStrike" cap="none" dirty="0">
                <a:effectLst/>
                <a:sym typeface="Calibri"/>
              </a:rPr>
              <a:t>If a RT meeting is held in person, the video content and topics can be downloaded for easy use</a:t>
            </a:r>
            <a:endParaRPr lang="en-US" dirty="0"/>
          </a:p>
          <a:p>
            <a:pPr marL="0" lvl="1">
              <a:buFont typeface="Arial" panose="020B0604020202020204" pitchFamily="34" charset="0"/>
              <a:buChar char="•"/>
            </a:pPr>
            <a:r>
              <a:rPr lang="en-US" b="1" i="1" u="none" strike="noStrike" cap="none" dirty="0">
                <a:effectLst/>
                <a:sym typeface="Calibri"/>
              </a:rPr>
              <a:t>Eventually, a useful library of recorded video files will be available for each element of the new RT approach so that leaders</a:t>
            </a:r>
            <a:r>
              <a:rPr lang="en-US" b="1" i="1" dirty="0"/>
              <a:t> </a:t>
            </a:r>
            <a:endParaRPr lang="en-US" dirty="0"/>
          </a:p>
          <a:p>
            <a:pPr marL="0" lvl="1" indent="0"/>
            <a:r>
              <a:rPr lang="en-US" b="1" i="1" dirty="0"/>
              <a:t>    </a:t>
            </a:r>
            <a:r>
              <a:rPr lang="en-US" b="1" i="1" u="none" strike="noStrike" cap="none" dirty="0">
                <a:effectLst/>
                <a:sym typeface="Calibri"/>
              </a:rPr>
              <a:t> can use for reference or for a future presentation, and …</a:t>
            </a:r>
            <a:endParaRPr lang="en-US" dirty="0"/>
          </a:p>
          <a:p>
            <a:pPr marL="0" lvl="1" indent="-258564">
              <a:buFont typeface="Arial" panose="020B0604020202020204" pitchFamily="34" charset="0"/>
              <a:buChar char="•"/>
            </a:pPr>
            <a:r>
              <a:rPr lang="en-US" b="1" i="1" u="none" strike="noStrike" cap="none" dirty="0">
                <a:effectLst/>
                <a:sym typeface="Calibri"/>
              </a:rPr>
              <a:t>The virtual format has the ability to separate a joint meeting into smaller, breakout meetings, as well as enable chat features</a:t>
            </a:r>
            <a:r>
              <a:rPr lang="en-US" b="1" i="1" dirty="0"/>
              <a:t> </a:t>
            </a:r>
            <a:endParaRPr lang="en-US" dirty="0"/>
          </a:p>
          <a:p>
            <a:pPr marL="0" lvl="1" indent="0"/>
            <a:r>
              <a:rPr lang="en-US" b="1" i="1" dirty="0"/>
              <a:t>    </a:t>
            </a:r>
            <a:r>
              <a:rPr lang="en-US" b="1" i="1" u="none" strike="noStrike" cap="none" dirty="0">
                <a:effectLst/>
                <a:sym typeface="Calibri"/>
              </a:rPr>
              <a:t> to connect with anyone in the meeting</a:t>
            </a:r>
            <a:endParaRPr lang="en-US" dirty="0"/>
          </a:p>
          <a:p>
            <a:pPr marL="0"/>
            <a:r>
              <a:rPr lang="en-US" sz="1800" b="1" i="1" dirty="0"/>
              <a:t> </a:t>
            </a:r>
          </a:p>
          <a:p>
            <a:pPr marL="689503" indent="-344752" defTabSz="1379007">
              <a:defRPr/>
            </a:pPr>
            <a:endParaRPr lang="en-US" b="1" i="1"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6</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996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44752" defTabSz="1379007">
              <a:defRPr/>
            </a:pPr>
            <a:r>
              <a:rPr lang="en-US" b="1" i="1" dirty="0"/>
              <a:t>SPEAKER: MIKE WEBER</a:t>
            </a:r>
          </a:p>
          <a:p>
            <a:pPr marL="0"/>
            <a:endParaRPr lang="en-US" dirty="0"/>
          </a:p>
          <a:p>
            <a:pPr marL="0"/>
            <a:r>
              <a:rPr lang="en-US" b="1" i="1" dirty="0"/>
              <a:t>One additional advantage of the new roundtable approach is the flexible meeting format.  You will note these two outlines appear very similar, with the same topical content suggested for your meeting.  The difference between these two formats is how time is allocated to those topics.  The format on the left is a suggested 50-minute format while the one on the right is planned for 75 minutes.  </a:t>
            </a:r>
            <a:endParaRPr lang="en-US" dirty="0"/>
          </a:p>
          <a:p>
            <a:pPr marL="0"/>
            <a:endParaRPr lang="en-US" b="1" i="1" dirty="0"/>
          </a:p>
          <a:p>
            <a:pPr marL="0"/>
            <a:r>
              <a:rPr lang="en-US" b="1" i="1" dirty="0"/>
              <a:t>It is useful to note that there is a high degree of flexibility in how a roundtable meeting can be managed.  Today, many councils and districts usually run roundtables in either 60 or 90 minutes.  Most would agree that there are many inefficiencies in the way our meetings are run today.  With those factors in mind, these two flexible formats were developed.  Additionally, if a roundtable team were to decide to </a:t>
            </a:r>
            <a:r>
              <a:rPr lang="en-US" b="1" i="1" u="sng" dirty="0"/>
              <a:t>not</a:t>
            </a:r>
            <a:r>
              <a:rPr lang="en-US" b="1" i="1" dirty="0"/>
              <a:t> use one of the topics, or to take </a:t>
            </a:r>
            <a:r>
              <a:rPr lang="en-US" b="1" i="1" u="sng" dirty="0"/>
              <a:t>more time</a:t>
            </a:r>
            <a:r>
              <a:rPr lang="en-US" b="1" i="1" dirty="0"/>
              <a:t> than is suggested for another topic, that is </a:t>
            </a:r>
            <a:r>
              <a:rPr lang="en-US" b="1" i="1" u="sng" dirty="0"/>
              <a:t>completely</a:t>
            </a:r>
            <a:r>
              <a:rPr lang="en-US" b="1" i="1" dirty="0"/>
              <a:t> acceptable.</a:t>
            </a:r>
            <a:r>
              <a:rPr lang="en-US" dirty="0"/>
              <a:t> </a:t>
            </a:r>
          </a:p>
          <a:p>
            <a:pPr marL="0"/>
            <a:endParaRPr lang="en-US" dirty="0"/>
          </a:p>
          <a:p>
            <a:pPr marL="0"/>
            <a:r>
              <a:rPr lang="en-US" b="1" i="1" dirty="0"/>
              <a:t>The overall intent of these two formats is to reinforce that roundtables can be tailored to meet the local district and council needs.  It has also been developed to provide a suggested outline to help provide some structure and uniformity for your meetings, yet at the same time allow as much flexibility as needed so that each council can meet their own local needs.  Encourage your roundtable teams to take advantage of how these new formats can be more time efficient and also provide all the meaningful benefits to your volunteers.</a:t>
            </a:r>
            <a:r>
              <a:rPr lang="en-US" dirty="0"/>
              <a:t> </a:t>
            </a:r>
          </a:p>
          <a:p>
            <a:pPr marL="0"/>
            <a:endParaRPr lang="en-US" dirty="0"/>
          </a:p>
          <a:p>
            <a:pPr marL="0"/>
            <a:r>
              <a:rPr lang="en-US" b="1" i="1" dirty="0"/>
              <a:t>In a recent survey of commissioners, over 90% of respondents agreed that the new formats would work well for distributing and collecting information.  Also, 75% of those respondents agreed the new format would work for program training and networking.</a:t>
            </a:r>
            <a:r>
              <a:rPr lang="en-US" dirty="0"/>
              <a:t> </a:t>
            </a:r>
          </a:p>
          <a:p>
            <a:pPr marL="0"/>
            <a:endParaRPr lang="en-US" dirty="0"/>
          </a:p>
          <a:p>
            <a:pPr marL="0"/>
            <a:r>
              <a:rPr lang="en-US" b="1" i="1" dirty="0"/>
              <a:t>In another survey of unit leaders, the majority agreed that the new formats will enable achieving the four core functions of roundtables.</a:t>
            </a:r>
            <a:r>
              <a:rPr lang="en-US" dirty="0"/>
              <a:t> </a:t>
            </a:r>
          </a:p>
          <a:p>
            <a:pPr marL="0"/>
            <a:endParaRPr lang="en-US" dirty="0"/>
          </a:p>
          <a:p>
            <a:pPr marL="0">
              <a:defRPr/>
            </a:pPr>
            <a:r>
              <a:rPr lang="en-US" b="1" i="1" u="none" strike="noStrike" cap="none" dirty="0">
                <a:effectLst/>
                <a:sym typeface="Calibri"/>
              </a:rPr>
              <a:t>WRAP-UP: In summary, the new RT approach and virtual meeting tool is simple, flexible, utilizes a common approach, and meets all the needs that our volunteers expect from a RT, and it saves us all a most valuable resource – Time!</a:t>
            </a:r>
            <a:r>
              <a:rPr lang="en-US" b="1" i="1" dirty="0"/>
              <a:t> </a:t>
            </a:r>
            <a:r>
              <a:rPr lang="en-US" b="1" i="1" u="none" strike="noStrike" cap="none" dirty="0">
                <a:effectLst/>
                <a:sym typeface="Calibri"/>
              </a:rPr>
              <a:t> Given the experience that many of you acquired during our shut-down time periods, this new approach will be an easy and welcomed transition for use going forward.</a:t>
            </a:r>
            <a:r>
              <a:rPr lang="en-US" dirty="0"/>
              <a:t> </a:t>
            </a:r>
          </a:p>
          <a:p>
            <a:pPr marL="0" defTabSz="1379007">
              <a:defRPr/>
            </a:pPr>
            <a:endParaRPr lang="en-US" dirty="0"/>
          </a:p>
          <a:p>
            <a:pPr marL="0">
              <a:defRPr/>
            </a:pPr>
            <a:r>
              <a:rPr lang="en-US" b="1" i="1" u="none" strike="noStrike" cap="none" dirty="0">
                <a:effectLst/>
                <a:sym typeface="Calibri"/>
              </a:rPr>
              <a:t>Our next presenter is Christie Hust to review the Opening segment of the </a:t>
            </a:r>
            <a:r>
              <a:rPr lang="en-US" b="1" i="1" dirty="0"/>
              <a:t>new </a:t>
            </a:r>
            <a:r>
              <a:rPr lang="en-US" b="1" i="1" u="none" strike="noStrike" cap="none" dirty="0">
                <a:effectLst/>
                <a:sym typeface="Calibri"/>
              </a:rPr>
              <a:t>roundtable format.</a:t>
            </a:r>
            <a:r>
              <a:rPr lang="en-US" dirty="0"/>
              <a:t> </a:t>
            </a:r>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7</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65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t>   </a:t>
            </a:r>
          </a:p>
          <a:p>
            <a:pPr marL="0" indent="-344752" defTabSz="1379007">
              <a:defRPr/>
            </a:pPr>
            <a:r>
              <a:rPr lang="en-US" b="1" i="1" dirty="0"/>
              <a:t>SPEAKER: CHRISTIE HUST</a:t>
            </a:r>
          </a:p>
          <a:p>
            <a:pPr marL="0" indent="-344752" defTabSz="1379007">
              <a:defRPr/>
            </a:pPr>
            <a:endParaRPr lang="en-US" b="1" i="1" dirty="0"/>
          </a:p>
          <a:p>
            <a:pPr marL="0"/>
            <a:r>
              <a:rPr lang="en-US" sz="1800" b="1" dirty="0"/>
              <a:t>Thank you, Michael.  Hello everyone, my name is Christie </a:t>
            </a:r>
            <a:r>
              <a:rPr lang="en-US" sz="1800" b="1" dirty="0" err="1"/>
              <a:t>Hust</a:t>
            </a:r>
            <a:r>
              <a:rPr lang="en-US" sz="1800" b="1" dirty="0"/>
              <a:t> and I am from the South Plains Council in Lubbock, Texas.  I am here to talk with you about the </a:t>
            </a:r>
            <a:r>
              <a:rPr lang="en-US" sz="1800" b="1"/>
              <a:t>opening </a:t>
            </a:r>
          </a:p>
          <a:p>
            <a:pPr marL="0"/>
            <a:r>
              <a:rPr lang="en-US" sz="1800" b="1"/>
              <a:t>section </a:t>
            </a:r>
            <a:r>
              <a:rPr lang="en-US" sz="1800" b="1" dirty="0"/>
              <a:t>of the “Virtual Roundtable”.</a:t>
            </a:r>
          </a:p>
          <a:p>
            <a:pPr marL="0"/>
            <a:r>
              <a:rPr lang="en-US" sz="1800" b="1" dirty="0"/>
              <a:t> </a:t>
            </a:r>
          </a:p>
          <a:p>
            <a:pPr marL="0"/>
            <a:r>
              <a:rPr lang="en-US" sz="1800" b="1" dirty="0"/>
              <a:t>The RT Commissioners have the opportunity to start the “virtual” roundtable as they wish.  If they want to start the meetings with the pledge, oath, and law they will be</a:t>
            </a:r>
          </a:p>
          <a:p>
            <a:pPr marL="0"/>
            <a:r>
              <a:rPr lang="en-US" sz="1800" b="1" dirty="0"/>
              <a:t> able to.  As part of the “Virtual Roundtable,” RT Commissioners will have access to video-based openings from the Virtual Roundtable Resource page that they can use </a:t>
            </a:r>
          </a:p>
          <a:p>
            <a:pPr marL="0"/>
            <a:r>
              <a:rPr lang="en-US" sz="1800" b="1" dirty="0"/>
              <a:t>to open the meeting.   To use the August 2020 content as an example, RT Commissioners will be presented with a short video with a pledge, oath, and law that lasts just </a:t>
            </a:r>
          </a:p>
          <a:p>
            <a:pPr marL="0"/>
            <a:r>
              <a:rPr lang="en-US" sz="1800" b="1" dirty="0"/>
              <a:t>under a minute. New openings will be added monthly and may or may not be the pledge, oath, and law.  If the opening does not include those pieces the RT Commissioner </a:t>
            </a:r>
          </a:p>
          <a:p>
            <a:pPr marL="0"/>
            <a:r>
              <a:rPr lang="en-US" sz="1800" b="1" dirty="0"/>
              <a:t>can add it themselves or use a video from a previous month. If the RT Commissioners create their own pledge, oath, and law; we need to stress that if youth from units </a:t>
            </a:r>
          </a:p>
          <a:p>
            <a:pPr marL="0"/>
            <a:r>
              <a:rPr lang="en-US" sz="1800" b="1" dirty="0"/>
              <a:t>are involved then no taping of that section of the RT is permitted. The opening videos will be brief leaving ample time for the RT Commissioner to incorporate other </a:t>
            </a:r>
          </a:p>
          <a:p>
            <a:pPr marL="0"/>
            <a:r>
              <a:rPr lang="en-US" sz="1800" b="1" dirty="0"/>
              <a:t>program as desired.</a:t>
            </a:r>
          </a:p>
          <a:p>
            <a:pPr marL="0"/>
            <a:r>
              <a:rPr lang="en-US" sz="1800" b="1" dirty="0"/>
              <a:t> </a:t>
            </a:r>
          </a:p>
          <a:p>
            <a:pPr marL="0"/>
            <a:r>
              <a:rPr lang="en-US" sz="1800" b="1" dirty="0"/>
              <a:t>The opening gives the RT Commissioner several opportunities to tailor the opening time to meet the needs of the council and district.   There are many options for </a:t>
            </a:r>
          </a:p>
          <a:p>
            <a:pPr marL="0"/>
            <a:r>
              <a:rPr lang="en-US" sz="1800" b="1" dirty="0"/>
              <a:t>the RT Commissioner:</a:t>
            </a:r>
          </a:p>
          <a:p>
            <a:pPr marL="689503" lvl="1">
              <a:buFont typeface="Arial" panose="020B0604020202020204" pitchFamily="34" charset="0"/>
              <a:buChar char="•"/>
            </a:pPr>
            <a:r>
              <a:rPr lang="en-US" sz="1800" b="1" dirty="0"/>
              <a:t>Such as setting the stage for that month’s roundtable.  For example, in August we are discussing parent recruiting, a simple poll to see how many </a:t>
            </a:r>
          </a:p>
          <a:p>
            <a:pPr marL="344752" lvl="1" indent="0"/>
            <a:r>
              <a:rPr lang="en-US" sz="1800" b="1" dirty="0"/>
              <a:t>      leaders find it hard to recruit new volunteers is a great way to set the stage.</a:t>
            </a:r>
          </a:p>
          <a:p>
            <a:pPr marL="689503" lvl="1">
              <a:buFont typeface="Arial" panose="020B0604020202020204" pitchFamily="34" charset="0"/>
              <a:buChar char="•"/>
            </a:pPr>
            <a:r>
              <a:rPr lang="en-US" sz="1800" b="1" dirty="0"/>
              <a:t>Another opportunity is for the RT Commissioner to become a “champion” for the program.  This is a great time for significant accomplishments </a:t>
            </a:r>
          </a:p>
          <a:p>
            <a:pPr marL="344752" lvl="1" indent="0"/>
            <a:r>
              <a:rPr lang="en-US" sz="1800" b="1" dirty="0"/>
              <a:t>      that have been seen in the council, district, or unit level.  </a:t>
            </a:r>
          </a:p>
          <a:p>
            <a:pPr marL="689503" lvl="1">
              <a:buFont typeface="Arial" panose="020B0604020202020204" pitchFamily="34" charset="0"/>
              <a:buChar char="•"/>
            </a:pPr>
            <a:r>
              <a:rPr lang="en-US" sz="1800" b="1" dirty="0"/>
              <a:t>Networking is another great opportunity in the opening time.  If you’re a small group let everyone introduce themselves, if you’re a larger group </a:t>
            </a:r>
          </a:p>
          <a:p>
            <a:pPr marL="344752" lvl="1" indent="0"/>
            <a:r>
              <a:rPr lang="en-US" sz="1800" b="1" dirty="0"/>
              <a:t>      maybe an introduction from new people to help them feel more welcome.  </a:t>
            </a:r>
          </a:p>
          <a:p>
            <a:pPr marL="689503" lvl="1">
              <a:buFont typeface="Arial" panose="020B0604020202020204" pitchFamily="34" charset="0"/>
              <a:buChar char="•"/>
            </a:pPr>
            <a:r>
              <a:rPr lang="en-US" sz="1800" b="1" dirty="0"/>
              <a:t>If a RT Commissioner is creative, they can also engage in virtual icebreakers.  Things like poll questions, would you rather activities, and a myriad </a:t>
            </a:r>
          </a:p>
          <a:p>
            <a:pPr marL="344752" lvl="1" indent="0"/>
            <a:r>
              <a:rPr lang="en-US" sz="1800" b="1" dirty="0"/>
              <a:t>      of other options are doable. </a:t>
            </a:r>
          </a:p>
          <a:p>
            <a:pPr marL="0"/>
            <a:r>
              <a:rPr lang="en-US" sz="1800" b="1" dirty="0"/>
              <a:t> </a:t>
            </a:r>
          </a:p>
          <a:p>
            <a:pPr marL="0"/>
            <a:r>
              <a:rPr lang="en-US" sz="1800" b="1" dirty="0"/>
              <a:t>Not all the examples above are necessary for a good opening.  The RT Commissioner should decide what is best for their RT and what will fit the </a:t>
            </a:r>
          </a:p>
          <a:p>
            <a:pPr marL="0"/>
            <a:r>
              <a:rPr lang="en-US" sz="1800" b="1" dirty="0"/>
              <a:t>suggested timeframe.   For the 50-minute version, the opening would last 8 minutes and for the 75-minute version, the opening would last 10 minutes. </a:t>
            </a:r>
          </a:p>
          <a:p>
            <a:pPr marL="0"/>
            <a:r>
              <a:rPr lang="en-US" sz="1800" b="1" dirty="0"/>
              <a:t> </a:t>
            </a:r>
          </a:p>
          <a:p>
            <a:pPr marL="0"/>
            <a:r>
              <a:rPr lang="en-US" sz="1800" b="1" dirty="0"/>
              <a:t>As I end my time with you tonight, I hope you have a clearer picture of what the opening could be in “Virtual RT”.   It is a time to set the stage for </a:t>
            </a:r>
          </a:p>
          <a:p>
            <a:pPr marL="0"/>
            <a:r>
              <a:rPr lang="en-US" sz="1800" b="1" dirty="0"/>
              <a:t>a great meeting where everyone is encouraged to participate, learn, and grow. The best aspect of the opening is the ability to add information </a:t>
            </a:r>
          </a:p>
          <a:p>
            <a:pPr marL="0"/>
            <a:r>
              <a:rPr lang="en-US" sz="1800" b="1" dirty="0"/>
              <a:t>that is specific to your council and district.  </a:t>
            </a:r>
          </a:p>
          <a:p>
            <a:pPr marL="0"/>
            <a:r>
              <a:rPr lang="en-US" sz="1800" b="1" dirty="0"/>
              <a:t> </a:t>
            </a:r>
          </a:p>
          <a:p>
            <a:pPr marL="0"/>
            <a:r>
              <a:rPr lang="en-US" sz="1800" b="1" dirty="0"/>
              <a:t>Now I would like to turn the presentation over to Tina Kerr.</a:t>
            </a:r>
          </a:p>
          <a:p>
            <a:pPr marL="0" indent="-344752" defTabSz="1379007">
              <a:defRPr/>
            </a:pPr>
            <a:endParaRPr lang="en-US" b="1" i="1" dirty="0"/>
          </a:p>
          <a:p>
            <a:pPr marL="0" lvl="1" indent="0" defTabSz="1379007">
              <a:defRPr/>
            </a:pPr>
            <a:endParaRPr lang="en-US" b="1" i="1" dirty="0"/>
          </a:p>
          <a:p>
            <a:pPr marL="0" indent="0" defTabSz="1379007">
              <a:defRPr/>
            </a:pPr>
            <a:r>
              <a:rPr lang="en-US" b="1" i="1" dirty="0"/>
              <a:t>SPEAKER: TINA KERR</a:t>
            </a:r>
          </a:p>
          <a:p>
            <a:pPr marL="0" indent="0" defTabSz="1379007">
              <a:defRPr/>
            </a:pPr>
            <a:endParaRPr lang="en-US" b="1" i="1" dirty="0"/>
          </a:p>
          <a:p>
            <a:pPr marL="0"/>
            <a:r>
              <a:rPr lang="en-US" sz="1800" b="1" i="1" dirty="0"/>
              <a:t>Hi – I’m Tina Kerr from Atlanta Area Council. Let’s review roundtable Hot Topics.</a:t>
            </a:r>
          </a:p>
          <a:p>
            <a:pPr marL="0"/>
            <a:r>
              <a:rPr lang="en-US" sz="1800" b="1" i="1" dirty="0"/>
              <a:t> </a:t>
            </a:r>
          </a:p>
          <a:p>
            <a:pPr marL="0"/>
            <a:r>
              <a:rPr lang="en-US" sz="1800" b="1" i="1" dirty="0"/>
              <a:t>Hot Topics are akin to the previously roundtable “Big Rock Topics” utilized after the opening and  before breakouts. </a:t>
            </a:r>
          </a:p>
          <a:p>
            <a:pPr marL="0"/>
            <a:r>
              <a:rPr lang="en-US" sz="1800" b="1" i="1" dirty="0"/>
              <a:t> </a:t>
            </a:r>
          </a:p>
          <a:p>
            <a:pPr marL="0"/>
            <a:r>
              <a:rPr lang="en-US" sz="1800" b="1" i="1" dirty="0"/>
              <a:t>As part of the “Virtual Roundtable,” Cub Scout and Scouts BSA volunteers will have access to new and exciting hot topics each month. </a:t>
            </a:r>
          </a:p>
          <a:p>
            <a:pPr marL="0"/>
            <a:r>
              <a:rPr lang="en-US" sz="1800" b="1" i="1" dirty="0"/>
              <a:t> </a:t>
            </a:r>
          </a:p>
          <a:p>
            <a:pPr marL="0"/>
            <a:r>
              <a:rPr lang="en-US" sz="1800" b="1" i="1" dirty="0"/>
              <a:t>DURATION: These hot topics will run 5 to 20 minutes depending on the topic and the length of the roundtable program (50 minute or 75 minutes)</a:t>
            </a:r>
          </a:p>
          <a:p>
            <a:pPr marL="0"/>
            <a:r>
              <a:rPr lang="en-US" sz="1800" b="1" i="1" dirty="0"/>
              <a:t> </a:t>
            </a:r>
          </a:p>
          <a:p>
            <a:pPr marL="0"/>
            <a:r>
              <a:rPr lang="en-US" sz="1800" b="1" i="1" dirty="0"/>
              <a:t>CONTENT: Going forward, Hot Topics will be National or council information that significantly impacts local Scouting or requires immediate volunteer </a:t>
            </a:r>
          </a:p>
          <a:p>
            <a:pPr marL="0"/>
            <a:r>
              <a:rPr lang="en-US" sz="1800" b="1" i="1" dirty="0"/>
              <a:t>actions (such as program changes, new membership recruitment tools, fee changes, new opportunities, </a:t>
            </a:r>
            <a:r>
              <a:rPr lang="en-US" sz="1800" b="1" i="1" dirty="0" err="1"/>
              <a:t>etc</a:t>
            </a:r>
            <a:r>
              <a:rPr lang="en-US" sz="1800" b="1" i="1" dirty="0"/>
              <a:t>).  These hot topics will be supported either </a:t>
            </a:r>
          </a:p>
          <a:p>
            <a:pPr marL="0"/>
            <a:r>
              <a:rPr lang="en-US" sz="1800" b="1" i="1" dirty="0"/>
              <a:t>by videos from the National Service Center or other National Service Center Resources announced during roundtables and later distributed via</a:t>
            </a:r>
          </a:p>
          <a:p>
            <a:pPr marL="0"/>
            <a:r>
              <a:rPr lang="en-US" sz="1800" b="1" i="1" dirty="0"/>
              <a:t> handouts, website postings, emails, etc.   </a:t>
            </a:r>
          </a:p>
          <a:p>
            <a:pPr marL="0"/>
            <a:r>
              <a:rPr lang="en-US" sz="1800" b="1" i="1" dirty="0"/>
              <a:t> </a:t>
            </a:r>
          </a:p>
          <a:p>
            <a:pPr marL="0"/>
            <a:r>
              <a:rPr lang="en-US" sz="1800" b="1" i="1" dirty="0"/>
              <a:t>For example, the hot topic for August is restarting Scouting activities with your units in person and how to do so as safely as possible. A very important </a:t>
            </a:r>
          </a:p>
          <a:p>
            <a:pPr marL="0"/>
            <a:r>
              <a:rPr lang="en-US" sz="1800" b="1" i="1" dirty="0"/>
              <a:t>topic and of keen interest to all Scouting families at all levels in the BSA. It will be up to the Roundtable Commissioner with the support of their local </a:t>
            </a:r>
          </a:p>
          <a:p>
            <a:pPr marL="0"/>
            <a:r>
              <a:rPr lang="en-US" sz="1800" b="1" i="1" dirty="0"/>
              <a:t>District and Council Professionals to ensure these hot topics are clearly presented.  </a:t>
            </a:r>
          </a:p>
          <a:p>
            <a:pPr marL="0"/>
            <a:r>
              <a:rPr lang="en-US" sz="1800" b="1" i="1" dirty="0"/>
              <a:t> </a:t>
            </a:r>
          </a:p>
          <a:p>
            <a:pPr marL="0"/>
            <a:r>
              <a:rPr lang="en-US" sz="1800" b="1" i="1" dirty="0"/>
              <a:t>WRAP-UP: To conclude, the hot topics session provides both Cub Scout and Scouts BSA leaders with significant information that they will need in order </a:t>
            </a:r>
          </a:p>
          <a:p>
            <a:pPr marL="0"/>
            <a:r>
              <a:rPr lang="en-US" sz="1800" b="1" i="1" dirty="0"/>
              <a:t>to lead their units to be successful and to grow and improve their programs.</a:t>
            </a:r>
          </a:p>
          <a:p>
            <a:pPr marL="0"/>
            <a:endParaRPr lang="en-US" sz="1800" b="1" i="1" dirty="0"/>
          </a:p>
          <a:p>
            <a:pPr marL="0"/>
            <a:r>
              <a:rPr lang="en-US" sz="1800" b="1" i="1" dirty="0"/>
              <a:t>Next, Mati </a:t>
            </a:r>
            <a:r>
              <a:rPr lang="en-US" sz="1800" b="1" i="1" dirty="0" err="1"/>
              <a:t>Mafield</a:t>
            </a:r>
            <a:r>
              <a:rPr lang="en-US" sz="1800" b="1" i="1" dirty="0"/>
              <a:t> will give you an overview of another new component of roundtable, the Safety Moment.</a:t>
            </a:r>
          </a:p>
          <a:p>
            <a:pPr marL="0" indent="0" defTabSz="1379007">
              <a:defRPr/>
            </a:pPr>
            <a:endParaRPr lang="en-US" b="1" i="1" dirty="0"/>
          </a:p>
          <a:p>
            <a:pPr marL="0"/>
            <a:r>
              <a:rPr lang="en-US" b="1" dirty="0"/>
              <a:t>INTRODUCTION: Hello, My name is Mati Mayfield, I’m from the Crossroads of the West Council. </a:t>
            </a:r>
          </a:p>
          <a:p>
            <a:pPr marL="0"/>
            <a:endParaRPr lang="en-US" b="1" dirty="0"/>
          </a:p>
          <a:p>
            <a:pPr marL="0"/>
            <a:r>
              <a:rPr lang="en-US" b="1" dirty="0"/>
              <a:t>I’ll be discussing the safety moment. The safety of all scouting participants is a top priority. Introducing a safety moment to scout meetings </a:t>
            </a:r>
          </a:p>
          <a:p>
            <a:pPr marL="0"/>
            <a:r>
              <a:rPr lang="en-US" b="1" dirty="0"/>
              <a:t>is timely and relevant in order mitigate dangers and remind youth and adults about youth protection policies. </a:t>
            </a:r>
          </a:p>
          <a:p>
            <a:pPr marL="0"/>
            <a:endParaRPr lang="en-US" b="1" dirty="0"/>
          </a:p>
          <a:p>
            <a:pPr marL="0"/>
            <a:r>
              <a:rPr lang="en-US" b="1" dirty="0"/>
              <a:t>DURATION: The Safety moment should take 5 minutes in the 50-minute roundtable format and no more than 10 minutes in a 75-minute roundtable. </a:t>
            </a:r>
          </a:p>
          <a:p>
            <a:pPr marL="0"/>
            <a:endParaRPr lang="en-US" b="1" dirty="0"/>
          </a:p>
          <a:p>
            <a:pPr marL="0"/>
            <a:r>
              <a:rPr lang="en-US" b="1" dirty="0"/>
              <a:t>CONTENT: At the beginning of any Scouting meeting a safety moment can be given to discuss a risk or hazard that can be prevented </a:t>
            </a:r>
          </a:p>
          <a:p>
            <a:pPr marL="0"/>
            <a:r>
              <a:rPr lang="en-US" b="1" dirty="0"/>
              <a:t>and then educate the audience on safety procedures. </a:t>
            </a:r>
          </a:p>
          <a:p>
            <a:pPr marL="0"/>
            <a:endParaRPr lang="en-US" b="1" dirty="0"/>
          </a:p>
          <a:p>
            <a:pPr marL="0"/>
            <a:r>
              <a:rPr lang="en-US" b="1" dirty="0"/>
              <a:t>A safety moment should be appropriate to the audience and can be delivered using slides, videos, checklists or a demonstration. </a:t>
            </a:r>
          </a:p>
          <a:p>
            <a:pPr marL="0"/>
            <a:r>
              <a:rPr lang="en-US" b="1" dirty="0"/>
              <a:t>Demonstrations and discussion help to reinforce and expand upon the content. Youth and adults can present the safety moment</a:t>
            </a:r>
          </a:p>
          <a:p>
            <a:pPr marL="0"/>
            <a:r>
              <a:rPr lang="en-US" b="1" dirty="0"/>
              <a:t>information and lead the discussion about the topic. Questions and discussion regarding the topic should be encouraged. </a:t>
            </a:r>
          </a:p>
          <a:p>
            <a:pPr marL="0"/>
            <a:endParaRPr lang="en-US" b="1" dirty="0"/>
          </a:p>
          <a:p>
            <a:pPr marL="0"/>
            <a:r>
              <a:rPr lang="en-US" b="1" dirty="0"/>
              <a:t>A short high-quality video is available for the August roundtable discussing who, what, when, where and how a safety moment </a:t>
            </a:r>
          </a:p>
          <a:p>
            <a:pPr marL="0"/>
            <a:r>
              <a:rPr lang="en-US" b="1" dirty="0"/>
              <a:t>can be done. This should be shown during roundtable and provides for an efficient discussion on safety. Accompanying the video </a:t>
            </a:r>
          </a:p>
          <a:p>
            <a:pPr marL="0"/>
            <a:r>
              <a:rPr lang="en-US" b="1" dirty="0"/>
              <a:t>is a .pdf provided by national which focuses on restarting scouting meetings in a safe manner. </a:t>
            </a:r>
          </a:p>
          <a:p>
            <a:pPr marL="0"/>
            <a:endParaRPr lang="en-US" b="1" dirty="0"/>
          </a:p>
          <a:p>
            <a:pPr marL="0"/>
            <a:r>
              <a:rPr lang="en-US" b="1" dirty="0"/>
              <a:t>This .pdf is a checklist for following local and state guidelines before the meeting, identifying risk, reviewing annual health </a:t>
            </a:r>
          </a:p>
          <a:p>
            <a:pPr marL="0"/>
            <a:r>
              <a:rPr lang="en-US" b="1" dirty="0"/>
              <a:t>and medical records and verifying that proper handwashing and hygiene supplies are available at meeting places. It can be </a:t>
            </a:r>
          </a:p>
          <a:p>
            <a:pPr marL="0"/>
            <a:r>
              <a:rPr lang="en-US" b="1" dirty="0"/>
              <a:t>used on unit websites, blogs, and emailed to families to ensure that all volunteers, scouts and families are aware of safety </a:t>
            </a:r>
          </a:p>
          <a:p>
            <a:pPr marL="0"/>
            <a:r>
              <a:rPr lang="en-US" b="1" dirty="0"/>
              <a:t>protocols before beginning in person meetings. </a:t>
            </a:r>
          </a:p>
          <a:p>
            <a:pPr marL="0"/>
            <a:endParaRPr lang="en-US" b="1" dirty="0"/>
          </a:p>
          <a:p>
            <a:pPr marL="0"/>
            <a:r>
              <a:rPr lang="en-US" b="1" dirty="0"/>
              <a:t>Safety moment topics will be provided for monthly roundtables, or you can choose one that is appropriate to your activity </a:t>
            </a:r>
          </a:p>
          <a:p>
            <a:pPr marL="0"/>
            <a:r>
              <a:rPr lang="en-US" b="1" dirty="0"/>
              <a:t>such as: evacuation routes, hydration, knife safety and youth protection. </a:t>
            </a:r>
          </a:p>
          <a:p>
            <a:pPr marL="0"/>
            <a:endParaRPr lang="en-US" b="1" dirty="0"/>
          </a:p>
          <a:p>
            <a:pPr marL="0"/>
            <a:r>
              <a:rPr lang="en-US" b="1" dirty="0"/>
              <a:t>WRAP-UP: In conclusion, the safety moment should be used at the beginning of all scouting meetings and activities for </a:t>
            </a:r>
          </a:p>
          <a:p>
            <a:pPr marL="0"/>
            <a:r>
              <a:rPr lang="en-US" b="1" dirty="0"/>
              <a:t>learning and prevention of possible hazards or risks. Remember to follow local, state, and youth protection guidelines, then get ready to have fun</a:t>
            </a:r>
          </a:p>
          <a:p>
            <a:pPr marL="0"/>
            <a:endParaRPr lang="en-US" sz="1800" b="1" i="1" dirty="0"/>
          </a:p>
          <a:p>
            <a:pPr marL="0"/>
            <a:r>
              <a:rPr lang="en-US" sz="1800" b="1" i="1" dirty="0"/>
              <a:t>Breakouts have always been an important part of roundtable and Chris Beaver will explain how they can continue in a virtual meeting.</a:t>
            </a:r>
          </a:p>
          <a:p>
            <a:pPr marL="0"/>
            <a:endParaRPr lang="en-US" sz="1800" b="1" i="1" dirty="0"/>
          </a:p>
          <a:p>
            <a:pPr marL="0" indent="-344752" defTabSz="1379007">
              <a:defRPr/>
            </a:pPr>
            <a:r>
              <a:rPr lang="en-US" b="1" i="1" dirty="0"/>
              <a:t>SPEAKER: CHRIS BEAVER</a:t>
            </a:r>
          </a:p>
          <a:p>
            <a:pPr marL="0" indent="-344752" defTabSz="1379007">
              <a:defRPr/>
            </a:pPr>
            <a:endParaRPr lang="en-US" b="1" i="1" dirty="0"/>
          </a:p>
          <a:p>
            <a:pPr marL="0"/>
            <a:r>
              <a:rPr lang="en-US" sz="1800" b="1" i="1" dirty="0"/>
              <a:t>As we have established, the four main functions of Roundtable are: the give and take of information, networking, and supplemental training.</a:t>
            </a:r>
          </a:p>
          <a:p>
            <a:pPr marL="0"/>
            <a:r>
              <a:rPr lang="en-US" sz="1800" b="1" i="1" dirty="0"/>
              <a:t> </a:t>
            </a:r>
          </a:p>
          <a:p>
            <a:pPr marL="0"/>
            <a:r>
              <a:rPr lang="en-US" sz="1800" b="1" i="1" dirty="0"/>
              <a:t>Let’s dive into this last point: Training. The goal of the program-specific breakout portion of Roundtable is to provide Scouters with information </a:t>
            </a:r>
          </a:p>
          <a:p>
            <a:pPr marL="0"/>
            <a:r>
              <a:rPr lang="en-US" sz="1800" b="1" i="1" dirty="0"/>
              <a:t>they can take back with them to their home units, ultimately to bring a better program to the youth they serve. </a:t>
            </a:r>
          </a:p>
          <a:p>
            <a:pPr marL="0"/>
            <a:r>
              <a:rPr lang="en-US" sz="1800" b="1" i="1" dirty="0"/>
              <a:t> </a:t>
            </a:r>
          </a:p>
          <a:p>
            <a:pPr marL="0"/>
            <a:r>
              <a:rPr lang="en-US" sz="1800" b="1" i="1" dirty="0"/>
              <a:t>As part of the “Virtual Roundtable,” Cub Scout and Scouts BSA volunteers will have access to new and timely topics each month, all of which </a:t>
            </a:r>
          </a:p>
          <a:p>
            <a:pPr marL="0"/>
            <a:r>
              <a:rPr lang="en-US" sz="1800" b="1" i="1" dirty="0"/>
              <a:t>will be tailored to their respective program level. Following a short introductory video, the Roundtable Commissioner will lead a guided discussion </a:t>
            </a:r>
          </a:p>
          <a:p>
            <a:pPr marL="0"/>
            <a:r>
              <a:rPr lang="en-US" sz="1800" b="1" i="1" dirty="0"/>
              <a:t>to drive home the desired message of the month; additionally, the facilitator may then provide a “Call to Action” where each attendee will be </a:t>
            </a:r>
          </a:p>
          <a:p>
            <a:pPr marL="0"/>
            <a:r>
              <a:rPr lang="en-US" sz="1800" b="1" i="1" dirty="0"/>
              <a:t>asked to put into practice what they’ve learned.</a:t>
            </a:r>
          </a:p>
          <a:p>
            <a:pPr marL="0"/>
            <a:r>
              <a:rPr lang="en-US" sz="1800" b="1" i="1" dirty="0"/>
              <a:t> </a:t>
            </a:r>
          </a:p>
          <a:p>
            <a:pPr marL="0"/>
            <a:r>
              <a:rPr lang="en-US" sz="1800" b="1" i="1" dirty="0"/>
              <a:t>DURATION: Both 50- and 75-minute Virtual Roundtables will provide more than enough time to engage Scouters in valuable discussions. For the </a:t>
            </a:r>
          </a:p>
          <a:p>
            <a:pPr marL="0"/>
            <a:r>
              <a:rPr lang="en-US" sz="1800" b="1" i="1" dirty="0"/>
              <a:t>50-minute version, program-specific breakouts will be allotted ~25 minutes. For the 75-minute version, the breakout portion would last ~30 minutes. </a:t>
            </a:r>
          </a:p>
          <a:p>
            <a:pPr marL="0"/>
            <a:r>
              <a:rPr lang="en-US" sz="1800" b="1" i="1" dirty="0"/>
              <a:t> </a:t>
            </a:r>
          </a:p>
          <a:p>
            <a:pPr marL="0"/>
            <a:r>
              <a:rPr lang="en-US" sz="1800" b="1" i="1" dirty="0"/>
              <a:t>CONTENT: As in the past, suggested program-specific topics will be available on the Roundtable Planning Resources web page, with frequent updates to </a:t>
            </a:r>
          </a:p>
          <a:p>
            <a:pPr marL="0"/>
            <a:r>
              <a:rPr lang="en-US" sz="1800" b="1" i="1" dirty="0"/>
              <a:t>provide Roundtable Commissioners with fresh, new content. To use the August 2020 content as an example, Cub Scout leaders will be presented </a:t>
            </a:r>
          </a:p>
          <a:p>
            <a:pPr marL="0"/>
            <a:r>
              <a:rPr lang="en-US" sz="1800" b="1" i="1" dirty="0"/>
              <a:t>with a short video explaining best practices for engaging adult volunteers at the Pack-level. Likewise, Scouts BSA adult leaders will learn about </a:t>
            </a:r>
          </a:p>
          <a:p>
            <a:pPr marL="0"/>
            <a:r>
              <a:rPr lang="en-US" sz="1800" b="1" i="1" dirty="0"/>
              <a:t>the importance of selecting appropriate adult leadership and, most importantly, establishing a succession plan for each Troop-level adult leadership position.</a:t>
            </a:r>
          </a:p>
          <a:p>
            <a:pPr marL="0"/>
            <a:r>
              <a:rPr lang="en-US" sz="1800" b="1" i="1" dirty="0"/>
              <a:t> </a:t>
            </a:r>
          </a:p>
          <a:p>
            <a:pPr marL="0"/>
            <a:r>
              <a:rPr lang="en-US" sz="1800" b="1" i="1" dirty="0"/>
              <a:t>DISCUSSION: The Roundtable Commissioner will play an important role in these program-specific breakouts—a guide or facilitator of discussion. </a:t>
            </a:r>
          </a:p>
          <a:p>
            <a:pPr marL="0"/>
            <a:r>
              <a:rPr lang="en-US" sz="1800" b="1" i="1" dirty="0"/>
              <a:t>After the short introductory video by a subject matter expert, the RT Commissioner will then lead the breakout session and drive home the topic </a:t>
            </a:r>
          </a:p>
          <a:p>
            <a:pPr marL="0"/>
            <a:r>
              <a:rPr lang="en-US" sz="1800" b="1" i="1" dirty="0"/>
              <a:t>at hand while engaging the attendees. While these topics will serve as informal training, there will likely be a dose of networking involved, as well. </a:t>
            </a:r>
          </a:p>
          <a:p>
            <a:pPr marL="0"/>
            <a:r>
              <a:rPr lang="en-US" sz="1800" b="1" i="1" dirty="0"/>
              <a:t>When Scouters share information, they will likely meet new people with whom they share commonalities. </a:t>
            </a:r>
          </a:p>
          <a:p>
            <a:pPr marL="0"/>
            <a:r>
              <a:rPr lang="en-US" sz="1800" b="1" i="1" dirty="0"/>
              <a:t> </a:t>
            </a:r>
          </a:p>
          <a:p>
            <a:pPr marL="0"/>
            <a:r>
              <a:rPr lang="en-US" sz="1800" b="1" i="1" dirty="0"/>
              <a:t>WRAP-UP: In essence, the program-specific breakout session provides Cub Scout and Scouts BSA leaders with the information they need to be </a:t>
            </a:r>
          </a:p>
          <a:p>
            <a:pPr marL="0"/>
            <a:r>
              <a:rPr lang="en-US" sz="1800" b="1" i="1" dirty="0"/>
              <a:t>successful in their units. After all, every Scout deserves a trained leader. Equipped with a new skill, Scouters will be better able to act!</a:t>
            </a:r>
          </a:p>
          <a:p>
            <a:pPr marL="0"/>
            <a:endParaRPr lang="en-US" sz="1800" b="1" i="1" dirty="0"/>
          </a:p>
          <a:p>
            <a:pPr marL="0" indent="0" defTabSz="1379007">
              <a:defRPr/>
            </a:pPr>
            <a:r>
              <a:rPr lang="en-US" sz="1800" b="1" i="1" dirty="0"/>
              <a:t>I’LL NOW TURN YOU OVER TO CATHERINE KASER TO TALK ABOUT THE ROUNDTABLE CLOSING.</a:t>
            </a:r>
          </a:p>
          <a:p>
            <a:pPr marL="0" indent="0" defTabSz="1379007">
              <a:defRPr/>
            </a:pP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8</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445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379007">
              <a:defRPr/>
            </a:pPr>
            <a:r>
              <a:rPr lang="en-US" b="1" i="1" dirty="0"/>
              <a:t>SPEAKER: CATHERINE KASER</a:t>
            </a:r>
          </a:p>
          <a:p>
            <a:pPr marL="0" indent="0" defTabSz="1379007">
              <a:defRPr/>
            </a:pPr>
            <a:endParaRPr lang="en-US" b="1" i="1" dirty="0"/>
          </a:p>
          <a:p>
            <a:pPr marL="0"/>
            <a:r>
              <a:rPr lang="en-US" sz="1800" b="1" i="1" dirty="0"/>
              <a:t> INTRODUCTION: Now let’s discuss the roundtable Closing. Especially when you’ve had a really lively discussion, it’s easy to rush, </a:t>
            </a:r>
          </a:p>
          <a:p>
            <a:pPr marL="0"/>
            <a:r>
              <a:rPr lang="en-US" sz="1800" b="1" i="1" dirty="0"/>
              <a:t>or even skip, a meeting’s Closing when you happen to notice the clock. But there are some great reasons to make sure you safeguard </a:t>
            </a:r>
          </a:p>
          <a:p>
            <a:pPr marL="0"/>
            <a:r>
              <a:rPr lang="en-US" sz="1800" b="1" i="1" dirty="0"/>
              <a:t>time for a thoughtful closing before your participants start to log off or head home.</a:t>
            </a:r>
          </a:p>
          <a:p>
            <a:pPr marL="0"/>
            <a:r>
              <a:rPr lang="en-US" sz="1800" b="1" i="1" dirty="0"/>
              <a:t> </a:t>
            </a:r>
          </a:p>
          <a:p>
            <a:pPr marL="0"/>
            <a:r>
              <a:rPr lang="en-US" sz="1800" b="1" i="1" dirty="0"/>
              <a:t>First, it’s a great way to tie together the themes from your program. Using videos from the National Service Center means your </a:t>
            </a:r>
          </a:p>
          <a:p>
            <a:pPr marL="0"/>
            <a:r>
              <a:rPr lang="en-US" sz="1800" b="1" i="1" dirty="0"/>
              <a:t>Scouters can hear reflections from local volunteers around the country who are doing just what they’re doing by attending </a:t>
            </a:r>
          </a:p>
          <a:p>
            <a:pPr marL="0"/>
            <a:r>
              <a:rPr lang="en-US" sz="1800" b="1" i="1" dirty="0"/>
              <a:t>Roundtable—seeking connections, ideas, and methods from others to make their units even stronger for the Scouts they serve.</a:t>
            </a:r>
          </a:p>
          <a:p>
            <a:pPr marL="0"/>
            <a:r>
              <a:rPr lang="en-US" sz="1800" b="1" i="1" dirty="0"/>
              <a:t> </a:t>
            </a:r>
          </a:p>
          <a:p>
            <a:pPr marL="0"/>
            <a:r>
              <a:rPr lang="en-US" sz="1800" b="1" i="1" dirty="0"/>
              <a:t>Second, a good closing—like a good Scoutmaster’s Minute—sends your Scouters out on a high note. Your meeting program made</a:t>
            </a:r>
          </a:p>
          <a:p>
            <a:pPr marL="0"/>
            <a:r>
              <a:rPr lang="en-US" sz="1800" b="1" i="1" dirty="0"/>
              <a:t> sure to give them the skill to do; the Closing provides a final reflection that reinforces their will to do. And it doesn’t have to be long!</a:t>
            </a:r>
          </a:p>
          <a:p>
            <a:pPr marL="0"/>
            <a:r>
              <a:rPr lang="en-US" sz="1800" b="1" i="1" dirty="0"/>
              <a:t> </a:t>
            </a:r>
          </a:p>
          <a:p>
            <a:pPr marL="0"/>
            <a:r>
              <a:rPr lang="en-US" sz="1800" b="1" i="1" dirty="0"/>
              <a:t>DURATION: Both the 50- and 75-minute Virtual Roundtable formats allot 5 minutes for this final, brief, motivating thought.</a:t>
            </a:r>
          </a:p>
          <a:p>
            <a:pPr marL="0"/>
            <a:r>
              <a:rPr lang="en-US" sz="1800" b="1" i="1" dirty="0"/>
              <a:t> </a:t>
            </a:r>
          </a:p>
          <a:p>
            <a:pPr marL="0"/>
            <a:r>
              <a:rPr lang="en-US" sz="1800" b="1" i="1" dirty="0"/>
              <a:t>CONTENT: You can find suggested Closings on the Roundtable Planning Resources web page. National is developing and adding new content </a:t>
            </a:r>
          </a:p>
          <a:p>
            <a:pPr marL="0"/>
            <a:r>
              <a:rPr lang="en-US" sz="1800" b="1" i="1" dirty="0"/>
              <a:t>all the time so that new voices and fresh perspectives are highlighting Scouting’s values. The August 2020 content, for example, </a:t>
            </a:r>
          </a:p>
          <a:p>
            <a:pPr marL="0"/>
            <a:r>
              <a:rPr lang="en-US" sz="1800" b="1" i="1" dirty="0"/>
              <a:t>reinforces the theme of recruiting and engaging volunteers by showcasing why three different Scouters became involved. It’s a good </a:t>
            </a:r>
          </a:p>
          <a:p>
            <a:pPr marL="0"/>
            <a:r>
              <a:rPr lang="en-US" sz="1800" b="1" i="1" dirty="0"/>
              <a:t>reminder of the joy Scouting brings to adults in the program, too, which makes it easier to approach a parent with an offer of fun </a:t>
            </a:r>
          </a:p>
          <a:p>
            <a:pPr marL="0"/>
            <a:r>
              <a:rPr lang="en-US" sz="1800" b="1" i="1" dirty="0"/>
              <a:t>instead of simply a request for their time.</a:t>
            </a:r>
          </a:p>
          <a:p>
            <a:pPr marL="0"/>
            <a:r>
              <a:rPr lang="en-US" sz="1800" b="1" i="1" dirty="0"/>
              <a:t> </a:t>
            </a:r>
          </a:p>
          <a:p>
            <a:pPr marL="0"/>
            <a:r>
              <a:rPr lang="en-US" sz="1800" b="1" i="1" dirty="0"/>
              <a:t>FLEXIBILITY: Whether you use a Closing video in person or virtually, you have flexible options. You can use videos as is, or they are </a:t>
            </a:r>
          </a:p>
          <a:p>
            <a:pPr marL="0"/>
            <a:r>
              <a:rPr lang="en-US" sz="1800" b="1" i="1" dirty="0"/>
              <a:t>brief enough to pair with whatever your current Closing traditions or roundtable practices are. Or maybe watching one as you prepare </a:t>
            </a:r>
          </a:p>
          <a:p>
            <a:pPr marL="0"/>
            <a:r>
              <a:rPr lang="en-US" sz="1800" b="1" i="1" dirty="0"/>
              <a:t>for your program will give you a motivating and empowering idea of your own that you’d like to present, yourself. The Closing videos </a:t>
            </a:r>
          </a:p>
          <a:p>
            <a:pPr marL="0"/>
            <a:r>
              <a:rPr lang="en-US" sz="1800" b="1" i="1" dirty="0"/>
              <a:t>are just another tool that’s there to support Roundtable Commissioners and Scouters, alike.</a:t>
            </a:r>
          </a:p>
          <a:p>
            <a:pPr marL="0"/>
            <a:r>
              <a:rPr lang="en-US" sz="1800" b="1" i="1" dirty="0"/>
              <a:t> </a:t>
            </a:r>
          </a:p>
          <a:p>
            <a:pPr marL="0"/>
            <a:r>
              <a:rPr lang="en-US" sz="1800" b="1" i="1" dirty="0"/>
              <a:t>WRAP-UP: In short, be sure to reserve time to wrap up an informative roundtable with a motivating Closing that sends your </a:t>
            </a:r>
          </a:p>
          <a:p>
            <a:pPr marL="0"/>
            <a:r>
              <a:rPr lang="en-US" sz="1800" b="1" i="1" dirty="0"/>
              <a:t>volunteers back to their units with both the skill and the will to deliver a great program.</a:t>
            </a:r>
          </a:p>
          <a:p>
            <a:pPr marL="0"/>
            <a:endParaRPr lang="en-US" sz="1800" b="1" i="1" dirty="0"/>
          </a:p>
          <a:p>
            <a:pPr marL="0"/>
            <a:r>
              <a:rPr lang="en-US" sz="1800" b="1" i="1" dirty="0"/>
              <a:t>I’ll now turn you over to Mike </a:t>
            </a:r>
            <a:r>
              <a:rPr lang="en-US" sz="1800" b="1" i="1" dirty="0" err="1"/>
              <a:t>Moegenburg</a:t>
            </a:r>
            <a:r>
              <a:rPr lang="en-US" sz="1800" b="1" i="1" dirty="0"/>
              <a:t> to talk about networking.</a:t>
            </a:r>
          </a:p>
          <a:p>
            <a:pPr marL="0" indent="0" defTabSz="1379007">
              <a:defRPr/>
            </a:pPr>
            <a:endParaRPr lang="en-US" b="1" i="1" dirty="0"/>
          </a:p>
          <a:p>
            <a:pPr marL="0" indent="0" defTabSz="1379007">
              <a:defRPr/>
            </a:pPr>
            <a:endParaRPr lang="en-US" b="1" i="1" dirty="0"/>
          </a:p>
          <a:p>
            <a:pPr marL="0" indent="0" defTabSz="1379007">
              <a:defRPr/>
            </a:pPr>
            <a:r>
              <a:rPr lang="en-US" b="1" i="1" dirty="0"/>
              <a:t>SPEAKER: MIKE MOEGENBURG</a:t>
            </a:r>
          </a:p>
          <a:p>
            <a:pPr marL="0" indent="0" defTabSz="1379007">
              <a:defRPr/>
            </a:pPr>
            <a:endParaRPr lang="en-US" b="1" i="1" dirty="0"/>
          </a:p>
          <a:p>
            <a:pPr marL="0"/>
            <a:r>
              <a:rPr lang="en-US" sz="1800" b="1" i="1" dirty="0"/>
              <a:t>Networking is one of the key functions of Roundtable.  Networking is easy in </a:t>
            </a:r>
          </a:p>
          <a:p>
            <a:pPr marL="0"/>
            <a:r>
              <a:rPr lang="en-US" sz="1800" b="1" i="1" dirty="0"/>
              <a:t>Person, but did you know that there are ways to network in a virtual </a:t>
            </a:r>
          </a:p>
          <a:p>
            <a:pPr marL="0"/>
            <a:r>
              <a:rPr lang="en-US" sz="1800" b="1" i="1" dirty="0"/>
              <a:t>environment?  </a:t>
            </a:r>
          </a:p>
          <a:p>
            <a:pPr marL="0"/>
            <a:endParaRPr lang="en-US" sz="1800" b="1" i="1" dirty="0"/>
          </a:p>
          <a:p>
            <a:pPr marL="0"/>
            <a:r>
              <a:rPr lang="en-US" sz="1800" b="1" i="1" dirty="0"/>
              <a:t>Actually, there are several ways to network,  you can even have small group</a:t>
            </a:r>
          </a:p>
          <a:p>
            <a:pPr marL="0"/>
            <a:r>
              <a:rPr lang="en-US" sz="1800" b="1" i="1" dirty="0"/>
              <a:t>discussions!</a:t>
            </a:r>
          </a:p>
          <a:p>
            <a:pPr marL="0"/>
            <a:endParaRPr lang="en-US" sz="1800" b="1" i="1" dirty="0"/>
          </a:p>
          <a:p>
            <a:pPr marL="0"/>
            <a:r>
              <a:rPr lang="en-US" sz="1800" b="1" i="1" dirty="0"/>
              <a:t>You can use GROUP DISCUSSION BEFORE AND AFTER THE MEETING</a:t>
            </a:r>
          </a:p>
          <a:p>
            <a:pPr marL="0"/>
            <a:endParaRPr lang="en-US" sz="1800" b="1" i="1" dirty="0"/>
          </a:p>
          <a:p>
            <a:pPr marL="0"/>
            <a:r>
              <a:rPr lang="en-US" sz="1800" b="1" i="1" dirty="0"/>
              <a:t>You can start your meeting early and keep the meeting open after the close of </a:t>
            </a:r>
          </a:p>
          <a:p>
            <a:pPr marL="0"/>
            <a:r>
              <a:rPr lang="en-US" sz="1800" b="1" i="1" dirty="0"/>
              <a:t>business.  </a:t>
            </a:r>
          </a:p>
          <a:p>
            <a:pPr marL="0"/>
            <a:endParaRPr lang="en-US" sz="1800" b="1" i="1" dirty="0"/>
          </a:p>
          <a:p>
            <a:pPr marL="0"/>
            <a:r>
              <a:rPr lang="en-US" sz="1800" b="1" i="1" dirty="0"/>
              <a:t>Anyone who is in the meeting during those times can talk to all of the other </a:t>
            </a:r>
          </a:p>
          <a:p>
            <a:pPr marL="0"/>
            <a:r>
              <a:rPr lang="en-US" sz="1800" b="1" i="1" dirty="0"/>
              <a:t>participants.  You should mention that the meeting will be opened early (and how early) </a:t>
            </a:r>
          </a:p>
          <a:p>
            <a:pPr marL="0"/>
            <a:r>
              <a:rPr lang="en-US" sz="1800" b="1" i="1" dirty="0"/>
              <a:t>for networking so that scouters who plan to attend can take advantage of this opportunity.  </a:t>
            </a:r>
          </a:p>
          <a:p>
            <a:pPr marL="0"/>
            <a:endParaRPr lang="en-US" sz="1800" b="1" i="1" dirty="0"/>
          </a:p>
          <a:p>
            <a:pPr marL="0"/>
            <a:r>
              <a:rPr lang="en-US" sz="1800" b="1" i="1" dirty="0"/>
              <a:t>You should also announce whether or not you will keep the meeting open </a:t>
            </a:r>
          </a:p>
          <a:p>
            <a:pPr marL="0"/>
            <a:r>
              <a:rPr lang="en-US" sz="1800" b="1" i="1" dirty="0"/>
              <a:t>after the close for a time during the meeting.  </a:t>
            </a:r>
          </a:p>
          <a:p>
            <a:pPr marL="0"/>
            <a:endParaRPr lang="en-US" sz="1800" b="1" i="1" dirty="0"/>
          </a:p>
          <a:p>
            <a:pPr marL="0"/>
            <a:r>
              <a:rPr lang="en-US" sz="1800" b="1" i="1" dirty="0"/>
              <a:t>You can also use the CHAT FEATURE DURING THE MEETING</a:t>
            </a:r>
          </a:p>
          <a:p>
            <a:pPr marL="0"/>
            <a:endParaRPr lang="en-US" sz="1800" b="1" i="1" dirty="0"/>
          </a:p>
          <a:p>
            <a:pPr marL="0"/>
            <a:r>
              <a:rPr lang="en-US" sz="1800" b="1" i="1" dirty="0"/>
              <a:t>Meeting participants can message others(privately to an individual or to the entire group) during the meeting using the chat </a:t>
            </a:r>
          </a:p>
          <a:p>
            <a:pPr marL="0"/>
            <a:r>
              <a:rPr lang="en-US" sz="1800" b="1" i="1" dirty="0"/>
              <a:t>function.  Using this feature enables a side conversation on a topic such as where </a:t>
            </a:r>
          </a:p>
          <a:p>
            <a:pPr marL="0"/>
            <a:r>
              <a:rPr lang="en-US" sz="1800" b="1" i="1" dirty="0"/>
              <a:t>is a good place to take second year </a:t>
            </a:r>
            <a:r>
              <a:rPr lang="en-US" sz="1800" b="1" i="1" dirty="0" err="1"/>
              <a:t>Webelos</a:t>
            </a:r>
            <a:r>
              <a:rPr lang="en-US" sz="1800" b="1" i="1" dirty="0"/>
              <a:t> scouts camping while the meeting is </a:t>
            </a:r>
          </a:p>
          <a:p>
            <a:pPr marL="0"/>
            <a:r>
              <a:rPr lang="en-US" sz="1800" b="1" i="1" dirty="0"/>
              <a:t>underway.  Participants can respond using chat.  </a:t>
            </a:r>
          </a:p>
          <a:p>
            <a:pPr marL="0"/>
            <a:endParaRPr lang="en-US" sz="1800" b="1" i="1" dirty="0"/>
          </a:p>
          <a:p>
            <a:pPr marL="0"/>
            <a:r>
              <a:rPr lang="en-US" sz="1800" b="1" i="1" dirty="0"/>
              <a:t>Be sure to follow-up with the individual that posted the question to make sure they feel </a:t>
            </a:r>
          </a:p>
          <a:p>
            <a:pPr marL="0"/>
            <a:r>
              <a:rPr lang="en-US" sz="1800" b="1" i="1" dirty="0"/>
              <a:t>they have a good answer to their question.</a:t>
            </a:r>
          </a:p>
          <a:p>
            <a:pPr marL="0"/>
            <a:endParaRPr lang="en-US" sz="1800" b="1" i="1" dirty="0"/>
          </a:p>
          <a:p>
            <a:pPr marL="0"/>
            <a:r>
              <a:rPr lang="en-US" sz="1800" b="1" i="1" dirty="0"/>
              <a:t>Meeting Rooms are a great option for small group conversations.</a:t>
            </a:r>
          </a:p>
          <a:p>
            <a:pPr marL="0"/>
            <a:endParaRPr lang="en-US" sz="1800" b="1" i="1" dirty="0"/>
          </a:p>
          <a:p>
            <a:pPr marL="0"/>
            <a:r>
              <a:rPr lang="en-US" sz="1800" b="1" i="1" dirty="0"/>
              <a:t>You should create additional breakout rooms for small group discussions.  When you </a:t>
            </a:r>
          </a:p>
          <a:p>
            <a:pPr marL="0"/>
            <a:r>
              <a:rPr lang="en-US" sz="1800" b="1" i="1" dirty="0"/>
              <a:t>are setting up rooms for the Cub Scout breakout and Scouts BSA breakout, be </a:t>
            </a:r>
          </a:p>
          <a:p>
            <a:pPr marL="0"/>
            <a:r>
              <a:rPr lang="en-US" sz="1800" b="1" i="1" dirty="0"/>
              <a:t>sure to create meeting rooms for small group conversations.  Assign the individuals </a:t>
            </a:r>
          </a:p>
          <a:p>
            <a:pPr marL="0"/>
            <a:r>
              <a:rPr lang="en-US" sz="1800" b="1" i="1" dirty="0"/>
              <a:t>who wish to have this type of conversation to these rooms when you get their </a:t>
            </a:r>
          </a:p>
          <a:p>
            <a:pPr marL="0"/>
            <a:r>
              <a:rPr lang="en-US" sz="1800" b="1" i="1" dirty="0"/>
              <a:t>request.</a:t>
            </a:r>
          </a:p>
          <a:p>
            <a:pPr marL="0"/>
            <a:endParaRPr lang="en-US" sz="1800" b="1" i="1" dirty="0"/>
          </a:p>
          <a:p>
            <a:pPr marL="0"/>
            <a:r>
              <a:rPr lang="en-US" sz="1800" b="1" i="1" dirty="0"/>
              <a:t>Be sure to go to the Zoom Resources on our web page in order to get tech tips to make your interactions run more smoothly.</a:t>
            </a:r>
          </a:p>
          <a:p>
            <a:pPr marL="0"/>
            <a:endParaRPr lang="en-US" sz="1800" b="1" i="1" dirty="0"/>
          </a:p>
          <a:p>
            <a:pPr marL="0"/>
            <a:r>
              <a:rPr lang="en-US" sz="1800" b="1" i="1" dirty="0"/>
              <a:t>WRAP-UP</a:t>
            </a:r>
          </a:p>
          <a:p>
            <a:pPr marL="0"/>
            <a:r>
              <a:rPr lang="en-US" sz="1800" b="1" i="1" dirty="0"/>
              <a:t>You may still wish to have face-to-face Networking events in your district or </a:t>
            </a:r>
          </a:p>
          <a:p>
            <a:pPr marL="0"/>
            <a:r>
              <a:rPr lang="en-US" sz="1800" b="1" i="1" dirty="0"/>
              <a:t>council, but there are several techniques you can use that enable virtual </a:t>
            </a:r>
          </a:p>
          <a:p>
            <a:pPr marL="0"/>
            <a:r>
              <a:rPr lang="en-US" sz="1800" b="1" i="1" dirty="0"/>
              <a:t>networking.  We will include the settings information in  reference materials that </a:t>
            </a:r>
          </a:p>
          <a:p>
            <a:pPr marL="0"/>
            <a:r>
              <a:rPr lang="en-US" sz="1800" b="1" i="1" dirty="0"/>
              <a:t>will be posted on our Roundtable Support web page.</a:t>
            </a:r>
          </a:p>
          <a:p>
            <a:pPr marL="0"/>
            <a:endParaRPr lang="en-US" sz="1800" b="1" i="1" dirty="0"/>
          </a:p>
          <a:p>
            <a:pPr marL="0" indent="0" defTabSz="1379007">
              <a:defRPr/>
            </a:pPr>
            <a:r>
              <a:rPr lang="en-US" sz="1800" b="1" i="1" dirty="0"/>
              <a:t>Some of you have asked how we can effectively identify and link unit needs to resources </a:t>
            </a:r>
            <a:br>
              <a:rPr lang="en-US" sz="1800" b="1" i="1" dirty="0"/>
            </a:br>
            <a:r>
              <a:rPr lang="en-US" sz="1800" b="1" i="1" dirty="0"/>
              <a:t>in a virtual roundtable; Larry will offer some thoughts on that next.</a:t>
            </a:r>
          </a:p>
          <a:p>
            <a:pPr marL="0"/>
            <a:endParaRPr lang="en-US" sz="1800" b="1" i="1" dirty="0"/>
          </a:p>
          <a:p>
            <a:pPr marL="0" indent="0" defTabSz="1379007">
              <a:defRPr/>
            </a:pPr>
            <a:endParaRPr lang="en-US" b="1" i="1" dirty="0"/>
          </a:p>
          <a:p>
            <a:pPr marL="0" indent="0" defTabSz="1379007">
              <a:defRPr/>
            </a:pPr>
            <a:r>
              <a:rPr lang="en-US" b="1" i="1" dirty="0"/>
              <a:t>SPEAKER: LARRY CHASE</a:t>
            </a:r>
          </a:p>
          <a:p>
            <a:pPr marL="0" indent="0" defTabSz="1379007">
              <a:defRPr/>
            </a:pPr>
            <a:endParaRPr lang="en-US" b="1" i="1" dirty="0"/>
          </a:p>
          <a:p>
            <a:pPr marL="0" indent="0"/>
            <a:r>
              <a:rPr lang="en-US" sz="1800" b="1" i="1" dirty="0"/>
              <a:t>Linking unit needs to resources that help address them is one of the five things all commissioners should do. It may be something simple: a unit </a:t>
            </a:r>
            <a:br>
              <a:rPr lang="en-US" sz="1800" b="1" i="1" dirty="0"/>
            </a:br>
            <a:r>
              <a:rPr lang="en-US" sz="1800" b="1" i="1" dirty="0"/>
              <a:t>may just need to know when summer camp registration opens. It may be more involved: a Webelos den leader may want to take Cub Scouts on a </a:t>
            </a:r>
            <a:br>
              <a:rPr lang="en-US" sz="1800" b="1" i="1" dirty="0"/>
            </a:br>
            <a:r>
              <a:rPr lang="en-US" sz="1800" b="1" i="1" dirty="0"/>
              <a:t>more challenging day hike that offers an introduction to back packing concepts – where are good places to do that?</a:t>
            </a:r>
          </a:p>
          <a:p>
            <a:pPr marL="0" indent="0"/>
            <a:r>
              <a:rPr lang="en-US" sz="1800" b="1" i="1" dirty="0"/>
              <a:t> </a:t>
            </a:r>
          </a:p>
          <a:p>
            <a:pPr marL="0" indent="0"/>
            <a:r>
              <a:rPr lang="en-US" sz="1800" b="1" i="1" dirty="0"/>
              <a:t>There are ways to identify unit leader needs and link them to resources in a way that doesn’t take time away from other topics on the roundtable </a:t>
            </a:r>
          </a:p>
          <a:p>
            <a:pPr marL="0" indent="0"/>
            <a:r>
              <a:rPr lang="en-US" sz="1800" b="1" i="1" dirty="0"/>
              <a:t>agenda, whether in a virtual roundtable or in an in-person one. </a:t>
            </a:r>
          </a:p>
          <a:p>
            <a:pPr marL="0"/>
            <a:r>
              <a:rPr lang="en-US" sz="1800" b="1" i="1" dirty="0"/>
              <a:t> </a:t>
            </a:r>
          </a:p>
          <a:p>
            <a:pPr marL="0"/>
            <a:r>
              <a:rPr lang="en-US" sz="1800" b="1" i="1" dirty="0"/>
              <a:t>In a virtual meeting, participants can be asked to enter their needs in the chat function the virtual tool provides. We’ve all been in virtual meetings; we </a:t>
            </a:r>
          </a:p>
          <a:p>
            <a:pPr marL="0"/>
            <a:r>
              <a:rPr lang="en-US" sz="1800" b="1" i="1" dirty="0"/>
              <a:t>all know everyone monitors the chat function and contributes to it – throughout the meeting. It’s a great way to ask questions, among other things.</a:t>
            </a:r>
          </a:p>
          <a:p>
            <a:pPr marL="0"/>
            <a:r>
              <a:rPr lang="en-US" sz="1800" b="1" i="1" dirty="0"/>
              <a:t>If participants are encouraged to enter their needs, some of them will self-resolve: an experienced Scoutmaster will respond to the </a:t>
            </a:r>
            <a:r>
              <a:rPr lang="en-US" sz="1800" b="1" i="1" dirty="0" err="1"/>
              <a:t>Webelos</a:t>
            </a:r>
            <a:r>
              <a:rPr lang="en-US" sz="1800" b="1" i="1" dirty="0"/>
              <a:t> den leader </a:t>
            </a:r>
          </a:p>
          <a:p>
            <a:pPr marL="0"/>
            <a:r>
              <a:rPr lang="en-US" sz="1800" b="1" i="1" dirty="0"/>
              <a:t>about a great spot for a hike and the two can agree how to connect after the roundtable to share details. </a:t>
            </a:r>
          </a:p>
          <a:p>
            <a:pPr marL="0"/>
            <a:r>
              <a:rPr lang="en-US" sz="1800" b="1" i="1" dirty="0"/>
              <a:t> </a:t>
            </a:r>
          </a:p>
          <a:p>
            <a:pPr marL="0"/>
            <a:r>
              <a:rPr lang="en-US" sz="1800" b="1" i="1" dirty="0"/>
              <a:t>In an in-person meeting, putting up a flip chart or using a white board provides a great place to enter needs without delaying the meeting. Some will </a:t>
            </a:r>
          </a:p>
          <a:p>
            <a:pPr marL="0"/>
            <a:r>
              <a:rPr lang="en-US" sz="1800" b="1" i="1" dirty="0"/>
              <a:t>resolve themselves: another participant will make a note and the two leaders can connect after roundtable to discuss details.</a:t>
            </a:r>
          </a:p>
          <a:p>
            <a:pPr marL="0"/>
            <a:r>
              <a:rPr lang="en-US" sz="1800" b="1" i="1" dirty="0"/>
              <a:t> </a:t>
            </a:r>
          </a:p>
          <a:p>
            <a:pPr marL="0"/>
            <a:r>
              <a:rPr lang="en-US" sz="1800" b="1" i="1" dirty="0"/>
              <a:t>But what needs don’t resolve themselves? That’s an opportunity for our roundtable commissioners to ensure we’re getting one of our five key Unit Service </a:t>
            </a:r>
          </a:p>
          <a:p>
            <a:pPr marL="0"/>
            <a:r>
              <a:rPr lang="en-US" sz="1800" b="1" i="1" dirty="0"/>
              <a:t>activities done: they need to take responsibility for unresolved needs and use their resources to find someone to resolve them as soon as possible </a:t>
            </a:r>
          </a:p>
          <a:p>
            <a:pPr marL="0"/>
            <a:r>
              <a:rPr lang="en-US" sz="1800" b="1" i="1" dirty="0"/>
              <a:t>after the roundtable ends. If would be great if that could be done within 48 hours.</a:t>
            </a:r>
          </a:p>
          <a:p>
            <a:pPr marL="0"/>
            <a:endParaRPr lang="en-US" sz="1800" b="1" i="1" dirty="0"/>
          </a:p>
          <a:p>
            <a:pPr marL="0" indent="-344752" defTabSz="1379007">
              <a:defRPr/>
            </a:pPr>
            <a:r>
              <a:rPr lang="en-US" b="1" i="1" dirty="0"/>
              <a:t>Clearly, there are several changes in our new approach to roundtable. To help you implement them effectively, a completely new Roundtable </a:t>
            </a:r>
          </a:p>
          <a:p>
            <a:pPr marL="0" indent="-344752" defTabSz="1379007">
              <a:defRPr/>
            </a:pPr>
            <a:r>
              <a:rPr lang="en-US" b="1" i="1" dirty="0"/>
              <a:t>Support page was recently implemented. Bill Cameron will give you an overview of it.</a:t>
            </a:r>
          </a:p>
        </p:txBody>
      </p:sp>
      <p:sp>
        <p:nvSpPr>
          <p:cNvPr id="4" name="Slide Number Placeholder 3"/>
          <p:cNvSpPr>
            <a:spLocks noGrp="1"/>
          </p:cNvSpPr>
          <p:nvPr>
            <p:ph type="sldNum" idx="12"/>
          </p:nvPr>
        </p:nvSpPr>
        <p:spPr/>
        <p:txBody>
          <a:bodyPr/>
          <a:lstStyle/>
          <a:p>
            <a:pPr algn="r"/>
            <a:fld id="{00000000-1234-1234-1234-123412341234}" type="slidenum">
              <a:rPr lang="en-US" sz="2900">
                <a:solidFill>
                  <a:schemeClr val="dk1"/>
                </a:solidFill>
                <a:latin typeface="Calibri"/>
                <a:ea typeface="Calibri"/>
                <a:cs typeface="Calibri"/>
                <a:sym typeface="Calibri"/>
              </a:rPr>
              <a:pPr algn="r"/>
              <a:t>9</a:t>
            </a:fld>
            <a:endParaRPr lang="en-US" sz="2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768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1"/>
        <p:cNvGrpSpPr/>
        <p:nvPr/>
      </p:nvGrpSpPr>
      <p:grpSpPr>
        <a:xfrm>
          <a:off x="0" y="0"/>
          <a:ext cx="0" cy="0"/>
          <a:chOff x="0" y="0"/>
          <a:chExt cx="0" cy="0"/>
        </a:xfrm>
      </p:grpSpPr>
      <p:sp>
        <p:nvSpPr>
          <p:cNvPr id="92" name="Google Shape;92;p39"/>
          <p:cNvSpPr txBox="1">
            <a:spLocks noGrp="1"/>
          </p:cNvSpPr>
          <p:nvPr>
            <p:ph type="body" idx="1"/>
          </p:nvPr>
        </p:nvSpPr>
        <p:spPr>
          <a:xfrm>
            <a:off x="838200" y="1919287"/>
            <a:ext cx="5181600" cy="42576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9"/>
          <p:cNvSpPr txBox="1">
            <a:spLocks noGrp="1"/>
          </p:cNvSpPr>
          <p:nvPr>
            <p:ph type="body" idx="2"/>
          </p:nvPr>
        </p:nvSpPr>
        <p:spPr>
          <a:xfrm>
            <a:off x="6172199" y="1919287"/>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39" descr="A close up of a sign&#10;&#10;Description generated with high confidence"/>
          <p:cNvPicPr preferRelativeResize="0"/>
          <p:nvPr/>
        </p:nvPicPr>
        <p:blipFill rotWithShape="1">
          <a:blip r:embed="rId2">
            <a:alphaModFix/>
          </a:blip>
          <a:srcRect/>
          <a:stretch/>
        </p:blipFill>
        <p:spPr>
          <a:xfrm>
            <a:off x="213049" y="136525"/>
            <a:ext cx="1763486" cy="1763486"/>
          </a:xfrm>
          <a:prstGeom prst="rect">
            <a:avLst/>
          </a:prstGeom>
          <a:noFill/>
          <a:ln>
            <a:noFill/>
          </a:ln>
        </p:spPr>
      </p:pic>
      <p:sp>
        <p:nvSpPr>
          <p:cNvPr id="98" name="Google Shape;98;p39"/>
          <p:cNvSpPr txBox="1">
            <a:spLocks noGrp="1"/>
          </p:cNvSpPr>
          <p:nvPr>
            <p:ph type="title"/>
          </p:nvPr>
        </p:nvSpPr>
        <p:spPr>
          <a:xfrm>
            <a:off x="2360646" y="365125"/>
            <a:ext cx="899315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b="1" i="1">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9"/>
        <p:cNvGrpSpPr/>
        <p:nvPr/>
      </p:nvGrpSpPr>
      <p:grpSpPr>
        <a:xfrm>
          <a:off x="0" y="0"/>
          <a:ext cx="0" cy="0"/>
          <a:chOff x="0" y="0"/>
          <a:chExt cx="0" cy="0"/>
        </a:xfrm>
      </p:grpSpPr>
      <p:sp>
        <p:nvSpPr>
          <p:cNvPr id="100" name="Google Shape;100;p40"/>
          <p:cNvSpPr txBox="1">
            <a:spLocks noGrp="1"/>
          </p:cNvSpPr>
          <p:nvPr>
            <p:ph type="body" idx="1"/>
          </p:nvPr>
        </p:nvSpPr>
        <p:spPr>
          <a:xfrm>
            <a:off x="836612" y="1926432"/>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40"/>
          <p:cNvSpPr txBox="1">
            <a:spLocks noGrp="1"/>
          </p:cNvSpPr>
          <p:nvPr>
            <p:ph type="body" idx="2"/>
          </p:nvPr>
        </p:nvSpPr>
        <p:spPr>
          <a:xfrm>
            <a:off x="839788" y="2750343"/>
            <a:ext cx="5154611" cy="3439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0"/>
          <p:cNvSpPr txBox="1">
            <a:spLocks noGrp="1"/>
          </p:cNvSpPr>
          <p:nvPr>
            <p:ph type="body" idx="3"/>
          </p:nvPr>
        </p:nvSpPr>
        <p:spPr>
          <a:xfrm>
            <a:off x="6170612" y="191099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40"/>
          <p:cNvSpPr txBox="1">
            <a:spLocks noGrp="1"/>
          </p:cNvSpPr>
          <p:nvPr>
            <p:ph type="body" idx="4"/>
          </p:nvPr>
        </p:nvSpPr>
        <p:spPr>
          <a:xfrm>
            <a:off x="6172200" y="2734905"/>
            <a:ext cx="5183188" cy="34547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40"/>
          <p:cNvSpPr txBox="1">
            <a:spLocks noGrp="1"/>
          </p:cNvSpPr>
          <p:nvPr>
            <p:ph type="title"/>
          </p:nvPr>
        </p:nvSpPr>
        <p:spPr>
          <a:xfrm>
            <a:off x="2360646" y="365125"/>
            <a:ext cx="899315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b="1" i="1">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1812364" y="365125"/>
            <a:ext cx="95414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dk1"/>
              </a:buClr>
              <a:buSzPts val="4000"/>
              <a:buChar char="•"/>
              <a:defRPr sz="4000"/>
            </a:lvl1pPr>
            <a:lvl2pPr marL="914400" lvl="1" indent="-457200" algn="l">
              <a:lnSpc>
                <a:spcPct val="90000"/>
              </a:lnSpc>
              <a:spcBef>
                <a:spcPts val="500"/>
              </a:spcBef>
              <a:spcAft>
                <a:spcPts val="0"/>
              </a:spcAft>
              <a:buClr>
                <a:schemeClr val="dk1"/>
              </a:buClr>
              <a:buSzPts val="3600"/>
              <a:buFont typeface="Noto Sans Symbols"/>
              <a:buChar char="▪"/>
              <a:defRPr sz="3600"/>
            </a:lvl2pPr>
            <a:lvl3pPr marL="1371600" lvl="2" indent="-406400" algn="l">
              <a:lnSpc>
                <a:spcPct val="90000"/>
              </a:lnSpc>
              <a:spcBef>
                <a:spcPts val="500"/>
              </a:spcBef>
              <a:spcAft>
                <a:spcPts val="0"/>
              </a:spcAft>
              <a:buClr>
                <a:schemeClr val="dk1"/>
              </a:buClr>
              <a:buSzPts val="2800"/>
              <a:buFont typeface="Courier New"/>
              <a:buChar char="o"/>
              <a:defRPr sz="28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42900" algn="l">
              <a:lnSpc>
                <a:spcPct val="90000"/>
              </a:lnSpc>
              <a:spcBef>
                <a:spcPts val="5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00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1812364" y="365125"/>
            <a:ext cx="95414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1776549" y="457200"/>
            <a:ext cx="299547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1737360" y="457200"/>
            <a:ext cx="303466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1812364" y="365125"/>
            <a:ext cx="95414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1812364" y="365125"/>
            <a:ext cx="954143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descr="A close up of a sign&#10;&#10;Description automatically generated">
            <a:extLst>
              <a:ext uri="{FF2B5EF4-FFF2-40B4-BE49-F238E27FC236}">
                <a16:creationId xmlns:a16="http://schemas.microsoft.com/office/drawing/2014/main" id="{EB9DD391-F4A8-4ECB-9702-526ED70251F0}"/>
              </a:ext>
            </a:extLst>
          </p:cNvPr>
          <p:cNvPicPr>
            <a:picLocks noChangeAspect="1"/>
          </p:cNvPicPr>
          <p:nvPr userDrawn="1"/>
        </p:nvPicPr>
        <p:blipFill>
          <a:blip r:embed="rId15"/>
          <a:stretch>
            <a:fillRect/>
          </a:stretch>
        </p:blipFill>
        <p:spPr>
          <a:xfrm>
            <a:off x="219112" y="365126"/>
            <a:ext cx="1238176" cy="132556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couting.org/commissioners/roundtable-suppor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commissionerserviceteam@Scouting.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couting.org/COMMISSIONERS/ROUNDTABLE-SUPPOR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commissionerserviceteam@scouting.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AFC95-3255-4072-9CFC-0E8E693E0E45}"/>
              </a:ext>
            </a:extLst>
          </p:cNvPr>
          <p:cNvSpPr>
            <a:spLocks noGrp="1"/>
          </p:cNvSpPr>
          <p:nvPr>
            <p:ph type="title"/>
          </p:nvPr>
        </p:nvSpPr>
        <p:spPr/>
        <p:txBody>
          <a:bodyPr>
            <a:noAutofit/>
          </a:bodyPr>
          <a:lstStyle/>
          <a:p>
            <a:pPr algn="ctr"/>
            <a:br>
              <a:rPr lang="en-US" sz="3200" b="1" i="1" dirty="0"/>
            </a:br>
            <a:r>
              <a:rPr lang="en-US" sz="3200" b="1" i="1" dirty="0"/>
              <a:t>TRANSFORMING ROUNDTABLE:</a:t>
            </a:r>
            <a:br>
              <a:rPr lang="en-US" sz="3200" b="1" i="1" dirty="0"/>
            </a:br>
            <a:r>
              <a:rPr lang="en-US" sz="3200" b="1" i="1" dirty="0"/>
              <a:t>FOR YOUR INFORMATION</a:t>
            </a:r>
          </a:p>
        </p:txBody>
      </p:sp>
      <p:sp>
        <p:nvSpPr>
          <p:cNvPr id="5" name="Text Placeholder 4">
            <a:extLst>
              <a:ext uri="{FF2B5EF4-FFF2-40B4-BE49-F238E27FC236}">
                <a16:creationId xmlns:a16="http://schemas.microsoft.com/office/drawing/2014/main" id="{D29F2003-C393-4BA9-A531-2EFDEA6F26C3}"/>
              </a:ext>
            </a:extLst>
          </p:cNvPr>
          <p:cNvSpPr>
            <a:spLocks noGrp="1"/>
          </p:cNvSpPr>
          <p:nvPr>
            <p:ph type="body" idx="1"/>
          </p:nvPr>
        </p:nvSpPr>
        <p:spPr>
          <a:xfrm>
            <a:off x="602166" y="1825625"/>
            <a:ext cx="11430000" cy="4667250"/>
          </a:xfrm>
        </p:spPr>
        <p:txBody>
          <a:bodyPr>
            <a:normAutofit fontScale="92500" lnSpcReduction="10000"/>
          </a:bodyPr>
          <a:lstStyle/>
          <a:p>
            <a:r>
              <a:rPr lang="en-US" b="1" dirty="0"/>
              <a:t>TIP</a:t>
            </a:r>
            <a:r>
              <a:rPr lang="en-US" dirty="0"/>
              <a:t>: Share information before roundtable starts with virtual announcements.</a:t>
            </a:r>
          </a:p>
          <a:p>
            <a:pPr marL="1495425" lvl="1" indent="-571500">
              <a:buFont typeface="Calibri" panose="020F0502020204030204" pitchFamily="34" charset="0"/>
              <a:buChar char="–"/>
            </a:pPr>
            <a:r>
              <a:rPr lang="en-US" dirty="0"/>
              <a:t>Use a PowerPoint slide like this, or</a:t>
            </a:r>
          </a:p>
          <a:p>
            <a:pPr marL="1495425" lvl="1" indent="-571500">
              <a:buFont typeface="Calibri" panose="020F0502020204030204" pitchFamily="34" charset="0"/>
              <a:buChar char="–"/>
            </a:pPr>
            <a:r>
              <a:rPr lang="en-US" dirty="0"/>
              <a:t>Use the Chat or Q &amp; A function.</a:t>
            </a:r>
          </a:p>
          <a:p>
            <a:r>
              <a:rPr lang="en-US" dirty="0"/>
              <a:t>New Roundtable Support web page:</a:t>
            </a:r>
          </a:p>
          <a:p>
            <a:pPr marL="1495425" lvl="1" indent="-571500">
              <a:buFont typeface="Calibri" panose="020F0502020204030204" pitchFamily="34" charset="0"/>
              <a:buChar char="–"/>
            </a:pPr>
            <a:r>
              <a:rPr lang="en-US" dirty="0">
                <a:hlinkClick r:id="rId3"/>
              </a:rPr>
              <a:t>https://www.scouting.org/commissioners/roundtable-support/</a:t>
            </a:r>
            <a:r>
              <a:rPr lang="en-US" dirty="0"/>
              <a:t>	</a:t>
            </a:r>
          </a:p>
          <a:p>
            <a:r>
              <a:rPr lang="en-US" dirty="0"/>
              <a:t>Further questions: </a:t>
            </a:r>
            <a:r>
              <a:rPr lang="en-US" dirty="0">
                <a:hlinkClick r:id="rId4"/>
              </a:rPr>
              <a:t>commissionerserviceteam@Scouting.org</a:t>
            </a:r>
            <a:endParaRPr lang="en-US" dirty="0"/>
          </a:p>
        </p:txBody>
      </p:sp>
    </p:spTree>
    <p:extLst>
      <p:ext uri="{BB962C8B-B14F-4D97-AF65-F5344CB8AC3E}">
        <p14:creationId xmlns:p14="http://schemas.microsoft.com/office/powerpoint/2010/main" val="345416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8FF6-D611-4766-98D9-B0B5228139F0}"/>
              </a:ext>
            </a:extLst>
          </p:cNvPr>
          <p:cNvSpPr>
            <a:spLocks noGrp="1"/>
          </p:cNvSpPr>
          <p:nvPr>
            <p:ph type="title"/>
          </p:nvPr>
        </p:nvSpPr>
        <p:spPr>
          <a:xfrm>
            <a:off x="1812364" y="238914"/>
            <a:ext cx="9541436" cy="1325563"/>
          </a:xfrm>
        </p:spPr>
        <p:txBody>
          <a:bodyPr>
            <a:normAutofit fontScale="90000"/>
          </a:bodyPr>
          <a:lstStyle/>
          <a:p>
            <a:r>
              <a:rPr lang="en-US" dirty="0"/>
              <a:t>ROUNDTABLE RESOURCES</a:t>
            </a:r>
            <a:br>
              <a:rPr lang="en-US" dirty="0"/>
            </a:br>
            <a:r>
              <a:rPr lang="en-US" sz="2800" dirty="0">
                <a:hlinkClick r:id="rId3"/>
              </a:rPr>
              <a:t>WWW.SCOUTING.ORG/COMMISSIONERS/ROUNDTABLE-SUPPORT</a:t>
            </a:r>
            <a:endParaRPr lang="en-US" sz="2800" dirty="0"/>
          </a:p>
        </p:txBody>
      </p:sp>
      <p:pic>
        <p:nvPicPr>
          <p:cNvPr id="5" name="Picture 4">
            <a:extLst>
              <a:ext uri="{FF2B5EF4-FFF2-40B4-BE49-F238E27FC236}">
                <a16:creationId xmlns:a16="http://schemas.microsoft.com/office/drawing/2014/main" id="{8002AA33-56F6-4F84-B95D-64EBD9042016}"/>
              </a:ext>
            </a:extLst>
          </p:cNvPr>
          <p:cNvPicPr>
            <a:picLocks noChangeAspect="1"/>
          </p:cNvPicPr>
          <p:nvPr/>
        </p:nvPicPr>
        <p:blipFill>
          <a:blip r:embed="rId4"/>
          <a:stretch>
            <a:fillRect/>
          </a:stretch>
        </p:blipFill>
        <p:spPr>
          <a:xfrm>
            <a:off x="6755783" y="1532578"/>
            <a:ext cx="4643318" cy="4834086"/>
          </a:xfrm>
          <a:prstGeom prst="rect">
            <a:avLst/>
          </a:prstGeom>
          <a:ln w="15875">
            <a:solidFill>
              <a:schemeClr val="accent1"/>
            </a:solidFill>
          </a:ln>
          <a:effectLst>
            <a:outerShdw blurRad="50800" dist="38100" dir="2700000" algn="tl" rotWithShape="0">
              <a:schemeClr val="accent5">
                <a:lumMod val="50000"/>
                <a:alpha val="40000"/>
              </a:schemeClr>
            </a:outerShdw>
          </a:effectLst>
        </p:spPr>
      </p:pic>
      <p:pic>
        <p:nvPicPr>
          <p:cNvPr id="3" name="Picture 2">
            <a:extLst>
              <a:ext uri="{FF2B5EF4-FFF2-40B4-BE49-F238E27FC236}">
                <a16:creationId xmlns:a16="http://schemas.microsoft.com/office/drawing/2014/main" id="{1B0573A8-D201-4A4F-99DA-04975B32A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615" y="1535108"/>
            <a:ext cx="5106003" cy="4829026"/>
          </a:xfrm>
          <a:prstGeom prst="rect">
            <a:avLst/>
          </a:prstGeom>
          <a:ln w="15875">
            <a:solidFill>
              <a:schemeClr val="accent1"/>
            </a:solidFill>
          </a:ln>
          <a:effectLst>
            <a:outerShdw blurRad="50800" dist="38100" dir="2700000" algn="tl" rotWithShape="0">
              <a:schemeClr val="accent5">
                <a:lumMod val="50000"/>
                <a:alpha val="40000"/>
              </a:schemeClr>
            </a:outerShdw>
          </a:effectLst>
        </p:spPr>
      </p:pic>
    </p:spTree>
    <p:extLst>
      <p:ext uri="{BB962C8B-B14F-4D97-AF65-F5344CB8AC3E}">
        <p14:creationId xmlns:p14="http://schemas.microsoft.com/office/powerpoint/2010/main" val="340072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1621-334B-4316-A9D2-80D0B56EF8AB}"/>
              </a:ext>
            </a:extLst>
          </p:cNvPr>
          <p:cNvSpPr>
            <a:spLocks noGrp="1"/>
          </p:cNvSpPr>
          <p:nvPr>
            <p:ph type="title"/>
          </p:nvPr>
        </p:nvSpPr>
        <p:spPr/>
        <p:txBody>
          <a:bodyPr/>
          <a:lstStyle/>
          <a:p>
            <a:r>
              <a:rPr lang="en-US" dirty="0"/>
              <a:t>QUESTIONS, ANSWERS, &amp; DISCUSSION</a:t>
            </a:r>
          </a:p>
        </p:txBody>
      </p:sp>
      <p:pic>
        <p:nvPicPr>
          <p:cNvPr id="5" name="Picture 4">
            <a:extLst>
              <a:ext uri="{FF2B5EF4-FFF2-40B4-BE49-F238E27FC236}">
                <a16:creationId xmlns:a16="http://schemas.microsoft.com/office/drawing/2014/main" id="{B87F3CCF-F2F6-4D95-887C-02925A29FE13}"/>
              </a:ext>
            </a:extLst>
          </p:cNvPr>
          <p:cNvPicPr>
            <a:picLocks noChangeAspect="1"/>
          </p:cNvPicPr>
          <p:nvPr/>
        </p:nvPicPr>
        <p:blipFill>
          <a:blip r:embed="rId3"/>
          <a:stretch>
            <a:fillRect/>
          </a:stretch>
        </p:blipFill>
        <p:spPr>
          <a:xfrm>
            <a:off x="3928331" y="1385888"/>
            <a:ext cx="4335335" cy="3251501"/>
          </a:xfrm>
          <a:prstGeom prst="rect">
            <a:avLst/>
          </a:prstGeom>
        </p:spPr>
      </p:pic>
      <p:sp>
        <p:nvSpPr>
          <p:cNvPr id="4" name="TextBox 3">
            <a:extLst>
              <a:ext uri="{FF2B5EF4-FFF2-40B4-BE49-F238E27FC236}">
                <a16:creationId xmlns:a16="http://schemas.microsoft.com/office/drawing/2014/main" id="{9D9C3ADA-B993-42B2-BF16-A028B7070127}"/>
              </a:ext>
            </a:extLst>
          </p:cNvPr>
          <p:cNvSpPr txBox="1"/>
          <p:nvPr/>
        </p:nvSpPr>
        <p:spPr>
          <a:xfrm>
            <a:off x="633983" y="4725066"/>
            <a:ext cx="10924032" cy="1938992"/>
          </a:xfrm>
          <a:prstGeom prst="rect">
            <a:avLst/>
          </a:prstGeom>
          <a:noFill/>
        </p:spPr>
        <p:txBody>
          <a:bodyPr wrap="square" rtlCol="0">
            <a:spAutoFit/>
          </a:bodyPr>
          <a:lstStyle/>
          <a:p>
            <a:pPr algn="ctr"/>
            <a:r>
              <a:rPr lang="en-US" sz="2400" b="1" i="1" dirty="0"/>
              <a:t>To ask a question, please go to the </a:t>
            </a:r>
            <a:r>
              <a:rPr lang="en-US" sz="2400" b="1" i="1"/>
              <a:t>‘Q&amp;A</a:t>
            </a:r>
            <a:r>
              <a:rPr lang="en-US" sz="2400" b="1" i="1" dirty="0"/>
              <a:t>’ icon located at the bottom center of your screen and type a note to “Everyone”.</a:t>
            </a:r>
          </a:p>
          <a:p>
            <a:endParaRPr lang="en-US" sz="2400" b="1" i="1" dirty="0"/>
          </a:p>
          <a:p>
            <a:pPr algn="ctr"/>
            <a:r>
              <a:rPr lang="en-US" sz="2400" b="1" i="1" dirty="0"/>
              <a:t>If your question is not answered or if you have any further questions, please email us at </a:t>
            </a:r>
            <a:r>
              <a:rPr lang="en-US" sz="2400" b="1" i="1" dirty="0">
                <a:hlinkClick r:id="rId4"/>
              </a:rPr>
              <a:t>commissionerserviceteam@scouting.org</a:t>
            </a:r>
            <a:r>
              <a:rPr lang="en-US" sz="2400" b="1" i="1" dirty="0"/>
              <a:t>.</a:t>
            </a:r>
          </a:p>
        </p:txBody>
      </p:sp>
    </p:spTree>
    <p:extLst>
      <p:ext uri="{BB962C8B-B14F-4D97-AF65-F5344CB8AC3E}">
        <p14:creationId xmlns:p14="http://schemas.microsoft.com/office/powerpoint/2010/main" val="72370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ADD1-004A-47DF-9AEB-07E546B6C615}"/>
              </a:ext>
            </a:extLst>
          </p:cNvPr>
          <p:cNvSpPr>
            <a:spLocks noGrp="1"/>
          </p:cNvSpPr>
          <p:nvPr>
            <p:ph type="title"/>
          </p:nvPr>
        </p:nvSpPr>
        <p:spPr/>
        <p:txBody>
          <a:bodyPr/>
          <a:lstStyle/>
          <a:p>
            <a:r>
              <a:rPr lang="en-US" dirty="0"/>
              <a:t>CALL TO ACTION</a:t>
            </a:r>
          </a:p>
        </p:txBody>
      </p:sp>
      <p:pic>
        <p:nvPicPr>
          <p:cNvPr id="4" name="Picture 3">
            <a:extLst>
              <a:ext uri="{FF2B5EF4-FFF2-40B4-BE49-F238E27FC236}">
                <a16:creationId xmlns:a16="http://schemas.microsoft.com/office/drawing/2014/main" id="{B3191A7F-7E8B-4078-8F39-B0099E126953}"/>
              </a:ext>
            </a:extLst>
          </p:cNvPr>
          <p:cNvPicPr>
            <a:picLocks noChangeAspect="1"/>
          </p:cNvPicPr>
          <p:nvPr/>
        </p:nvPicPr>
        <p:blipFill>
          <a:blip r:embed="rId3"/>
          <a:stretch>
            <a:fillRect/>
          </a:stretch>
        </p:blipFill>
        <p:spPr>
          <a:xfrm>
            <a:off x="2506532" y="1225550"/>
            <a:ext cx="6581775" cy="5267325"/>
          </a:xfrm>
          <a:prstGeom prst="rect">
            <a:avLst/>
          </a:prstGeom>
        </p:spPr>
      </p:pic>
    </p:spTree>
    <p:extLst>
      <p:ext uri="{BB962C8B-B14F-4D97-AF65-F5344CB8AC3E}">
        <p14:creationId xmlns:p14="http://schemas.microsoft.com/office/powerpoint/2010/main" val="396400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
          <p:cNvSpPr txBox="1">
            <a:spLocks noGrp="1"/>
          </p:cNvSpPr>
          <p:nvPr>
            <p:ph type="ctrTitle"/>
          </p:nvPr>
        </p:nvSpPr>
        <p:spPr>
          <a:xfrm>
            <a:off x="6443536" y="1783959"/>
            <a:ext cx="5480986" cy="2889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dirty="0">
                <a:solidFill>
                  <a:schemeClr val="lt1"/>
                </a:solidFill>
              </a:rPr>
              <a:t>Transforming</a:t>
            </a:r>
            <a:br>
              <a:rPr lang="en-US" sz="5400" dirty="0">
                <a:solidFill>
                  <a:schemeClr val="lt1"/>
                </a:solidFill>
              </a:rPr>
            </a:br>
            <a:r>
              <a:rPr lang="en-US" sz="5400" dirty="0">
                <a:solidFill>
                  <a:schemeClr val="lt1"/>
                </a:solidFill>
              </a:rPr>
              <a:t>Roundtable</a:t>
            </a:r>
            <a:br>
              <a:rPr lang="en-US" sz="5400" dirty="0">
                <a:solidFill>
                  <a:schemeClr val="lt1"/>
                </a:solidFill>
              </a:rPr>
            </a:br>
            <a:endParaRPr sz="5400" dirty="0">
              <a:solidFill>
                <a:schemeClr val="lt1"/>
              </a:solidFill>
            </a:endParaRPr>
          </a:p>
        </p:txBody>
      </p:sp>
      <p:sp>
        <p:nvSpPr>
          <p:cNvPr id="115" name="Google Shape;115;p1"/>
          <p:cNvSpPr txBox="1">
            <a:spLocks noGrp="1"/>
          </p:cNvSpPr>
          <p:nvPr>
            <p:ph type="subTitle" idx="1"/>
          </p:nvPr>
        </p:nvSpPr>
        <p:spPr>
          <a:xfrm>
            <a:off x="6746627" y="4750893"/>
            <a:ext cx="4645250" cy="114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000" i="1" dirty="0">
                <a:solidFill>
                  <a:schemeClr val="lt1"/>
                </a:solidFill>
              </a:rPr>
              <a:t>Roundtable Project Team</a:t>
            </a:r>
            <a:endParaRPr dirty="0"/>
          </a:p>
          <a:p>
            <a:pPr marL="0" lvl="0" indent="0" algn="l" rtl="0">
              <a:lnSpc>
                <a:spcPct val="90000"/>
              </a:lnSpc>
              <a:spcBef>
                <a:spcPts val="1000"/>
              </a:spcBef>
              <a:spcAft>
                <a:spcPts val="0"/>
              </a:spcAft>
              <a:buClr>
                <a:schemeClr val="lt1"/>
              </a:buClr>
              <a:buSzPts val="2000"/>
              <a:buNone/>
            </a:pPr>
            <a:r>
              <a:rPr lang="en-US" sz="2000" i="1" dirty="0">
                <a:solidFill>
                  <a:schemeClr val="lt1"/>
                </a:solidFill>
              </a:rPr>
              <a:t>July 15, 2020</a:t>
            </a:r>
            <a:endParaRPr dirty="0"/>
          </a:p>
          <a:p>
            <a:pPr marL="0" lvl="0" indent="0" algn="l" rtl="0">
              <a:lnSpc>
                <a:spcPct val="90000"/>
              </a:lnSpc>
              <a:spcBef>
                <a:spcPts val="1000"/>
              </a:spcBef>
              <a:spcAft>
                <a:spcPts val="0"/>
              </a:spcAft>
              <a:buClr>
                <a:schemeClr val="dk1"/>
              </a:buClr>
              <a:buSzPts val="2000"/>
              <a:buNone/>
            </a:pPr>
            <a:endParaRPr sz="2000" i="1" dirty="0">
              <a:solidFill>
                <a:schemeClr val="lt1"/>
              </a:solidFill>
            </a:endParaRPr>
          </a:p>
        </p:txBody>
      </p:sp>
      <p:sp>
        <p:nvSpPr>
          <p:cNvPr id="116" name="Google Shape;116;p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7" name="Google Shape;117;p1"/>
          <p:cNvSpPr/>
          <p:nvPr/>
        </p:nvSpPr>
        <p:spPr>
          <a:xfrm>
            <a:off x="74314"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descr="A close up of a sign&#10;&#10;Description automatically generated">
            <a:extLst>
              <a:ext uri="{FF2B5EF4-FFF2-40B4-BE49-F238E27FC236}">
                <a16:creationId xmlns:a16="http://schemas.microsoft.com/office/drawing/2014/main" id="{6A1237CF-9658-49A3-8665-1611829E441B}"/>
              </a:ext>
            </a:extLst>
          </p:cNvPr>
          <p:cNvPicPr>
            <a:picLocks noChangeAspect="1"/>
          </p:cNvPicPr>
          <p:nvPr/>
        </p:nvPicPr>
        <p:blipFill>
          <a:blip r:embed="rId3"/>
          <a:stretch>
            <a:fillRect/>
          </a:stretch>
        </p:blipFill>
        <p:spPr>
          <a:xfrm>
            <a:off x="861639" y="946246"/>
            <a:ext cx="3812329" cy="4081390"/>
          </a:xfrm>
          <a:prstGeom prst="rect">
            <a:avLst/>
          </a:prstGeom>
        </p:spPr>
      </p:pic>
    </p:spTree>
    <p:extLst>
      <p:ext uri="{BB962C8B-B14F-4D97-AF65-F5344CB8AC3E}">
        <p14:creationId xmlns:p14="http://schemas.microsoft.com/office/powerpoint/2010/main" val="400866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
          <p:cNvSpPr txBox="1">
            <a:spLocks noGrp="1"/>
          </p:cNvSpPr>
          <p:nvPr>
            <p:ph type="ctrTitle"/>
          </p:nvPr>
        </p:nvSpPr>
        <p:spPr>
          <a:xfrm>
            <a:off x="6443536" y="1783959"/>
            <a:ext cx="5480986" cy="2889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dirty="0">
                <a:solidFill>
                  <a:schemeClr val="lt1"/>
                </a:solidFill>
              </a:rPr>
              <a:t>Transforming</a:t>
            </a:r>
            <a:br>
              <a:rPr lang="en-US" sz="5400" dirty="0">
                <a:solidFill>
                  <a:schemeClr val="lt1"/>
                </a:solidFill>
              </a:rPr>
            </a:br>
            <a:r>
              <a:rPr lang="en-US" sz="5400" dirty="0">
                <a:solidFill>
                  <a:schemeClr val="lt1"/>
                </a:solidFill>
              </a:rPr>
              <a:t>Roundtable</a:t>
            </a:r>
            <a:br>
              <a:rPr lang="en-US" sz="5400" dirty="0">
                <a:solidFill>
                  <a:schemeClr val="lt1"/>
                </a:solidFill>
              </a:rPr>
            </a:br>
            <a:endParaRPr sz="5400" dirty="0">
              <a:solidFill>
                <a:schemeClr val="lt1"/>
              </a:solidFill>
            </a:endParaRPr>
          </a:p>
        </p:txBody>
      </p:sp>
      <p:sp>
        <p:nvSpPr>
          <p:cNvPr id="115" name="Google Shape;115;p1"/>
          <p:cNvSpPr txBox="1">
            <a:spLocks noGrp="1"/>
          </p:cNvSpPr>
          <p:nvPr>
            <p:ph type="subTitle" idx="1"/>
          </p:nvPr>
        </p:nvSpPr>
        <p:spPr>
          <a:xfrm>
            <a:off x="6746627" y="4750893"/>
            <a:ext cx="4645250" cy="1147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sz="2000" i="1" dirty="0">
                <a:solidFill>
                  <a:schemeClr val="lt1"/>
                </a:solidFill>
              </a:rPr>
              <a:t>Roundtable Project Team</a:t>
            </a:r>
            <a:endParaRPr dirty="0"/>
          </a:p>
          <a:p>
            <a:pPr marL="0" lvl="0" indent="0" algn="l" rtl="0">
              <a:lnSpc>
                <a:spcPct val="90000"/>
              </a:lnSpc>
              <a:spcBef>
                <a:spcPts val="1000"/>
              </a:spcBef>
              <a:spcAft>
                <a:spcPts val="0"/>
              </a:spcAft>
              <a:buClr>
                <a:schemeClr val="lt1"/>
              </a:buClr>
              <a:buSzPts val="2000"/>
              <a:buNone/>
            </a:pPr>
            <a:r>
              <a:rPr lang="en-US" sz="2000" i="1" dirty="0">
                <a:solidFill>
                  <a:schemeClr val="lt1"/>
                </a:solidFill>
              </a:rPr>
              <a:t>July 15, 2020</a:t>
            </a:r>
            <a:endParaRPr dirty="0"/>
          </a:p>
          <a:p>
            <a:pPr marL="0" lvl="0" indent="0" algn="l" rtl="0">
              <a:lnSpc>
                <a:spcPct val="90000"/>
              </a:lnSpc>
              <a:spcBef>
                <a:spcPts val="1000"/>
              </a:spcBef>
              <a:spcAft>
                <a:spcPts val="0"/>
              </a:spcAft>
              <a:buClr>
                <a:schemeClr val="dk1"/>
              </a:buClr>
              <a:buSzPts val="2000"/>
              <a:buNone/>
            </a:pPr>
            <a:endParaRPr sz="2000" i="1" dirty="0">
              <a:solidFill>
                <a:schemeClr val="lt1"/>
              </a:solidFill>
            </a:endParaRPr>
          </a:p>
        </p:txBody>
      </p:sp>
      <p:sp>
        <p:nvSpPr>
          <p:cNvPr id="116" name="Google Shape;116;p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7" name="Google Shape;117;p1"/>
          <p:cNvSpPr/>
          <p:nvPr/>
        </p:nvSpPr>
        <p:spPr>
          <a:xfrm>
            <a:off x="74314"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Picture 2" descr="A close up of a sign&#10;&#10;Description automatically generated">
            <a:extLst>
              <a:ext uri="{FF2B5EF4-FFF2-40B4-BE49-F238E27FC236}">
                <a16:creationId xmlns:a16="http://schemas.microsoft.com/office/drawing/2014/main" id="{6A1237CF-9658-49A3-8665-1611829E441B}"/>
              </a:ext>
            </a:extLst>
          </p:cNvPr>
          <p:cNvPicPr>
            <a:picLocks noChangeAspect="1"/>
          </p:cNvPicPr>
          <p:nvPr/>
        </p:nvPicPr>
        <p:blipFill>
          <a:blip r:embed="rId3"/>
          <a:stretch>
            <a:fillRect/>
          </a:stretch>
        </p:blipFill>
        <p:spPr>
          <a:xfrm>
            <a:off x="861639" y="946246"/>
            <a:ext cx="3812329" cy="40813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31FC-D387-449A-9CFF-5EEE94808F85}"/>
              </a:ext>
            </a:extLst>
          </p:cNvPr>
          <p:cNvSpPr>
            <a:spLocks noGrp="1"/>
          </p:cNvSpPr>
          <p:nvPr>
            <p:ph type="title"/>
          </p:nvPr>
        </p:nvSpPr>
        <p:spPr/>
        <p:txBody>
          <a:bodyPr/>
          <a:lstStyle/>
          <a:p>
            <a:r>
              <a:rPr lang="en-US" dirty="0"/>
              <a:t>PROJECT TEAM</a:t>
            </a:r>
          </a:p>
        </p:txBody>
      </p:sp>
      <p:sp>
        <p:nvSpPr>
          <p:cNvPr id="3" name="Text Placeholder 2">
            <a:extLst>
              <a:ext uri="{FF2B5EF4-FFF2-40B4-BE49-F238E27FC236}">
                <a16:creationId xmlns:a16="http://schemas.microsoft.com/office/drawing/2014/main" id="{BFC6CEF1-66A0-4904-B124-9B8236A299F2}"/>
              </a:ext>
            </a:extLst>
          </p:cNvPr>
          <p:cNvSpPr>
            <a:spLocks noGrp="1"/>
          </p:cNvSpPr>
          <p:nvPr>
            <p:ph type="body" idx="1"/>
          </p:nvPr>
        </p:nvSpPr>
        <p:spPr/>
        <p:txBody>
          <a:bodyPr/>
          <a:lstStyle/>
          <a:p>
            <a:r>
              <a:rPr lang="en-US" dirty="0"/>
              <a:t>Chris Beaver – Glacier’s Edge (WI)</a:t>
            </a:r>
          </a:p>
          <a:p>
            <a:r>
              <a:rPr lang="en-US" dirty="0"/>
              <a:t>Christie </a:t>
            </a:r>
            <a:r>
              <a:rPr lang="en-US" dirty="0" err="1"/>
              <a:t>Hust</a:t>
            </a:r>
            <a:r>
              <a:rPr lang="en-US" dirty="0"/>
              <a:t> – South Plains (TX)</a:t>
            </a:r>
          </a:p>
          <a:p>
            <a:r>
              <a:rPr lang="en-US" dirty="0"/>
              <a:t>Catherine </a:t>
            </a:r>
            <a:r>
              <a:rPr lang="en-US" dirty="0" err="1"/>
              <a:t>Kaser</a:t>
            </a:r>
            <a:r>
              <a:rPr lang="en-US" dirty="0"/>
              <a:t> – Del-Mar-</a:t>
            </a:r>
            <a:r>
              <a:rPr lang="en-US" dirty="0" err="1"/>
              <a:t>Va</a:t>
            </a:r>
            <a:r>
              <a:rPr lang="en-US" dirty="0"/>
              <a:t> (DE)</a:t>
            </a:r>
          </a:p>
          <a:p>
            <a:r>
              <a:rPr lang="en-US" dirty="0"/>
              <a:t>Tina Kerr – Atlanta Area (GA)</a:t>
            </a:r>
          </a:p>
          <a:p>
            <a:r>
              <a:rPr lang="en-US" dirty="0"/>
              <a:t>Mati Mayfield – Crossroads of the West (UT)</a:t>
            </a:r>
          </a:p>
          <a:p>
            <a:r>
              <a:rPr lang="en-US" dirty="0"/>
              <a:t>Mike Moegenburg – Bay Lakes (WI)</a:t>
            </a:r>
          </a:p>
          <a:p>
            <a:endParaRPr lang="en-US" dirty="0"/>
          </a:p>
        </p:txBody>
      </p:sp>
    </p:spTree>
    <p:extLst>
      <p:ext uri="{BB962C8B-B14F-4D97-AF65-F5344CB8AC3E}">
        <p14:creationId xmlns:p14="http://schemas.microsoft.com/office/powerpoint/2010/main" val="348490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31FC-D387-449A-9CFF-5EEE94808F85}"/>
              </a:ext>
            </a:extLst>
          </p:cNvPr>
          <p:cNvSpPr>
            <a:spLocks noGrp="1"/>
          </p:cNvSpPr>
          <p:nvPr>
            <p:ph type="title"/>
          </p:nvPr>
        </p:nvSpPr>
        <p:spPr/>
        <p:txBody>
          <a:bodyPr/>
          <a:lstStyle/>
          <a:p>
            <a:r>
              <a:rPr lang="en-US" dirty="0"/>
              <a:t>PROJECT TEAM</a:t>
            </a:r>
          </a:p>
        </p:txBody>
      </p:sp>
      <p:sp>
        <p:nvSpPr>
          <p:cNvPr id="3" name="Text Placeholder 2">
            <a:extLst>
              <a:ext uri="{FF2B5EF4-FFF2-40B4-BE49-F238E27FC236}">
                <a16:creationId xmlns:a16="http://schemas.microsoft.com/office/drawing/2014/main" id="{BFC6CEF1-66A0-4904-B124-9B8236A299F2}"/>
              </a:ext>
            </a:extLst>
          </p:cNvPr>
          <p:cNvSpPr>
            <a:spLocks noGrp="1"/>
          </p:cNvSpPr>
          <p:nvPr>
            <p:ph type="body" idx="1"/>
          </p:nvPr>
        </p:nvSpPr>
        <p:spPr>
          <a:xfrm>
            <a:off x="838199" y="1825625"/>
            <a:ext cx="10843727" cy="4351338"/>
          </a:xfrm>
        </p:spPr>
        <p:txBody>
          <a:bodyPr/>
          <a:lstStyle/>
          <a:p>
            <a:r>
              <a:rPr lang="en-US" dirty="0"/>
              <a:t>Mike Weber – Michigan Crossroads (MI)</a:t>
            </a:r>
          </a:p>
          <a:p>
            <a:r>
              <a:rPr lang="en-US" dirty="0"/>
              <a:t>Darlene Sprague – Greater Niagara Frontier (NY)</a:t>
            </a:r>
          </a:p>
          <a:p>
            <a:r>
              <a:rPr lang="en-US" dirty="0"/>
              <a:t>Bill Cameron – Washington Crossing (PA)</a:t>
            </a:r>
          </a:p>
          <a:p>
            <a:r>
              <a:rPr lang="en-US" dirty="0"/>
              <a:t>Larry Chase – Atlanta Area (GA)</a:t>
            </a:r>
          </a:p>
          <a:p>
            <a:r>
              <a:rPr lang="en-US" dirty="0"/>
              <a:t>Wendy Shaw – National Service Center (TX)</a:t>
            </a:r>
          </a:p>
          <a:p>
            <a:endParaRPr lang="en-US" dirty="0"/>
          </a:p>
        </p:txBody>
      </p:sp>
    </p:spTree>
    <p:extLst>
      <p:ext uri="{BB962C8B-B14F-4D97-AF65-F5344CB8AC3E}">
        <p14:creationId xmlns:p14="http://schemas.microsoft.com/office/powerpoint/2010/main" val="370114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1A95-E2FF-42F9-9357-69B8BA83B9E3}"/>
              </a:ext>
            </a:extLst>
          </p:cNvPr>
          <p:cNvSpPr>
            <a:spLocks noGrp="1"/>
          </p:cNvSpPr>
          <p:nvPr>
            <p:ph type="title"/>
          </p:nvPr>
        </p:nvSpPr>
        <p:spPr/>
        <p:txBody>
          <a:bodyPr/>
          <a:lstStyle/>
          <a:p>
            <a:r>
              <a:rPr lang="en-US" dirty="0"/>
              <a:t>PURPOSE OF ROUNDTABLE</a:t>
            </a:r>
          </a:p>
        </p:txBody>
      </p:sp>
      <p:sp>
        <p:nvSpPr>
          <p:cNvPr id="3" name="Text Placeholder 2">
            <a:extLst>
              <a:ext uri="{FF2B5EF4-FFF2-40B4-BE49-F238E27FC236}">
                <a16:creationId xmlns:a16="http://schemas.microsoft.com/office/drawing/2014/main" id="{881FCAAF-1F5E-4B43-90B0-F70154435F4E}"/>
              </a:ext>
            </a:extLst>
          </p:cNvPr>
          <p:cNvSpPr>
            <a:spLocks noGrp="1"/>
          </p:cNvSpPr>
          <p:nvPr>
            <p:ph type="body" idx="1"/>
          </p:nvPr>
        </p:nvSpPr>
        <p:spPr/>
        <p:txBody>
          <a:bodyPr/>
          <a:lstStyle/>
          <a:p>
            <a:r>
              <a:rPr lang="en-US" dirty="0"/>
              <a:t>Provide information</a:t>
            </a:r>
          </a:p>
          <a:p>
            <a:r>
              <a:rPr lang="en-US" dirty="0"/>
              <a:t>Capture information</a:t>
            </a:r>
          </a:p>
          <a:p>
            <a:r>
              <a:rPr lang="en-US" dirty="0"/>
              <a:t>Offer current program training</a:t>
            </a:r>
          </a:p>
          <a:p>
            <a:r>
              <a:rPr lang="en-US" dirty="0"/>
              <a:t>Provide networking opportunities</a:t>
            </a:r>
          </a:p>
        </p:txBody>
      </p:sp>
    </p:spTree>
    <p:extLst>
      <p:ext uri="{BB962C8B-B14F-4D97-AF65-F5344CB8AC3E}">
        <p14:creationId xmlns:p14="http://schemas.microsoft.com/office/powerpoint/2010/main" val="219445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4080A-3E92-423C-B035-D2CB9CAEF123}"/>
              </a:ext>
            </a:extLst>
          </p:cNvPr>
          <p:cNvSpPr>
            <a:spLocks noGrp="1"/>
          </p:cNvSpPr>
          <p:nvPr>
            <p:ph type="title"/>
          </p:nvPr>
        </p:nvSpPr>
        <p:spPr/>
        <p:txBody>
          <a:bodyPr/>
          <a:lstStyle/>
          <a:p>
            <a:r>
              <a:rPr lang="en-US" dirty="0"/>
              <a:t>ADVANTAGES</a:t>
            </a:r>
          </a:p>
        </p:txBody>
      </p:sp>
      <p:sp>
        <p:nvSpPr>
          <p:cNvPr id="5" name="Text Placeholder 4">
            <a:extLst>
              <a:ext uri="{FF2B5EF4-FFF2-40B4-BE49-F238E27FC236}">
                <a16:creationId xmlns:a16="http://schemas.microsoft.com/office/drawing/2014/main" id="{B3F57EE4-7DB0-4A4C-ACAD-FB3126AD03A3}"/>
              </a:ext>
            </a:extLst>
          </p:cNvPr>
          <p:cNvSpPr>
            <a:spLocks noGrp="1"/>
          </p:cNvSpPr>
          <p:nvPr>
            <p:ph type="body" idx="1"/>
          </p:nvPr>
        </p:nvSpPr>
        <p:spPr/>
        <p:txBody>
          <a:bodyPr/>
          <a:lstStyle/>
          <a:p>
            <a:r>
              <a:rPr lang="en-US" dirty="0"/>
              <a:t>Consistency</a:t>
            </a:r>
          </a:p>
          <a:p>
            <a:r>
              <a:rPr lang="en-US" dirty="0"/>
              <a:t>Timeliness</a:t>
            </a:r>
          </a:p>
          <a:p>
            <a:r>
              <a:rPr lang="en-US" dirty="0"/>
              <a:t>High quality video content</a:t>
            </a:r>
          </a:p>
          <a:p>
            <a:r>
              <a:rPr lang="en-US" dirty="0"/>
              <a:t>Efficiency</a:t>
            </a:r>
          </a:p>
          <a:p>
            <a:r>
              <a:rPr lang="en-US" dirty="0"/>
              <a:t>Flexibility</a:t>
            </a:r>
          </a:p>
          <a:p>
            <a:endParaRPr lang="en-US" dirty="0"/>
          </a:p>
        </p:txBody>
      </p:sp>
    </p:spTree>
    <p:extLst>
      <p:ext uri="{BB962C8B-B14F-4D97-AF65-F5344CB8AC3E}">
        <p14:creationId xmlns:p14="http://schemas.microsoft.com/office/powerpoint/2010/main" val="188804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9A05-12B0-405E-86E7-0C8A4199FF17}"/>
              </a:ext>
            </a:extLst>
          </p:cNvPr>
          <p:cNvSpPr>
            <a:spLocks noGrp="1"/>
          </p:cNvSpPr>
          <p:nvPr>
            <p:ph type="title"/>
          </p:nvPr>
        </p:nvSpPr>
        <p:spPr/>
        <p:txBody>
          <a:bodyPr/>
          <a:lstStyle/>
          <a:p>
            <a:r>
              <a:rPr lang="en-US" dirty="0"/>
              <a:t>FLEXIBLE FORMATS</a:t>
            </a:r>
          </a:p>
        </p:txBody>
      </p:sp>
      <p:pic>
        <p:nvPicPr>
          <p:cNvPr id="5" name="Picture 4">
            <a:extLst>
              <a:ext uri="{FF2B5EF4-FFF2-40B4-BE49-F238E27FC236}">
                <a16:creationId xmlns:a16="http://schemas.microsoft.com/office/drawing/2014/main" id="{E7C3015D-5B8D-4254-8BDA-667EB85B1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516" y="1344056"/>
            <a:ext cx="4184156" cy="5414791"/>
          </a:xfrm>
          <a:prstGeom prst="rect">
            <a:avLst/>
          </a:prstGeom>
          <a:ln>
            <a:solidFill>
              <a:schemeClr val="accent1"/>
            </a:solidFill>
          </a:ln>
          <a:effectLst>
            <a:outerShdw blurRad="50800" dist="38100" dir="2700000" algn="tl" rotWithShape="0">
              <a:schemeClr val="accent5">
                <a:lumMod val="50000"/>
                <a:alpha val="40000"/>
              </a:schemeClr>
            </a:outerShdw>
          </a:effectLst>
        </p:spPr>
      </p:pic>
      <p:pic>
        <p:nvPicPr>
          <p:cNvPr id="7" name="Picture 6">
            <a:extLst>
              <a:ext uri="{FF2B5EF4-FFF2-40B4-BE49-F238E27FC236}">
                <a16:creationId xmlns:a16="http://schemas.microsoft.com/office/drawing/2014/main" id="{9EA149F8-5782-48D6-A117-495A002D3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38" y="1344057"/>
            <a:ext cx="4184158" cy="5414792"/>
          </a:xfrm>
          <a:prstGeom prst="rect">
            <a:avLst/>
          </a:prstGeom>
          <a:ln>
            <a:solidFill>
              <a:schemeClr val="accent1"/>
            </a:solidFill>
          </a:ln>
          <a:effectLst>
            <a:outerShdw blurRad="50800" dist="38100" dir="2700000" algn="tl" rotWithShape="0">
              <a:schemeClr val="accent5">
                <a:lumMod val="50000"/>
                <a:alpha val="40000"/>
              </a:schemeClr>
            </a:outerShdw>
          </a:effectLst>
        </p:spPr>
      </p:pic>
    </p:spTree>
    <p:extLst>
      <p:ext uri="{BB962C8B-B14F-4D97-AF65-F5344CB8AC3E}">
        <p14:creationId xmlns:p14="http://schemas.microsoft.com/office/powerpoint/2010/main" val="36133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A3DF-2C17-4A84-8283-011BA409E31F}"/>
              </a:ext>
            </a:extLst>
          </p:cNvPr>
          <p:cNvSpPr>
            <a:spLocks noGrp="1"/>
          </p:cNvSpPr>
          <p:nvPr>
            <p:ph type="title"/>
          </p:nvPr>
        </p:nvSpPr>
        <p:spPr/>
        <p:txBody>
          <a:bodyPr/>
          <a:lstStyle/>
          <a:p>
            <a:r>
              <a:rPr lang="en-US" dirty="0"/>
              <a:t>TRANSFORMING ROUNDTABLE</a:t>
            </a:r>
          </a:p>
        </p:txBody>
      </p:sp>
      <p:sp>
        <p:nvSpPr>
          <p:cNvPr id="3" name="Text Placeholder 2">
            <a:extLst>
              <a:ext uri="{FF2B5EF4-FFF2-40B4-BE49-F238E27FC236}">
                <a16:creationId xmlns:a16="http://schemas.microsoft.com/office/drawing/2014/main" id="{42E0F6E5-182F-46E6-91FA-10B2FDB711AE}"/>
              </a:ext>
            </a:extLst>
          </p:cNvPr>
          <p:cNvSpPr>
            <a:spLocks noGrp="1"/>
          </p:cNvSpPr>
          <p:nvPr>
            <p:ph type="body" idx="1"/>
          </p:nvPr>
        </p:nvSpPr>
        <p:spPr>
          <a:xfrm>
            <a:off x="838200" y="1825625"/>
            <a:ext cx="3990278" cy="4351338"/>
          </a:xfrm>
          <a:solidFill>
            <a:schemeClr val="bg1"/>
          </a:solidFill>
        </p:spPr>
        <p:txBody>
          <a:bodyPr>
            <a:normAutofit/>
          </a:bodyPr>
          <a:lstStyle/>
          <a:p>
            <a:r>
              <a:rPr lang="en-US" b="1" dirty="0"/>
              <a:t>Opening</a:t>
            </a:r>
          </a:p>
          <a:p>
            <a:r>
              <a:rPr lang="en-US" dirty="0"/>
              <a:t>Hot Topics</a:t>
            </a:r>
          </a:p>
          <a:p>
            <a:r>
              <a:rPr lang="en-US" dirty="0"/>
              <a:t>Safety Moment</a:t>
            </a:r>
          </a:p>
          <a:p>
            <a:r>
              <a:rPr lang="en-US" dirty="0"/>
              <a:t>Breakouts</a:t>
            </a:r>
            <a:br>
              <a:rPr lang="en-US" dirty="0"/>
            </a:br>
            <a:r>
              <a:rPr lang="en-US" dirty="0"/>
              <a:t>(Training &amp; </a:t>
            </a:r>
            <a:br>
              <a:rPr lang="en-US" dirty="0"/>
            </a:br>
            <a:r>
              <a:rPr lang="en-US" dirty="0"/>
              <a:t>Discussion)</a:t>
            </a:r>
          </a:p>
        </p:txBody>
      </p:sp>
      <p:sp>
        <p:nvSpPr>
          <p:cNvPr id="11" name="Text Placeholder 2">
            <a:extLst>
              <a:ext uri="{FF2B5EF4-FFF2-40B4-BE49-F238E27FC236}">
                <a16:creationId xmlns:a16="http://schemas.microsoft.com/office/drawing/2014/main" id="{42E0F6E5-182F-46E6-91FA-10B2FDB711AE}"/>
              </a:ext>
            </a:extLst>
          </p:cNvPr>
          <p:cNvSpPr txBox="1">
            <a:spLocks/>
          </p:cNvSpPr>
          <p:nvPr/>
        </p:nvSpPr>
        <p:spPr>
          <a:xfrm>
            <a:off x="838200" y="1825625"/>
            <a:ext cx="3990278" cy="4351338"/>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Noto Sans Symbols"/>
              <a:buChar char="▪"/>
              <a:defRPr sz="36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Opening</a:t>
            </a:r>
          </a:p>
          <a:p>
            <a:r>
              <a:rPr lang="en-US" b="1" dirty="0"/>
              <a:t>Hot Topics</a:t>
            </a:r>
          </a:p>
          <a:p>
            <a:r>
              <a:rPr lang="en-US" dirty="0"/>
              <a:t>Safety Moment</a:t>
            </a:r>
          </a:p>
          <a:p>
            <a:r>
              <a:rPr lang="en-US" dirty="0"/>
              <a:t>Breakouts</a:t>
            </a:r>
            <a:br>
              <a:rPr lang="en-US" dirty="0"/>
            </a:br>
            <a:r>
              <a:rPr lang="en-US" dirty="0"/>
              <a:t>(Training &amp; </a:t>
            </a:r>
            <a:br>
              <a:rPr lang="en-US" dirty="0"/>
            </a:br>
            <a:r>
              <a:rPr lang="en-US" dirty="0"/>
              <a:t>Discussion)</a:t>
            </a:r>
          </a:p>
        </p:txBody>
      </p:sp>
      <p:sp>
        <p:nvSpPr>
          <p:cNvPr id="12" name="Text Placeholder 2">
            <a:extLst>
              <a:ext uri="{FF2B5EF4-FFF2-40B4-BE49-F238E27FC236}">
                <a16:creationId xmlns:a16="http://schemas.microsoft.com/office/drawing/2014/main" id="{42E0F6E5-182F-46E6-91FA-10B2FDB711AE}"/>
              </a:ext>
            </a:extLst>
          </p:cNvPr>
          <p:cNvSpPr txBox="1">
            <a:spLocks/>
          </p:cNvSpPr>
          <p:nvPr/>
        </p:nvSpPr>
        <p:spPr>
          <a:xfrm>
            <a:off x="838200" y="1825625"/>
            <a:ext cx="3990278" cy="4351338"/>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Noto Sans Symbols"/>
              <a:buChar char="▪"/>
              <a:defRPr sz="36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Opening</a:t>
            </a:r>
          </a:p>
          <a:p>
            <a:r>
              <a:rPr lang="en-US" dirty="0"/>
              <a:t>Hot Topics</a:t>
            </a:r>
          </a:p>
          <a:p>
            <a:r>
              <a:rPr lang="en-US" b="1" dirty="0"/>
              <a:t>Safety Moment</a:t>
            </a:r>
          </a:p>
          <a:p>
            <a:r>
              <a:rPr lang="en-US" dirty="0"/>
              <a:t>Breakouts</a:t>
            </a:r>
            <a:br>
              <a:rPr lang="en-US" dirty="0"/>
            </a:br>
            <a:r>
              <a:rPr lang="en-US" dirty="0"/>
              <a:t>(Training &amp; </a:t>
            </a:r>
            <a:br>
              <a:rPr lang="en-US" dirty="0"/>
            </a:br>
            <a:r>
              <a:rPr lang="en-US" dirty="0"/>
              <a:t>Discussion)</a:t>
            </a:r>
          </a:p>
        </p:txBody>
      </p:sp>
      <p:sp>
        <p:nvSpPr>
          <p:cNvPr id="13" name="Text Placeholder 2">
            <a:extLst>
              <a:ext uri="{FF2B5EF4-FFF2-40B4-BE49-F238E27FC236}">
                <a16:creationId xmlns:a16="http://schemas.microsoft.com/office/drawing/2014/main" id="{42E0F6E5-182F-46E6-91FA-10B2FDB711AE}"/>
              </a:ext>
            </a:extLst>
          </p:cNvPr>
          <p:cNvSpPr txBox="1">
            <a:spLocks/>
          </p:cNvSpPr>
          <p:nvPr/>
        </p:nvSpPr>
        <p:spPr>
          <a:xfrm>
            <a:off x="838200" y="1825625"/>
            <a:ext cx="3990278" cy="4351338"/>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Noto Sans Symbols"/>
              <a:buChar char="▪"/>
              <a:defRPr sz="36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Opening</a:t>
            </a:r>
          </a:p>
          <a:p>
            <a:r>
              <a:rPr lang="en-US" dirty="0"/>
              <a:t>Hot Topics</a:t>
            </a:r>
          </a:p>
          <a:p>
            <a:r>
              <a:rPr lang="en-US" dirty="0"/>
              <a:t>Safety Moment</a:t>
            </a:r>
          </a:p>
          <a:p>
            <a:r>
              <a:rPr lang="en-US" b="1" dirty="0"/>
              <a:t>Breakouts</a:t>
            </a:r>
            <a:br>
              <a:rPr lang="en-US" b="1" dirty="0"/>
            </a:br>
            <a:r>
              <a:rPr lang="en-US" b="1" dirty="0"/>
              <a:t>(Training &amp; </a:t>
            </a:r>
            <a:br>
              <a:rPr lang="en-US" b="1" dirty="0"/>
            </a:br>
            <a:r>
              <a:rPr lang="en-US" b="1" dirty="0"/>
              <a:t>Discussion)</a:t>
            </a:r>
          </a:p>
        </p:txBody>
      </p:sp>
      <p:pic>
        <p:nvPicPr>
          <p:cNvPr id="5" name="Picture 4">
            <a:extLst>
              <a:ext uri="{FF2B5EF4-FFF2-40B4-BE49-F238E27FC236}">
                <a16:creationId xmlns:a16="http://schemas.microsoft.com/office/drawing/2014/main" id="{B3A194C5-D2E3-4DEF-8351-B3BEB263C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403" y="1336941"/>
            <a:ext cx="2885548" cy="4258598"/>
          </a:xfrm>
          <a:prstGeom prst="rect">
            <a:avLst/>
          </a:prstGeom>
          <a:ln w="3175">
            <a:solidFill>
              <a:schemeClr val="tx1"/>
            </a:solidFill>
          </a:ln>
          <a:effectLst>
            <a:outerShdw blurRad="50800" dist="38100" dir="2700000" algn="tl" rotWithShape="0">
              <a:schemeClr val="accent1">
                <a:lumMod val="50000"/>
                <a:alpha val="40000"/>
              </a:schemeClr>
            </a:outerShdw>
          </a:effectLst>
        </p:spPr>
      </p:pic>
      <p:grpSp>
        <p:nvGrpSpPr>
          <p:cNvPr id="16" name="Group 15"/>
          <p:cNvGrpSpPr/>
          <p:nvPr/>
        </p:nvGrpSpPr>
        <p:grpSpPr>
          <a:xfrm>
            <a:off x="7611801" y="2594345"/>
            <a:ext cx="4313678" cy="3608718"/>
            <a:chOff x="7792724" y="2539502"/>
            <a:chExt cx="4313678" cy="3608718"/>
          </a:xfrm>
        </p:grpSpPr>
        <p:pic>
          <p:nvPicPr>
            <p:cNvPr id="7" name="Picture 6">
              <a:extLst>
                <a:ext uri="{FF2B5EF4-FFF2-40B4-BE49-F238E27FC236}">
                  <a16:creationId xmlns:a16="http://schemas.microsoft.com/office/drawing/2014/main" id="{0DED995B-C9DF-464A-B025-35376586E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935" y="2539502"/>
              <a:ext cx="3932467" cy="3608718"/>
            </a:xfrm>
            <a:prstGeom prst="rect">
              <a:avLst/>
            </a:prstGeom>
            <a:ln w="3175">
              <a:solidFill>
                <a:schemeClr val="tx1"/>
              </a:solidFill>
            </a:ln>
            <a:effectLst>
              <a:outerShdw blurRad="50800" dist="38100" dir="2700000" algn="tl" rotWithShape="0">
                <a:schemeClr val="accent1">
                  <a:lumMod val="50000"/>
                  <a:alpha val="40000"/>
                </a:schemeClr>
              </a:outerShdw>
            </a:effectLst>
          </p:spPr>
        </p:pic>
        <p:sp>
          <p:nvSpPr>
            <p:cNvPr id="6" name="Isosceles Triangle 5"/>
            <p:cNvSpPr/>
            <p:nvPr/>
          </p:nvSpPr>
          <p:spPr>
            <a:xfrm rot="16200000">
              <a:off x="6178973" y="4153253"/>
              <a:ext cx="3608718" cy="381215"/>
            </a:xfrm>
            <a:prstGeom prst="triangle">
              <a:avLst>
                <a:gd name="adj" fmla="val 2220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84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D995B-C9DF-464A-B025-35376586E85F}"/>
              </a:ext>
            </a:extLst>
          </p:cNvPr>
          <p:cNvPicPr>
            <a:picLocks noChangeAspect="1"/>
          </p:cNvPicPr>
          <p:nvPr/>
        </p:nvPicPr>
        <p:blipFill rotWithShape="1">
          <a:blip r:embed="rId3">
            <a:extLst>
              <a:ext uri="{28A0092B-C50C-407E-A947-70E740481C1C}">
                <a14:useLocalDpi xmlns:a14="http://schemas.microsoft.com/office/drawing/2010/main" val="0"/>
              </a:ext>
            </a:extLst>
          </a:blip>
          <a:srcRect t="4266"/>
          <a:stretch/>
        </p:blipFill>
        <p:spPr>
          <a:xfrm>
            <a:off x="3986932" y="1605517"/>
            <a:ext cx="4623270" cy="4061636"/>
          </a:xfrm>
          <a:prstGeom prst="rect">
            <a:avLst/>
          </a:prstGeom>
          <a:ln w="3175">
            <a:solidFill>
              <a:schemeClr val="tx1"/>
            </a:solidFill>
          </a:ln>
          <a:effectLst>
            <a:outerShdw blurRad="50800" dist="38100" dir="2700000" algn="tl" rotWithShape="0">
              <a:schemeClr val="accent1">
                <a:lumMod val="50000"/>
                <a:alpha val="40000"/>
              </a:schemeClr>
            </a:outerShdw>
          </a:effectLst>
        </p:spPr>
      </p:pic>
      <p:sp>
        <p:nvSpPr>
          <p:cNvPr id="2" name="Title 1">
            <a:extLst>
              <a:ext uri="{FF2B5EF4-FFF2-40B4-BE49-F238E27FC236}">
                <a16:creationId xmlns:a16="http://schemas.microsoft.com/office/drawing/2014/main" id="{73B9A3DF-2C17-4A84-8283-011BA409E31F}"/>
              </a:ext>
            </a:extLst>
          </p:cNvPr>
          <p:cNvSpPr>
            <a:spLocks noGrp="1"/>
          </p:cNvSpPr>
          <p:nvPr>
            <p:ph type="title"/>
          </p:nvPr>
        </p:nvSpPr>
        <p:spPr/>
        <p:txBody>
          <a:bodyPr/>
          <a:lstStyle/>
          <a:p>
            <a:r>
              <a:rPr lang="en-US" dirty="0"/>
              <a:t>TRANSFORMING ROUNDTABLE</a:t>
            </a:r>
          </a:p>
        </p:txBody>
      </p:sp>
      <p:sp>
        <p:nvSpPr>
          <p:cNvPr id="3" name="Text Placeholder 2">
            <a:extLst>
              <a:ext uri="{FF2B5EF4-FFF2-40B4-BE49-F238E27FC236}">
                <a16:creationId xmlns:a16="http://schemas.microsoft.com/office/drawing/2014/main" id="{42E0F6E5-182F-46E6-91FA-10B2FDB711AE}"/>
              </a:ext>
            </a:extLst>
          </p:cNvPr>
          <p:cNvSpPr>
            <a:spLocks noGrp="1"/>
          </p:cNvSpPr>
          <p:nvPr>
            <p:ph type="body" idx="1"/>
          </p:nvPr>
        </p:nvSpPr>
        <p:spPr>
          <a:xfrm>
            <a:off x="762000" y="1825625"/>
            <a:ext cx="3190664" cy="4351338"/>
          </a:xfrm>
          <a:solidFill>
            <a:schemeClr val="bg1"/>
          </a:solidFill>
        </p:spPr>
        <p:txBody>
          <a:bodyPr/>
          <a:lstStyle/>
          <a:p>
            <a:r>
              <a:rPr lang="en-US" b="1" dirty="0"/>
              <a:t>Closing</a:t>
            </a:r>
          </a:p>
          <a:p>
            <a:r>
              <a:rPr lang="en-US" dirty="0"/>
              <a:t>Networking</a:t>
            </a:r>
          </a:p>
          <a:p>
            <a:r>
              <a:rPr lang="en-US" dirty="0"/>
              <a:t>Linking </a:t>
            </a:r>
            <a:br>
              <a:rPr lang="en-US" dirty="0"/>
            </a:br>
            <a:r>
              <a:rPr lang="en-US" dirty="0"/>
              <a:t>Needs</a:t>
            </a:r>
          </a:p>
        </p:txBody>
      </p:sp>
      <p:grpSp>
        <p:nvGrpSpPr>
          <p:cNvPr id="7" name="Group 6"/>
          <p:cNvGrpSpPr/>
          <p:nvPr/>
        </p:nvGrpSpPr>
        <p:grpSpPr>
          <a:xfrm>
            <a:off x="5832091" y="3345366"/>
            <a:ext cx="6006145" cy="2950113"/>
            <a:chOff x="5832091" y="3345366"/>
            <a:chExt cx="6006145" cy="2950113"/>
          </a:xfrm>
        </p:grpSpPr>
        <p:sp>
          <p:nvSpPr>
            <p:cNvPr id="6" name="Isosceles Triangle 5"/>
            <p:cNvSpPr/>
            <p:nvPr/>
          </p:nvSpPr>
          <p:spPr>
            <a:xfrm rot="16200000">
              <a:off x="4751403" y="4426054"/>
              <a:ext cx="2950112" cy="788735"/>
            </a:xfrm>
            <a:prstGeom prst="triangle">
              <a:avLst>
                <a:gd name="adj" fmla="val 25127"/>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620823" y="3345366"/>
              <a:ext cx="5217413" cy="2950113"/>
            </a:xfrm>
            <a:prstGeom prst="rect">
              <a:avLst/>
            </a:prstGeom>
            <a:ln>
              <a:solidFill>
                <a:schemeClr val="accent5">
                  <a:lumMod val="50000"/>
                </a:schemeClr>
              </a:solidFill>
            </a:ln>
            <a:effectLst>
              <a:outerShdw blurRad="50800" dist="38100" dir="2700000" algn="tl" rotWithShape="0">
                <a:schemeClr val="accent5">
                  <a:lumMod val="50000"/>
                  <a:alpha val="40000"/>
                </a:schemeClr>
              </a:outerShdw>
            </a:effectLst>
          </p:spPr>
        </p:pic>
      </p:grpSp>
      <p:sp>
        <p:nvSpPr>
          <p:cNvPr id="8" name="Text Placeholder 2">
            <a:extLst>
              <a:ext uri="{FF2B5EF4-FFF2-40B4-BE49-F238E27FC236}">
                <a16:creationId xmlns:a16="http://schemas.microsoft.com/office/drawing/2014/main" id="{42E0F6E5-182F-46E6-91FA-10B2FDB711AE}"/>
              </a:ext>
            </a:extLst>
          </p:cNvPr>
          <p:cNvSpPr txBox="1">
            <a:spLocks/>
          </p:cNvSpPr>
          <p:nvPr/>
        </p:nvSpPr>
        <p:spPr>
          <a:xfrm>
            <a:off x="760218" y="1825625"/>
            <a:ext cx="3190664" cy="4351338"/>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Noto Sans Symbols"/>
              <a:buChar char="▪"/>
              <a:defRPr sz="36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Closing</a:t>
            </a:r>
          </a:p>
          <a:p>
            <a:r>
              <a:rPr lang="en-US" b="1" dirty="0"/>
              <a:t>Networking</a:t>
            </a:r>
          </a:p>
          <a:p>
            <a:r>
              <a:rPr lang="en-US" dirty="0"/>
              <a:t>Linking </a:t>
            </a:r>
            <a:br>
              <a:rPr lang="en-US" dirty="0"/>
            </a:br>
            <a:r>
              <a:rPr lang="en-US" dirty="0"/>
              <a:t>Needs</a:t>
            </a:r>
          </a:p>
        </p:txBody>
      </p:sp>
      <p:sp>
        <p:nvSpPr>
          <p:cNvPr id="9" name="Text Placeholder 2">
            <a:extLst>
              <a:ext uri="{FF2B5EF4-FFF2-40B4-BE49-F238E27FC236}">
                <a16:creationId xmlns:a16="http://schemas.microsoft.com/office/drawing/2014/main" id="{42E0F6E5-182F-46E6-91FA-10B2FDB711AE}"/>
              </a:ext>
            </a:extLst>
          </p:cNvPr>
          <p:cNvSpPr txBox="1">
            <a:spLocks/>
          </p:cNvSpPr>
          <p:nvPr/>
        </p:nvSpPr>
        <p:spPr>
          <a:xfrm>
            <a:off x="760218" y="1826922"/>
            <a:ext cx="3190664" cy="4351338"/>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chemeClr val="dk1"/>
              </a:buClr>
              <a:buSzPts val="3600"/>
              <a:buFont typeface="Noto Sans Symbols"/>
              <a:buChar char="▪"/>
              <a:defRPr sz="36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50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Closing</a:t>
            </a:r>
          </a:p>
          <a:p>
            <a:r>
              <a:rPr lang="en-US" dirty="0"/>
              <a:t>Networking</a:t>
            </a:r>
          </a:p>
          <a:p>
            <a:r>
              <a:rPr lang="en-US" b="1" dirty="0"/>
              <a:t>Linking </a:t>
            </a:r>
            <a:br>
              <a:rPr lang="en-US" b="1" dirty="0"/>
            </a:br>
            <a:r>
              <a:rPr lang="en-US" b="1" dirty="0"/>
              <a:t>Needs</a:t>
            </a:r>
          </a:p>
        </p:txBody>
      </p:sp>
    </p:spTree>
    <p:extLst>
      <p:ext uri="{BB962C8B-B14F-4D97-AF65-F5344CB8AC3E}">
        <p14:creationId xmlns:p14="http://schemas.microsoft.com/office/powerpoint/2010/main" val="12880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6080</Words>
  <Application>Microsoft Office PowerPoint</Application>
  <PresentationFormat>Widescreen</PresentationFormat>
  <Paragraphs>477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Helvetica Neue</vt:lpstr>
      <vt:lpstr>Noto Sans Symbols</vt:lpstr>
      <vt:lpstr>Microsoft Sans Serif</vt:lpstr>
      <vt:lpstr>Arial</vt:lpstr>
      <vt:lpstr>Courier New</vt:lpstr>
      <vt:lpstr>Office Theme</vt:lpstr>
      <vt:lpstr> TRANSFORMING ROUNDTABLE: FOR YOUR INFORMATION</vt:lpstr>
      <vt:lpstr>Transforming Roundtable </vt:lpstr>
      <vt:lpstr>PROJECT TEAM</vt:lpstr>
      <vt:lpstr>PROJECT TEAM</vt:lpstr>
      <vt:lpstr>PURPOSE OF ROUNDTABLE</vt:lpstr>
      <vt:lpstr>ADVANTAGES</vt:lpstr>
      <vt:lpstr>FLEXIBLE FORMATS</vt:lpstr>
      <vt:lpstr>TRANSFORMING ROUNDTABLE</vt:lpstr>
      <vt:lpstr>TRANSFORMING ROUNDTABLE</vt:lpstr>
      <vt:lpstr>ROUNDTABLE RESOURCES WWW.SCOUTING.ORG/COMMISSIONERS/ROUNDTABLE-SUPPORT</vt:lpstr>
      <vt:lpstr>QUESTIONS, ANSWERS, &amp; DISCUSSION</vt:lpstr>
      <vt:lpstr>CALL TO ACTION</vt:lpstr>
      <vt:lpstr>Transforming Roundtable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Service Strategic Review</dc:title>
  <dc:creator>Leonard H Chase</dc:creator>
  <cp:lastModifiedBy>Darlene Sprague</cp:lastModifiedBy>
  <cp:revision>192</cp:revision>
  <cp:lastPrinted>2020-07-15T22:03:25Z</cp:lastPrinted>
  <dcterms:created xsi:type="dcterms:W3CDTF">2020-04-14T23:21:47Z</dcterms:created>
  <dcterms:modified xsi:type="dcterms:W3CDTF">2020-07-21T21:14:02Z</dcterms:modified>
</cp:coreProperties>
</file>