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29"/>
  </p:notesMasterIdLst>
  <p:sldIdLst>
    <p:sldId id="268" r:id="rId3"/>
    <p:sldId id="256" r:id="rId4"/>
    <p:sldId id="257" r:id="rId5"/>
    <p:sldId id="270" r:id="rId6"/>
    <p:sldId id="271" r:id="rId7"/>
    <p:sldId id="272" r:id="rId8"/>
    <p:sldId id="273" r:id="rId9"/>
    <p:sldId id="274" r:id="rId10"/>
    <p:sldId id="263" r:id="rId11"/>
    <p:sldId id="261" r:id="rId12"/>
    <p:sldId id="266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67" r:id="rId27"/>
    <p:sldId id="265" r:id="rId28"/>
  </p:sldIdLst>
  <p:sldSz cx="9144000" cy="5715000" type="screen16x1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148" autoAdjust="0"/>
  </p:normalViewPr>
  <p:slideViewPr>
    <p:cSldViewPr>
      <p:cViewPr varScale="1">
        <p:scale>
          <a:sx n="108" d="100"/>
          <a:sy n="108" d="100"/>
        </p:scale>
        <p:origin x="1098" y="90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05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CAB407-B6A2-4EBD-A147-B91012217498}" type="datetimeFigureOut">
              <a:rPr lang="en-US" smtClean="0"/>
              <a:t>3/11/2020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07336B-750A-4177-B899-8BB93B6815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510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07336B-750A-4177-B899-8BB93B681500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280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706B20-CF26-4C1F-A447-D84B7F1D067A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1354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706B20-CF26-4C1F-A447-D84B7F1D067A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9646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706B20-CF26-4C1F-A447-D84B7F1D067A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913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Listen to the youth.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07336B-750A-4177-B899-8BB93B68150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684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706B20-CF26-4C1F-A447-D84B7F1D067A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7479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706B20-CF26-4C1F-A447-D84B7F1D067A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1763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706B20-CF26-4C1F-A447-D84B7F1D067A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2644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706B20-CF26-4C1F-A447-D84B7F1D067A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5822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706B20-CF26-4C1F-A447-D84B7F1D067A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2925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706B20-CF26-4C1F-A447-D84B7F1D067A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0511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Build the bandwagon. Public relations campaigns </a:t>
            </a:r>
          </a:p>
          <a:p>
            <a:r>
              <a:rPr lang="en-US" dirty="0"/>
              <a:t>can be an extraordinarily successful way to drive </a:t>
            </a:r>
          </a:p>
          <a:p>
            <a:r>
              <a:rPr lang="en-US" dirty="0"/>
              <a:t>membership. People like to be part of a growing, </a:t>
            </a:r>
          </a:p>
          <a:p>
            <a:r>
              <a:rPr lang="en-US" dirty="0"/>
              <a:t>successful organization. Press releases celebrating growth </a:t>
            </a:r>
          </a:p>
          <a:p>
            <a:r>
              <a:rPr lang="en-US" dirty="0"/>
              <a:t>milestones and other achievements are a great way to tap </a:t>
            </a:r>
          </a:p>
          <a:p>
            <a:r>
              <a:rPr lang="en-US" dirty="0"/>
              <a:t>into this desire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706B20-CF26-4C1F-A447-D84B7F1D067A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757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60982"/>
            <a:ext cx="7772400" cy="1225021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>
            <a:normAutofit/>
          </a:bodyPr>
          <a:lstStyle>
            <a:lvl1pPr marL="0" indent="0" algn="ctr">
              <a:buNone/>
              <a:defRPr sz="3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66"/>
            <a:ext cx="2057400" cy="487627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66"/>
            <a:ext cx="6019800" cy="48762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Picture 3" descr="white rectangle.png"/>
          <p:cNvPicPr>
            <a:picLocks noChangeAspect="1"/>
          </p:cNvPicPr>
          <p:nvPr userDrawn="1"/>
        </p:nvPicPr>
        <p:blipFill>
          <a:blip r:embed="rId2"/>
          <a:srcRect b="10452"/>
          <a:stretch>
            <a:fillRect/>
          </a:stretch>
        </p:blipFill>
        <p:spPr bwMode="auto">
          <a:xfrm>
            <a:off x="0" y="1083469"/>
            <a:ext cx="9144000" cy="4631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333501"/>
            <a:ext cx="8229600" cy="37716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59001"/>
            <a:ext cx="7772400" cy="1135062"/>
          </a:xfrm>
        </p:spPr>
        <p:txBody>
          <a:bodyPr anchor="t">
            <a:noAutofit/>
          </a:bodyPr>
          <a:lstStyle>
            <a:lvl1pPr algn="l">
              <a:defRPr sz="44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556001"/>
            <a:ext cx="7772400" cy="678656"/>
          </a:xfrm>
        </p:spPr>
        <p:txBody>
          <a:bodyPr anchor="b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1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1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279261"/>
            <a:ext cx="4041775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27541"/>
            <a:ext cx="3008313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4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195919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1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3"/>
            <a:ext cx="5486400" cy="6707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4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1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7206000" y="5117700"/>
            <a:ext cx="1649170" cy="53393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lang="en-US" sz="4800" kern="1200" spc="-150" smtClean="0">
          <a:ln w="3175">
            <a:noFill/>
          </a:ln>
          <a:solidFill>
            <a:schemeClr val="tx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629" y="723900"/>
            <a:ext cx="7884841" cy="4033778"/>
          </a:xfrm>
          <a:prstGeom prst="ellipse">
            <a:avLst/>
          </a:prstGeom>
          <a:ln w="63500" cap="rnd">
            <a:solidFill>
              <a:schemeClr val="bg1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866900"/>
            <a:ext cx="7875316" cy="122502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 fontScale="90000"/>
          </a:bodyPr>
          <a:lstStyle/>
          <a:p>
            <a:r>
              <a:rPr lang="en-US" b="1" spc="50" dirty="0">
                <a:ln w="9525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Traveling Overseas with Scouts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361296"/>
            <a:ext cx="7875316" cy="5635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>
              <a:spcBef>
                <a:spcPct val="0"/>
              </a:spcBef>
            </a:pPr>
            <a:r>
              <a:rPr lang="en-US" sz="2800" spc="-150" dirty="0">
                <a:ln w="3175">
                  <a:noFill/>
                </a:ln>
                <a:solidFill>
                  <a:schemeClr val="bg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Arial" charset="0"/>
              </a:rPr>
              <a:t>Tips, Advice, and Resources for Leaders</a:t>
            </a:r>
          </a:p>
        </p:txBody>
      </p:sp>
    </p:spTree>
    <p:extLst>
      <p:ext uri="{BB962C8B-B14F-4D97-AF65-F5344CB8AC3E}">
        <p14:creationId xmlns:p14="http://schemas.microsoft.com/office/powerpoint/2010/main" val="8707745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454109"/>
            <a:ext cx="8001000" cy="3453613"/>
          </a:xfrm>
        </p:spPr>
        <p:txBody>
          <a:bodyPr/>
          <a:lstStyle/>
          <a:p>
            <a:r>
              <a:rPr lang="en-US" dirty="0"/>
              <a:t>Travel warnings &amp; alerts</a:t>
            </a:r>
          </a:p>
          <a:p>
            <a:r>
              <a:rPr lang="en-US" dirty="0"/>
              <a:t>Sent via email and text </a:t>
            </a:r>
          </a:p>
          <a:p>
            <a:r>
              <a:rPr lang="en-US" dirty="0"/>
              <a:t>Register your travel itinerary</a:t>
            </a:r>
          </a:p>
          <a:p>
            <a:r>
              <a:rPr lang="en-US" dirty="0"/>
              <a:t>Local embassy knows where you are</a:t>
            </a:r>
          </a:p>
          <a:p>
            <a:r>
              <a:rPr lang="en-US" dirty="0"/>
              <a:t>Enroll - http://step.state.gov/step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28864"/>
            <a:ext cx="8229600" cy="952500"/>
          </a:xfrm>
        </p:spPr>
        <p:txBody>
          <a:bodyPr/>
          <a:lstStyle/>
          <a:p>
            <a:pPr algn="l"/>
            <a:r>
              <a:rPr lang="en-US" dirty="0"/>
              <a:t>Step 4: Safety &amp; Security</a:t>
            </a:r>
            <a:endParaRPr lang="en-GB" dirty="0"/>
          </a:p>
        </p:txBody>
      </p:sp>
      <p:sp>
        <p:nvSpPr>
          <p:cNvPr id="8" name="Text Placeholder 4"/>
          <p:cNvSpPr txBox="1">
            <a:spLocks/>
          </p:cNvSpPr>
          <p:nvPr/>
        </p:nvSpPr>
        <p:spPr>
          <a:xfrm>
            <a:off x="457200" y="5143500"/>
            <a:ext cx="7772400" cy="571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7030A0"/>
                </a:solidFill>
              </a:rPr>
              <a:t>Safety &amp; Security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56579"/>
            <a:ext cx="4724400" cy="824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93885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776" y="0"/>
            <a:ext cx="8610600" cy="952500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Step 5: What to Pack / What to Bring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776" y="965704"/>
            <a:ext cx="8335224" cy="4190999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Select the appropriate clothing, gear, equipment</a:t>
            </a:r>
          </a:p>
          <a:p>
            <a:r>
              <a:rPr lang="en-GB" dirty="0"/>
              <a:t>EagleCreek.com</a:t>
            </a:r>
          </a:p>
          <a:p>
            <a:pPr lvl="1"/>
            <a:r>
              <a:rPr lang="en-GB" dirty="0"/>
              <a:t>www.eaglecreek.com/travel-tips-packing-lists</a:t>
            </a:r>
          </a:p>
          <a:p>
            <a:r>
              <a:rPr lang="en-GB" dirty="0"/>
              <a:t>Packing checklists for travel</a:t>
            </a:r>
          </a:p>
          <a:p>
            <a:pPr lvl="1"/>
            <a:r>
              <a:rPr lang="en-GB" dirty="0"/>
              <a:t>Pre-departure &amp; home checklist</a:t>
            </a:r>
          </a:p>
          <a:p>
            <a:pPr lvl="1"/>
            <a:r>
              <a:rPr lang="en-GB" dirty="0"/>
              <a:t>Travel Health</a:t>
            </a:r>
          </a:p>
          <a:p>
            <a:pPr lvl="1"/>
            <a:r>
              <a:rPr lang="en-GB" dirty="0"/>
              <a:t>Travel Gear</a:t>
            </a:r>
          </a:p>
          <a:p>
            <a:pPr lvl="1"/>
            <a:r>
              <a:rPr lang="en-GB" dirty="0"/>
              <a:t>Travel accessories</a:t>
            </a:r>
          </a:p>
          <a:p>
            <a:pPr lvl="1"/>
            <a:r>
              <a:rPr lang="en-GB" dirty="0"/>
              <a:t>Toiletries</a:t>
            </a:r>
          </a:p>
        </p:txBody>
      </p:sp>
      <p:sp>
        <p:nvSpPr>
          <p:cNvPr id="4" name="Text Placeholder 4"/>
          <p:cNvSpPr txBox="1">
            <a:spLocks/>
          </p:cNvSpPr>
          <p:nvPr/>
        </p:nvSpPr>
        <p:spPr>
          <a:xfrm>
            <a:off x="457200" y="5143500"/>
            <a:ext cx="7772400" cy="571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7030A0"/>
                </a:solidFill>
              </a:rPr>
              <a:t>Planning &amp; Logistics</a:t>
            </a:r>
          </a:p>
        </p:txBody>
      </p:sp>
    </p:spTree>
    <p:extLst>
      <p:ext uri="{BB962C8B-B14F-4D97-AF65-F5344CB8AC3E}">
        <p14:creationId xmlns:p14="http://schemas.microsoft.com/office/powerpoint/2010/main" val="36313694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Patrol exercise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You have  minutes to Plan a Trip</a:t>
            </a:r>
          </a:p>
        </p:txBody>
      </p:sp>
    </p:spTree>
    <p:extLst>
      <p:ext uri="{BB962C8B-B14F-4D97-AF65-F5344CB8AC3E}">
        <p14:creationId xmlns:p14="http://schemas.microsoft.com/office/powerpoint/2010/main" val="5583367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Patrol Exercise: Destinations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28700"/>
            <a:ext cx="9067800" cy="4038600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Kandersteg Intl Scout Centre, Switzerland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Muxbal Scout Camp, Guatemala City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London, England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Cairo Intl Scout Centre, Egypt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Castle Saunderson Scout Camp, Ireland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Leaves &amp; Lizards Arenal Volcano Lodge, Costa Rica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7-Day Hawaiian Island Hopping Cruise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Chateau Jambville Scout Centre, outside Paris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0658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 ten keys to success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4"/>
          <p:cNvSpPr txBox="1">
            <a:spLocks/>
          </p:cNvSpPr>
          <p:nvPr/>
        </p:nvSpPr>
        <p:spPr>
          <a:xfrm>
            <a:off x="457200" y="5143500"/>
            <a:ext cx="7772400" cy="571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7030A0"/>
                </a:solidFill>
              </a:rPr>
              <a:t>Overseas Travel</a:t>
            </a:r>
          </a:p>
        </p:txBody>
      </p:sp>
    </p:spTree>
    <p:extLst>
      <p:ext uri="{BB962C8B-B14F-4D97-AF65-F5344CB8AC3E}">
        <p14:creationId xmlns:p14="http://schemas.microsoft.com/office/powerpoint/2010/main" val="462534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419101"/>
            <a:ext cx="7924800" cy="1015663"/>
          </a:xfrm>
          <a:noFill/>
        </p:spPr>
        <p:txBody>
          <a:bodyPr vert="horz" wrap="square" lIns="91440" tIns="45720" rIns="91440" bIns="45720" rtlCol="0" anchor="ctr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/>
            <a:r>
              <a:rPr lang="en-US" sz="6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1. Make a plan</a:t>
            </a:r>
          </a:p>
        </p:txBody>
      </p:sp>
      <p:pic>
        <p:nvPicPr>
          <p:cNvPr id="4099" name="Picture 3" descr="C:\Users\rthomas.BRCO\AppData\Local\Microsoft\Windows\Temporary Internet Files\Content.IE5\1YFEIF59\MP900442211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723900"/>
            <a:ext cx="2590800" cy="3886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04800" y="1840379"/>
            <a:ext cx="5029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“</a:t>
            </a:r>
            <a:r>
              <a:rPr lang="en-US" sz="4000" i="1" dirty="0"/>
              <a:t>There are no planned failures, just failures to plan.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9513262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66700"/>
            <a:ext cx="7924800" cy="1015663"/>
          </a:xfrm>
          <a:noFill/>
        </p:spPr>
        <p:txBody>
          <a:bodyPr vert="horz" wrap="square" lIns="91440" tIns="45720" rIns="91440" bIns="45720" rtlCol="0" anchor="ctr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/>
            <a:r>
              <a:rPr lang="en-US" sz="6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2. Build a team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2400" y="2019300"/>
            <a:ext cx="5029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“</a:t>
            </a:r>
            <a:r>
              <a:rPr lang="en-US" sz="4000" i="1" dirty="0"/>
              <a:t>Use a Team of Volunteers”</a:t>
            </a:r>
            <a:endParaRPr lang="en-US" sz="4000" dirty="0"/>
          </a:p>
        </p:txBody>
      </p:sp>
      <p:pic>
        <p:nvPicPr>
          <p:cNvPr id="2050" name="Picture 2" descr="http://manywaters.nsbsa.org/portals/45/Images/roundtabl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423719"/>
            <a:ext cx="4074581" cy="2514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627241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896" y="379205"/>
            <a:ext cx="7924800" cy="1015663"/>
          </a:xfrm>
          <a:noFill/>
        </p:spPr>
        <p:txBody>
          <a:bodyPr vert="horz" wrap="square" lIns="91440" tIns="45720" rIns="91440" bIns="45720" rtlCol="0" anchor="ctr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/>
            <a:r>
              <a:rPr lang="en-US" sz="6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3. Research and educate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76800" y="1699405"/>
            <a:ext cx="3962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“Build a Knowledge Bank”</a:t>
            </a:r>
          </a:p>
        </p:txBody>
      </p:sp>
      <p:pic>
        <p:nvPicPr>
          <p:cNvPr id="6148" name="Picture 4" descr="C:\Users\rthomas.BRCO\AppData\Local\Microsoft\Windows\Temporary Internet Files\Content.IE5\SVN01SZK\MP900449113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10" y="1562100"/>
            <a:ext cx="4544290" cy="28427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108686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68624"/>
            <a:ext cx="9296400" cy="923330"/>
          </a:xfrm>
          <a:noFill/>
        </p:spPr>
        <p:txBody>
          <a:bodyPr vert="horz" wrap="square" lIns="91440" tIns="45720" rIns="91440" bIns="45720" rtlCol="0" anchor="ctr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/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4. Know your customers!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19600" y="1409700"/>
            <a:ext cx="4495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“Understand your parents, Scouts; their needs, habits”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381000" y="1442099"/>
            <a:ext cx="4030807" cy="3016290"/>
            <a:chOff x="381000" y="1442099"/>
            <a:chExt cx="4030807" cy="3016290"/>
          </a:xfrm>
        </p:grpSpPr>
        <p:pic>
          <p:nvPicPr>
            <p:cNvPr id="7179" name="Picture 11" descr="C:\Users\rthomas.BRCO\AppData\Local\Microsoft\Windows\Temporary Internet Files\Content.IE5\1YFEIF59\MP900409444[1]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3331" y="1452491"/>
              <a:ext cx="988476" cy="147550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7173" name="Picture 5" descr="C:\Users\rthomas.BRCO\AppData\Local\Microsoft\Windows\Temporary Internet Files\Content.IE5\1YFEIF59\MP900384687[1]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01" y="1442099"/>
              <a:ext cx="1507435" cy="148590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7176" name="Picture 8" descr="C:\Users\rthomas.BRCO\AppData\Local\Microsoft\Windows\Temporary Internet Files\Content.IE5\28ZW0WKI\MP900305807[1]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8435" y="1442100"/>
              <a:ext cx="1539857" cy="149109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7177" name="Picture 9" descr="C:\Users\rthomas.BRCO\AppData\Local\Microsoft\Windows\Temporary Internet Files\Content.IE5\HNU7O7AS\MP900305805[1]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00" y="2927999"/>
              <a:ext cx="1507434" cy="153039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7178" name="Picture 10" descr="C:\Users\rthomas.BRCO\AppData\Local\Microsoft\Windows\Temporary Internet Files\Content.IE5\DHTY1HU6\MP900305806[1]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8434" y="2933194"/>
              <a:ext cx="2523373" cy="152519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</p:spTree>
    <p:extLst>
      <p:ext uri="{BB962C8B-B14F-4D97-AF65-F5344CB8AC3E}">
        <p14:creationId xmlns:p14="http://schemas.microsoft.com/office/powerpoint/2010/main" val="17116796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90500"/>
            <a:ext cx="8915400" cy="923330"/>
          </a:xfrm>
          <a:noFill/>
        </p:spPr>
        <p:txBody>
          <a:bodyPr vert="horz" wrap="square" lIns="91440" tIns="45720" rIns="91440" bIns="45720" rtlCol="0" anchor="ctr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/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5. Track your progress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81600" y="1409700"/>
            <a:ext cx="3733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1. Measure </a:t>
            </a:r>
            <a:br>
              <a:rPr lang="en-US" sz="4800" dirty="0"/>
            </a:br>
            <a:r>
              <a:rPr lang="en-US" sz="4800" dirty="0"/>
              <a:t>2. Benchmark</a:t>
            </a:r>
          </a:p>
          <a:p>
            <a:r>
              <a:rPr lang="en-US" sz="4800" dirty="0"/>
              <a:t>3. Improve</a:t>
            </a:r>
          </a:p>
          <a:p>
            <a:r>
              <a:rPr lang="en-US" sz="4800" dirty="0"/>
              <a:t>4. Repeat</a:t>
            </a:r>
          </a:p>
        </p:txBody>
      </p:sp>
      <p:pic>
        <p:nvPicPr>
          <p:cNvPr id="8194" name="Picture 2" descr="C:\Users\rthomas.BRCO\AppData\Local\Microsoft\Windows\Temporary Internet Files\Content.IE5\LJKMYO99\MP900430737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85900"/>
            <a:ext cx="4106117" cy="27331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48649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rgbClr val="FFC000"/>
                </a:solidFill>
              </a:rPr>
              <a:t>AGENDA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261872" y="1166886"/>
            <a:ext cx="7391400" cy="377163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3600" dirty="0"/>
              <a:t>Introduction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3600" dirty="0"/>
              <a:t>Why Do IT?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3600" dirty="0"/>
              <a:t>Planning &amp; Logistics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3600" dirty="0"/>
              <a:t>Safety &amp; Security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3600" dirty="0"/>
              <a:t>Health &amp; Medical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3600" dirty="0"/>
              <a:t>Top Ten</a:t>
            </a:r>
          </a:p>
        </p:txBody>
      </p:sp>
      <p:sp>
        <p:nvSpPr>
          <p:cNvPr id="7" name="Isosceles Triangle 6"/>
          <p:cNvSpPr/>
          <p:nvPr/>
        </p:nvSpPr>
        <p:spPr>
          <a:xfrm rot="5400000">
            <a:off x="1252223" y="2018704"/>
            <a:ext cx="447544" cy="333375"/>
          </a:xfrm>
          <a:prstGeom prst="triangl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Isosceles Triangle 11"/>
          <p:cNvSpPr/>
          <p:nvPr/>
        </p:nvSpPr>
        <p:spPr>
          <a:xfrm rot="5400000">
            <a:off x="1254443" y="1302639"/>
            <a:ext cx="448056" cy="338328"/>
          </a:xfrm>
          <a:prstGeom prst="triangl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Isosceles Triangle 12"/>
          <p:cNvSpPr/>
          <p:nvPr/>
        </p:nvSpPr>
        <p:spPr>
          <a:xfrm rot="5400000">
            <a:off x="1254443" y="2701423"/>
            <a:ext cx="448056" cy="338328"/>
          </a:xfrm>
          <a:prstGeom prst="triangl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Isosceles Triangle 13"/>
          <p:cNvSpPr/>
          <p:nvPr/>
        </p:nvSpPr>
        <p:spPr>
          <a:xfrm rot="5400000">
            <a:off x="1254443" y="3434420"/>
            <a:ext cx="448056" cy="338328"/>
          </a:xfrm>
          <a:prstGeom prst="triangl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Isosceles Triangle 14"/>
          <p:cNvSpPr/>
          <p:nvPr/>
        </p:nvSpPr>
        <p:spPr>
          <a:xfrm rot="5400000">
            <a:off x="1254443" y="4129317"/>
            <a:ext cx="448056" cy="338328"/>
          </a:xfrm>
          <a:prstGeom prst="triangl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Isosceles Triangle 15"/>
          <p:cNvSpPr/>
          <p:nvPr/>
        </p:nvSpPr>
        <p:spPr>
          <a:xfrm rot="5400000">
            <a:off x="1254443" y="4864210"/>
            <a:ext cx="448056" cy="338328"/>
          </a:xfrm>
          <a:prstGeom prst="triangl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6" name="Picture 2" descr="https://s-media-cache-ak0.pinimg.com/236x/4f/86/29/4f862974ae4f5a9d2571219e0d47d2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247" y="1509903"/>
            <a:ext cx="1714500" cy="23812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419100"/>
            <a:ext cx="9296400" cy="923330"/>
          </a:xfrm>
          <a:noFill/>
        </p:spPr>
        <p:txBody>
          <a:bodyPr vert="horz" wrap="square" lIns="91440" tIns="45720" rIns="91440" bIns="45720" rtlCol="0" anchor="ctr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/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6. Communicate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3400" y="1562100"/>
            <a:ext cx="4191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“Communicate, Communicate, Communicate”</a:t>
            </a:r>
          </a:p>
        </p:txBody>
      </p:sp>
      <p:pic>
        <p:nvPicPr>
          <p:cNvPr id="4" name="Picture 3" descr="Smart phone - vector Clip Art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982712"/>
            <a:ext cx="3393573" cy="3467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135309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495301"/>
            <a:ext cx="8610600" cy="830997"/>
          </a:xfrm>
          <a:noFill/>
        </p:spPr>
        <p:txBody>
          <a:bodyPr vert="horz" wrap="square" lIns="91440" tIns="45720" rIns="91440" bIns="45720" rtlCol="0" anchor="ctr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/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7. Promote &amp; Advertise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1819778"/>
            <a:ext cx="487679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“Build the Bandwagon!”</a:t>
            </a:r>
          </a:p>
        </p:txBody>
      </p:sp>
      <p:pic>
        <p:nvPicPr>
          <p:cNvPr id="3" name="Picture 2" descr="https://gulfridgecouncil.org/wp/wp-content/uploads/2015/02/jamboree-750x38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48" t="-2105" r="-349" b="2105"/>
          <a:stretch/>
        </p:blipFill>
        <p:spPr bwMode="auto">
          <a:xfrm>
            <a:off x="5410200" y="1638300"/>
            <a:ext cx="3457668" cy="27202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427384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1638300"/>
            <a:ext cx="3926220" cy="26077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495301"/>
            <a:ext cx="9296400" cy="830997"/>
          </a:xfrm>
          <a:noFill/>
        </p:spPr>
        <p:txBody>
          <a:bodyPr vert="horz" wrap="square" lIns="91440" tIns="45720" rIns="91440" bIns="45720" rtlCol="0" anchor="ctr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/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8. Deliver on what you PROMISE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-533400" y="1943100"/>
            <a:ext cx="62899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“If </a:t>
            </a:r>
            <a:r>
              <a:rPr lang="en-US" sz="5400" u="sng" dirty="0"/>
              <a:t>YOU</a:t>
            </a:r>
            <a:r>
              <a:rPr lang="en-US" sz="5400" dirty="0"/>
              <a:t> build it, </a:t>
            </a:r>
          </a:p>
          <a:p>
            <a:pPr algn="ctr"/>
            <a:r>
              <a:rPr lang="en-US" sz="5400" u="sng" dirty="0"/>
              <a:t>THEY</a:t>
            </a:r>
            <a:r>
              <a:rPr lang="en-US" sz="5400" dirty="0"/>
              <a:t> will come”</a:t>
            </a:r>
          </a:p>
        </p:txBody>
      </p:sp>
    </p:spTree>
    <p:extLst>
      <p:ext uri="{BB962C8B-B14F-4D97-AF65-F5344CB8AC3E}">
        <p14:creationId xmlns:p14="http://schemas.microsoft.com/office/powerpoint/2010/main" val="37006551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495301"/>
            <a:ext cx="9296400" cy="830997"/>
          </a:xfrm>
          <a:noFill/>
        </p:spPr>
        <p:txBody>
          <a:bodyPr vert="horz" wrap="square" lIns="91440" tIns="45720" rIns="91440" bIns="45720" rtlCol="0" anchor="ctr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/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9. The old ways may not work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1714500"/>
            <a:ext cx="4876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“Out of the box thinking”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0" y="1562100"/>
            <a:ext cx="3521372" cy="30429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027793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495301"/>
            <a:ext cx="9296400" cy="830997"/>
          </a:xfrm>
          <a:noFill/>
        </p:spPr>
        <p:txBody>
          <a:bodyPr vert="horz" wrap="square" lIns="91440" tIns="45720" rIns="91440" bIns="45720" rtlCol="0" anchor="ctr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/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10. Never stop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-228600" y="1714500"/>
            <a:ext cx="88392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“Never stop promoting your trip”</a:t>
            </a:r>
          </a:p>
        </p:txBody>
      </p:sp>
    </p:spTree>
    <p:extLst>
      <p:ext uri="{BB962C8B-B14F-4D97-AF65-F5344CB8AC3E}">
        <p14:creationId xmlns:p14="http://schemas.microsoft.com/office/powerpoint/2010/main" val="2811897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2" t="5133" r="3423" b="9316"/>
          <a:stretch/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029200" y="495300"/>
            <a:ext cx="39270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7138115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481" y="1772527"/>
            <a:ext cx="4074716" cy="1100919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2667000" y="4381500"/>
            <a:ext cx="1752600" cy="617376"/>
            <a:chOff x="1219200" y="4449924"/>
            <a:chExt cx="1752600" cy="617376"/>
          </a:xfrm>
        </p:grpSpPr>
        <p:sp>
          <p:nvSpPr>
            <p:cNvPr id="5" name="TextBox 4"/>
            <p:cNvSpPr txBox="1"/>
            <p:nvPr/>
          </p:nvSpPr>
          <p:spPr>
            <a:xfrm>
              <a:off x="1219200" y="4449924"/>
              <a:ext cx="17526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SCOUTS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333500" y="4882634"/>
              <a:ext cx="1524000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00" dirty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Creating a Better World</a:t>
              </a: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0068" y="3848100"/>
            <a:ext cx="1617129" cy="18669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1007" y="4428080"/>
            <a:ext cx="535994" cy="618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830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342900"/>
            <a:ext cx="7772400" cy="2226071"/>
          </a:xfrm>
        </p:spPr>
        <p:txBody>
          <a:bodyPr/>
          <a:lstStyle/>
          <a:p>
            <a:pPr algn="ctr"/>
            <a:r>
              <a:rPr lang="en-US" sz="3200" dirty="0"/>
              <a:t>Why travel overseas ??</a:t>
            </a:r>
            <a:br>
              <a:rPr lang="en-US" sz="3200" dirty="0"/>
            </a:br>
            <a:r>
              <a:rPr lang="en-US" sz="3200" dirty="0"/>
              <a:t>Why Do it?</a:t>
            </a:r>
            <a:br>
              <a:rPr lang="en-US" sz="3200" dirty="0"/>
            </a:br>
            <a:r>
              <a:rPr lang="en-US" sz="3200" dirty="0"/>
              <a:t>What do scouts get from it?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714375" y="4914900"/>
            <a:ext cx="7772400" cy="678656"/>
          </a:xfrm>
        </p:spPr>
        <p:txBody>
          <a:bodyPr/>
          <a:lstStyle/>
          <a:p>
            <a:r>
              <a:rPr lang="en-US" dirty="0"/>
              <a:t>Overseas Travel</a:t>
            </a:r>
          </a:p>
        </p:txBody>
      </p:sp>
      <p:pic>
        <p:nvPicPr>
          <p:cNvPr id="2050" name="Picture 2" descr="http://www.sustainablecitiescollective.com/sites/sustainablecitiescollective.com/files/pic2_85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000" b="16800"/>
          <a:stretch/>
        </p:blipFill>
        <p:spPr bwMode="auto">
          <a:xfrm>
            <a:off x="1181100" y="1943100"/>
            <a:ext cx="6781800" cy="3124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488702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>
                <a:solidFill>
                  <a:schemeClr val="tx1"/>
                </a:solidFill>
              </a:rPr>
              <a:t>Why Do IT?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US" dirty="0">
                <a:solidFill>
                  <a:schemeClr val="tx1"/>
                </a:solidFill>
              </a:rPr>
              <a:t>International Experience … First Timers!</a:t>
            </a:r>
          </a:p>
          <a:p>
            <a:pPr>
              <a:spcBef>
                <a:spcPts val="1200"/>
              </a:spcBef>
            </a:pPr>
            <a:r>
              <a:rPr lang="en-US" dirty="0">
                <a:solidFill>
                  <a:schemeClr val="tx1"/>
                </a:solidFill>
              </a:rPr>
              <a:t>Multi-Cultural, Multi-Ethnic, Multi-Language Experience</a:t>
            </a:r>
          </a:p>
          <a:p>
            <a:pPr>
              <a:spcBef>
                <a:spcPts val="1200"/>
              </a:spcBef>
            </a:pPr>
            <a:r>
              <a:rPr lang="en-US" dirty="0">
                <a:solidFill>
                  <a:schemeClr val="tx1"/>
                </a:solidFill>
              </a:rPr>
              <a:t>Live the Dream of Baden-Powell</a:t>
            </a:r>
          </a:p>
          <a:p>
            <a:pPr lvl="1">
              <a:spcBef>
                <a:spcPts val="1200"/>
              </a:spcBef>
            </a:pPr>
            <a:r>
              <a:rPr lang="en-US" i="1" dirty="0">
                <a:solidFill>
                  <a:schemeClr val="tx1"/>
                </a:solidFill>
              </a:rPr>
              <a:t>A world brotherhood of Scouts</a:t>
            </a:r>
          </a:p>
          <a:p>
            <a:pPr>
              <a:spcBef>
                <a:spcPts val="1200"/>
              </a:spcBef>
            </a:pPr>
            <a:r>
              <a:rPr lang="en-US" dirty="0">
                <a:solidFill>
                  <a:schemeClr val="tx1"/>
                </a:solidFill>
              </a:rPr>
              <a:t>Because … IT IS FUN !!!</a:t>
            </a:r>
          </a:p>
          <a:p>
            <a:pPr>
              <a:spcBef>
                <a:spcPts val="1200"/>
              </a:spcBef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089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342900"/>
            <a:ext cx="7772400" cy="2226071"/>
          </a:xfrm>
        </p:spPr>
        <p:txBody>
          <a:bodyPr/>
          <a:lstStyle/>
          <a:p>
            <a:r>
              <a:rPr lang="en-US" sz="3200" dirty="0"/>
              <a:t>Planning &amp; logistics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704850" y="4838700"/>
            <a:ext cx="7772400" cy="678656"/>
          </a:xfrm>
        </p:spPr>
        <p:txBody>
          <a:bodyPr/>
          <a:lstStyle/>
          <a:p>
            <a:r>
              <a:rPr lang="en-US" dirty="0">
                <a:solidFill>
                  <a:srgbClr val="7030A0"/>
                </a:solidFill>
              </a:rPr>
              <a:t>Overseas Travel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562100"/>
            <a:ext cx="8229600" cy="2628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https://www.cmcrossroads.com/sites/default/files/article/2016/planni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0" y="1138831"/>
            <a:ext cx="2520702" cy="1430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9479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Step 1: Research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8308"/>
            <a:ext cx="8229600" cy="3771636"/>
          </a:xfrm>
        </p:spPr>
        <p:txBody>
          <a:bodyPr/>
          <a:lstStyle/>
          <a:p>
            <a:r>
              <a:rPr lang="en-US" dirty="0"/>
              <a:t>Research &amp; Educate</a:t>
            </a:r>
          </a:p>
          <a:p>
            <a:pPr lvl="1"/>
            <a:r>
              <a:rPr lang="en-US" dirty="0"/>
              <a:t>Internet travel sites</a:t>
            </a:r>
          </a:p>
          <a:p>
            <a:pPr lvl="1"/>
            <a:r>
              <a:rPr lang="en-US" dirty="0"/>
              <a:t>Travel Books: Frommers, Lonely Planet, Fodor's</a:t>
            </a:r>
          </a:p>
          <a:p>
            <a:pPr lvl="1"/>
            <a:r>
              <a:rPr lang="en-US" dirty="0"/>
              <a:t>Word of Mouth</a:t>
            </a:r>
          </a:p>
          <a:p>
            <a:pPr lvl="1"/>
            <a:r>
              <a:rPr lang="en-US" dirty="0"/>
              <a:t>Book stores: Barnes &amp; Noble</a:t>
            </a:r>
          </a:p>
          <a:p>
            <a:pPr lvl="1"/>
            <a:r>
              <a:rPr lang="en-US" dirty="0"/>
              <a:t>Understand the culture, rules, regulations, norms</a:t>
            </a:r>
          </a:p>
          <a:p>
            <a:pPr lvl="1"/>
            <a:r>
              <a:rPr lang="en-US" dirty="0"/>
              <a:t>Tours: www.viator.com</a:t>
            </a:r>
          </a:p>
        </p:txBody>
      </p:sp>
      <p:sp>
        <p:nvSpPr>
          <p:cNvPr id="4" name="Text Placeholder 4"/>
          <p:cNvSpPr txBox="1">
            <a:spLocks/>
          </p:cNvSpPr>
          <p:nvPr/>
        </p:nvSpPr>
        <p:spPr>
          <a:xfrm>
            <a:off x="457200" y="5143500"/>
            <a:ext cx="2667000" cy="571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7030A0"/>
                </a:solidFill>
              </a:rPr>
              <a:t>Planning &amp; Logistics</a:t>
            </a:r>
          </a:p>
        </p:txBody>
      </p:sp>
    </p:spTree>
    <p:extLst>
      <p:ext uri="{BB962C8B-B14F-4D97-AF65-F5344CB8AC3E}">
        <p14:creationId xmlns:p14="http://schemas.microsoft.com/office/powerpoint/2010/main" val="3063273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Step 2: Recon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8308"/>
            <a:ext cx="8229600" cy="3771636"/>
          </a:xfrm>
        </p:spPr>
        <p:txBody>
          <a:bodyPr/>
          <a:lstStyle/>
          <a:p>
            <a:r>
              <a:rPr lang="en-US" dirty="0"/>
              <a:t>Do a RECON TRIP</a:t>
            </a:r>
          </a:p>
          <a:p>
            <a:pPr lvl="1"/>
            <a:r>
              <a:rPr lang="en-US" dirty="0"/>
              <a:t>Plan a trip to the intended destination</a:t>
            </a:r>
          </a:p>
          <a:p>
            <a:pPr lvl="1"/>
            <a:r>
              <a:rPr lang="en-US" dirty="0"/>
              <a:t>Select group of adults</a:t>
            </a:r>
          </a:p>
          <a:p>
            <a:pPr lvl="1"/>
            <a:r>
              <a:rPr lang="en-US" dirty="0"/>
              <a:t>Itinerary should reflect Scout’s itinerary</a:t>
            </a:r>
          </a:p>
          <a:p>
            <a:pPr lvl="1"/>
            <a:r>
              <a:rPr lang="en-US" dirty="0"/>
              <a:t>Take notes, ask questions, take tours</a:t>
            </a:r>
          </a:p>
          <a:p>
            <a:pPr lvl="1"/>
            <a:r>
              <a:rPr lang="en-US" dirty="0"/>
              <a:t>Post trip analysis: Lessons Learned</a:t>
            </a:r>
          </a:p>
          <a:p>
            <a:pPr lvl="2"/>
            <a:endParaRPr lang="en-US" dirty="0"/>
          </a:p>
        </p:txBody>
      </p:sp>
      <p:sp>
        <p:nvSpPr>
          <p:cNvPr id="4" name="Text Placeholder 4"/>
          <p:cNvSpPr txBox="1">
            <a:spLocks/>
          </p:cNvSpPr>
          <p:nvPr/>
        </p:nvSpPr>
        <p:spPr>
          <a:xfrm>
            <a:off x="457200" y="5143500"/>
            <a:ext cx="7772400" cy="571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7030A0"/>
                </a:solidFill>
              </a:rPr>
              <a:t>Planning &amp; Logistics</a:t>
            </a:r>
          </a:p>
        </p:txBody>
      </p:sp>
    </p:spTree>
    <p:extLst>
      <p:ext uri="{BB962C8B-B14F-4D97-AF65-F5344CB8AC3E}">
        <p14:creationId xmlns:p14="http://schemas.microsoft.com/office/powerpoint/2010/main" val="3314506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Step 3: Plan Your Trip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89286"/>
            <a:ext cx="8839200" cy="4388592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Don’t Do It By Yourself - GET HELP!</a:t>
            </a:r>
          </a:p>
          <a:p>
            <a:pPr lvl="2"/>
            <a:r>
              <a:rPr lang="en-US" sz="2000" dirty="0"/>
              <a:t>Planning, Logistics, Health &amp; Safety, Security/Insurance, Banker</a:t>
            </a:r>
          </a:p>
          <a:p>
            <a:r>
              <a:rPr lang="en-US" dirty="0"/>
              <a:t>Planning: Answer these questions</a:t>
            </a:r>
          </a:p>
          <a:p>
            <a:pPr lvl="1"/>
            <a:r>
              <a:rPr lang="en-US" dirty="0"/>
              <a:t>When are we going?</a:t>
            </a:r>
          </a:p>
          <a:p>
            <a:pPr lvl="1"/>
            <a:r>
              <a:rPr lang="en-US" dirty="0"/>
              <a:t>Where are we going</a:t>
            </a:r>
          </a:p>
          <a:p>
            <a:pPr lvl="1"/>
            <a:r>
              <a:rPr lang="en-US" dirty="0"/>
              <a:t>What are we going to do?</a:t>
            </a:r>
          </a:p>
          <a:p>
            <a:pPr lvl="1"/>
            <a:r>
              <a:rPr lang="en-US" dirty="0"/>
              <a:t>How will we get there?</a:t>
            </a:r>
          </a:p>
          <a:p>
            <a:pPr lvl="1"/>
            <a:r>
              <a:rPr lang="en-US" dirty="0"/>
              <a:t>How will we pay for the trip?</a:t>
            </a:r>
          </a:p>
          <a:p>
            <a:pPr lvl="1"/>
            <a:r>
              <a:rPr lang="en-US" dirty="0"/>
              <a:t>How many can we take?</a:t>
            </a:r>
          </a:p>
          <a:p>
            <a:pPr lvl="1"/>
            <a:r>
              <a:rPr lang="en-US" dirty="0"/>
              <a:t>Who is going… Who is QUALIFED to go?</a:t>
            </a:r>
          </a:p>
          <a:p>
            <a:pPr lvl="1"/>
            <a:r>
              <a:rPr lang="en-US" dirty="0"/>
              <a:t>How we will TRAIN for this trip?</a:t>
            </a:r>
          </a:p>
        </p:txBody>
      </p:sp>
      <p:sp>
        <p:nvSpPr>
          <p:cNvPr id="4" name="Text Placeholder 4"/>
          <p:cNvSpPr txBox="1">
            <a:spLocks/>
          </p:cNvSpPr>
          <p:nvPr/>
        </p:nvSpPr>
        <p:spPr>
          <a:xfrm>
            <a:off x="457200" y="5143500"/>
            <a:ext cx="7772400" cy="571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7030A0"/>
                </a:solidFill>
              </a:rPr>
              <a:t>Planning &amp; Logistics</a:t>
            </a:r>
          </a:p>
        </p:txBody>
      </p:sp>
    </p:spTree>
    <p:extLst>
      <p:ext uri="{BB962C8B-B14F-4D97-AF65-F5344CB8AC3E}">
        <p14:creationId xmlns:p14="http://schemas.microsoft.com/office/powerpoint/2010/main" val="4188981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Step 4: Safety &amp; Security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81233"/>
            <a:ext cx="8077200" cy="3962399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Ask yourself, are there:</a:t>
            </a:r>
          </a:p>
          <a:p>
            <a:pPr lvl="1"/>
            <a:r>
              <a:rPr lang="en-GB" dirty="0"/>
              <a:t>Incidents of international or indigenous terrorism</a:t>
            </a:r>
          </a:p>
          <a:p>
            <a:pPr lvl="1"/>
            <a:r>
              <a:rPr lang="en-GB" dirty="0"/>
              <a:t>Occasional strikes, protests, and public demonstrations, drug wars, human trafficking</a:t>
            </a:r>
          </a:p>
          <a:p>
            <a:pPr lvl="1"/>
            <a:r>
              <a:rPr lang="en-GB" dirty="0"/>
              <a:t>Political discourse </a:t>
            </a:r>
          </a:p>
          <a:p>
            <a:r>
              <a:rPr lang="en-GB" dirty="0"/>
              <a:t>Remain vigilant … head on a swivel</a:t>
            </a:r>
          </a:p>
          <a:p>
            <a:r>
              <a:rPr lang="en-GB" dirty="0"/>
              <a:t>Do not travel alone … BUDDY SYSTEM ALWAYS!</a:t>
            </a:r>
          </a:p>
          <a:p>
            <a:r>
              <a:rPr lang="en-GB" dirty="0"/>
              <a:t>Know where the closest US Embassy is located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4" name="Picture 2" descr="C:\Users\thomronk\AppData\Local\Microsoft\Windows\Temporary Internet Files\Content.IE5\AU3LC06L\MP910216359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14300"/>
            <a:ext cx="2125465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Placeholder 4"/>
          <p:cNvSpPr txBox="1">
            <a:spLocks/>
          </p:cNvSpPr>
          <p:nvPr/>
        </p:nvSpPr>
        <p:spPr>
          <a:xfrm>
            <a:off x="457200" y="5143500"/>
            <a:ext cx="7772400" cy="571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7030A0"/>
                </a:solidFill>
              </a:rPr>
              <a:t>Safety &amp; Security</a:t>
            </a:r>
          </a:p>
        </p:txBody>
      </p:sp>
    </p:spTree>
    <p:extLst>
      <p:ext uri="{BB962C8B-B14F-4D97-AF65-F5344CB8AC3E}">
        <p14:creationId xmlns:p14="http://schemas.microsoft.com/office/powerpoint/2010/main" val="4238432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1_Purple Waves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64131970-C498-414B-8006-F6688F1E4F7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1_Purple Waves template</Template>
  <TotalTime>912</TotalTime>
  <Words>663</Words>
  <Application>Microsoft Office PowerPoint</Application>
  <PresentationFormat>On-screen Show (16:10)</PresentationFormat>
  <Paragraphs>134</Paragraphs>
  <Slides>26</Slides>
  <Notes>12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Verdana</vt:lpstr>
      <vt:lpstr>1_Purple Waves template</vt:lpstr>
      <vt:lpstr>Traveling Overseas with Scouts</vt:lpstr>
      <vt:lpstr>AGENDA</vt:lpstr>
      <vt:lpstr>Why travel overseas ?? Why Do it? What do scouts get from it?</vt:lpstr>
      <vt:lpstr>Why Do IT?</vt:lpstr>
      <vt:lpstr>Planning &amp; logistics</vt:lpstr>
      <vt:lpstr>Step 1: Research </vt:lpstr>
      <vt:lpstr>Step 2: Recon</vt:lpstr>
      <vt:lpstr>Step 3: Plan Your Trip</vt:lpstr>
      <vt:lpstr>Step 4: Safety &amp; Security</vt:lpstr>
      <vt:lpstr>Step 4: Safety &amp; Security</vt:lpstr>
      <vt:lpstr>Step 5: What to Pack / What to Bring</vt:lpstr>
      <vt:lpstr>Patrol exercise</vt:lpstr>
      <vt:lpstr>Patrol Exercise: Destinations</vt:lpstr>
      <vt:lpstr>Top ten keys to success</vt:lpstr>
      <vt:lpstr>1. Make a plan</vt:lpstr>
      <vt:lpstr>2. Build a team</vt:lpstr>
      <vt:lpstr>3. Research and educate</vt:lpstr>
      <vt:lpstr>4. Know your customers!</vt:lpstr>
      <vt:lpstr>5. Track your progress</vt:lpstr>
      <vt:lpstr>6. Communicate</vt:lpstr>
      <vt:lpstr>7. Promote &amp; Advertise</vt:lpstr>
      <vt:lpstr>8. Deliver on what you PROMISE</vt:lpstr>
      <vt:lpstr>9. The old ways may not work</vt:lpstr>
      <vt:lpstr>10. Never stop</vt:lpstr>
      <vt:lpstr>PowerPoint Presentation</vt:lpstr>
      <vt:lpstr>PowerPoint Presentation</vt:lpstr>
    </vt:vector>
  </TitlesOfParts>
  <Company>Wood Mackenzie LTD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Ronald Thomas</dc:creator>
  <cp:lastModifiedBy>Kevin OKeefe</cp:lastModifiedBy>
  <cp:revision>53</cp:revision>
  <dcterms:created xsi:type="dcterms:W3CDTF">2016-06-10T18:56:00Z</dcterms:created>
  <dcterms:modified xsi:type="dcterms:W3CDTF">2020-03-11T14:22:33Z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TC102867689990</vt:lpwstr>
  </property>
</Properties>
</file>