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46"/>
  </p:normalViewPr>
  <p:slideViewPr>
    <p:cSldViewPr snapToGrid="0" snapToObjects="1">
      <p:cViewPr varScale="1">
        <p:scale>
          <a:sx n="118" d="100"/>
          <a:sy n="118" d="100"/>
        </p:scale>
        <p:origin x="9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1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1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1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1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1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1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1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1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300"/>
              </a:spcAft>
              <a:buNone/>
            </a:pPr>
            <a:endParaRPr/>
          </a:p>
        </p:txBody>
      </p:sp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300"/>
              </a:spcAft>
              <a:buNone/>
            </a:pPr>
            <a:endParaRPr/>
          </a:p>
        </p:txBody>
      </p:sp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300"/>
              </a:spcAft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300"/>
              </a:spcAft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300"/>
              </a:spcAft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300"/>
              </a:spcAft>
              <a:buNone/>
            </a:pPr>
            <a:endParaRPr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51" descr="venturing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3855023" y="3613125"/>
            <a:ext cx="1434000" cy="116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and Quot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 descr="venturin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700" y="4148473"/>
            <a:ext cx="928200" cy="756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" name="Shape 55"/>
          <p:cNvCxnSpPr/>
          <p:nvPr/>
        </p:nvCxnSpPr>
        <p:spPr>
          <a:xfrm rot="10800000" flipH="1">
            <a:off x="392625" y="1017800"/>
            <a:ext cx="3071100" cy="5100"/>
          </a:xfrm>
          <a:prstGeom prst="straightConnector1">
            <a:avLst/>
          </a:prstGeom>
          <a:noFill/>
          <a:ln w="12700" cap="flat" cmpd="sng">
            <a:solidFill>
              <a:srgbClr val="FDDC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" name="Shape 56"/>
          <p:cNvCxnSpPr/>
          <p:nvPr/>
        </p:nvCxnSpPr>
        <p:spPr>
          <a:xfrm>
            <a:off x="6324525" y="1719825"/>
            <a:ext cx="2443800" cy="0"/>
          </a:xfrm>
          <a:prstGeom prst="straightConnector1">
            <a:avLst/>
          </a:prstGeom>
          <a:noFill/>
          <a:ln w="12700" cap="flat" cmpd="sng">
            <a:solidFill>
              <a:srgbClr val="09713E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" name="Shape 57"/>
          <p:cNvCxnSpPr/>
          <p:nvPr/>
        </p:nvCxnSpPr>
        <p:spPr>
          <a:xfrm>
            <a:off x="6324525" y="3138700"/>
            <a:ext cx="2443800" cy="0"/>
          </a:xfrm>
          <a:prstGeom prst="straightConnector1">
            <a:avLst/>
          </a:prstGeom>
          <a:noFill/>
          <a:ln w="12700" cap="flat" cmpd="sng">
            <a:solidFill>
              <a:srgbClr val="09713E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and Imag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Shape 59" descr="venturin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700" y="4148473"/>
            <a:ext cx="928200" cy="756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" name="Shape 60"/>
          <p:cNvCxnSpPr/>
          <p:nvPr/>
        </p:nvCxnSpPr>
        <p:spPr>
          <a:xfrm rot="10800000" flipH="1">
            <a:off x="392625" y="1017800"/>
            <a:ext cx="3071100" cy="5100"/>
          </a:xfrm>
          <a:prstGeom prst="straightConnector1">
            <a:avLst/>
          </a:prstGeom>
          <a:noFill/>
          <a:ln w="12700" cap="flat" cmpd="sng">
            <a:solidFill>
              <a:srgbClr val="FDDC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Shape 62" descr="venturing_blk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700" y="4148473"/>
            <a:ext cx="928200" cy="756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" name="Shape 63"/>
          <p:cNvCxnSpPr/>
          <p:nvPr/>
        </p:nvCxnSpPr>
        <p:spPr>
          <a:xfrm rot="10800000" flipH="1">
            <a:off x="392625" y="1017800"/>
            <a:ext cx="3071100" cy="5100"/>
          </a:xfrm>
          <a:prstGeom prst="straightConnector1">
            <a:avLst/>
          </a:prstGeom>
          <a:noFill/>
          <a:ln w="12700" cap="flat" cmpd="sng">
            <a:solidFill>
              <a:srgbClr val="FDDC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" name="Shape 64"/>
          <p:cNvCxnSpPr/>
          <p:nvPr/>
        </p:nvCxnSpPr>
        <p:spPr>
          <a:xfrm rot="10800000" flipH="1">
            <a:off x="392625" y="1017800"/>
            <a:ext cx="2985900" cy="5100"/>
          </a:xfrm>
          <a:prstGeom prst="straightConnector1">
            <a:avLst/>
          </a:prstGeom>
          <a:noFill/>
          <a:ln w="12700" cap="flat" cmpd="sng">
            <a:solidFill>
              <a:srgbClr val="FDDC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Option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Shape 66" descr="venturing_blk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700" y="4148473"/>
            <a:ext cx="928200" cy="756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" name="Shape 67"/>
          <p:cNvCxnSpPr/>
          <p:nvPr/>
        </p:nvCxnSpPr>
        <p:spPr>
          <a:xfrm rot="10800000" flipH="1">
            <a:off x="392625" y="1017800"/>
            <a:ext cx="3071100" cy="5100"/>
          </a:xfrm>
          <a:prstGeom prst="straightConnector1">
            <a:avLst/>
          </a:prstGeom>
          <a:noFill/>
          <a:ln w="12700" cap="flat" cmpd="sng">
            <a:solidFill>
              <a:srgbClr val="FDDC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" name="Shape 68"/>
          <p:cNvCxnSpPr/>
          <p:nvPr/>
        </p:nvCxnSpPr>
        <p:spPr>
          <a:xfrm rot="10800000" flipH="1">
            <a:off x="392625" y="1017800"/>
            <a:ext cx="2985900" cy="5100"/>
          </a:xfrm>
          <a:prstGeom prst="straightConnector1">
            <a:avLst/>
          </a:prstGeom>
          <a:noFill/>
          <a:ln w="12700" cap="flat" cmpd="sng">
            <a:solidFill>
              <a:srgbClr val="FDDC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/>
        </p:nvSpPr>
        <p:spPr>
          <a:xfrm>
            <a:off x="311700" y="39380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r>
              <a:rPr lang="en" sz="4200" b="1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ALPS Youth Trainings</a:t>
            </a:r>
          </a:p>
        </p:txBody>
      </p:sp>
      <p:sp>
        <p:nvSpPr>
          <p:cNvPr id="74" name="Shape 74"/>
          <p:cNvSpPr txBox="1"/>
          <p:nvPr/>
        </p:nvSpPr>
        <p:spPr>
          <a:xfrm>
            <a:off x="311700" y="2446399"/>
            <a:ext cx="8520600" cy="65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r>
              <a:rPr lang="en" sz="30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Presenter’s Name(s)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/>
        </p:nvSpPr>
        <p:spPr>
          <a:xfrm>
            <a:off x="311700" y="445025"/>
            <a:ext cx="40614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713E"/>
              </a:buClr>
              <a:buSzPct val="25000"/>
              <a:buFont typeface="Roboto"/>
              <a:buNone/>
            </a:pPr>
            <a:r>
              <a:rPr lang="en" sz="2800" b="1" dirty="0">
                <a:solidFill>
                  <a:srgbClr val="09713E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ALPS Model</a:t>
            </a:r>
          </a:p>
        </p:txBody>
      </p:sp>
      <p:sp>
        <p:nvSpPr>
          <p:cNvPr id="80" name="Shape 80"/>
          <p:cNvSpPr txBox="1"/>
          <p:nvPr/>
        </p:nvSpPr>
        <p:spPr>
          <a:xfrm>
            <a:off x="311700" y="1195500"/>
            <a:ext cx="5862900" cy="196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04800" rtl="0">
              <a:spcAft>
                <a:spcPts val="600"/>
              </a:spcAft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Adventure, Leadership, Personal Growth, Service</a:t>
            </a:r>
          </a:p>
          <a:p>
            <a:pPr marL="914400" lvl="1" indent="-304800" rtl="0">
              <a:spcAft>
                <a:spcPts val="600"/>
              </a:spcAft>
              <a:buClr>
                <a:srgbClr val="666666"/>
              </a:buClr>
              <a:buSzPct val="75000"/>
              <a:buFont typeface="Arial" charset="0"/>
              <a:buChar char="•"/>
            </a:pPr>
            <a:r>
              <a:rPr lang="en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Venturing program model</a:t>
            </a:r>
          </a:p>
          <a:p>
            <a:pPr marL="914400" lvl="1" indent="-304800" rtl="0">
              <a:spcAft>
                <a:spcPts val="600"/>
              </a:spcAft>
              <a:buClr>
                <a:srgbClr val="666666"/>
              </a:buClr>
              <a:buSzPct val="75000"/>
              <a:buFont typeface="Arial" charset="0"/>
              <a:buChar char="•"/>
            </a:pPr>
            <a:r>
              <a:rPr lang="en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Framework for a successful program of youth-led adventure</a:t>
            </a:r>
          </a:p>
          <a:p>
            <a:pPr marL="457200" lvl="0" indent="-304800" rtl="0">
              <a:spcAft>
                <a:spcPts val="600"/>
              </a:spcAft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Core Venturing awards provide benchmarks of progress</a:t>
            </a:r>
          </a:p>
          <a:p>
            <a:pPr marL="914400" lvl="1" indent="-304800" rtl="0">
              <a:spcAft>
                <a:spcPts val="600"/>
              </a:spcAft>
              <a:buClr>
                <a:srgbClr val="666666"/>
              </a:buClr>
              <a:buSzPct val="75000"/>
              <a:buFont typeface="Arial" charset="0"/>
              <a:buChar char="•"/>
            </a:pPr>
            <a:r>
              <a:rPr lang="en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Venturing, Discovery, Pathfinder, and Summit Awards</a:t>
            </a:r>
          </a:p>
          <a:p>
            <a:pPr marL="914400" lvl="1" indent="-304800" rtl="0">
              <a:spcAft>
                <a:spcPts val="600"/>
              </a:spcAft>
              <a:buClr>
                <a:srgbClr val="666666"/>
              </a:buClr>
              <a:buSzPct val="75000"/>
              <a:buFont typeface="Arial" charset="0"/>
              <a:buChar char="•"/>
            </a:pPr>
            <a:r>
              <a:rPr lang="en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Each level requires certain trainings</a:t>
            </a:r>
          </a:p>
        </p:txBody>
      </p:sp>
      <p:sp>
        <p:nvSpPr>
          <p:cNvPr id="81" name="Shape 81"/>
          <p:cNvSpPr txBox="1"/>
          <p:nvPr/>
        </p:nvSpPr>
        <p:spPr>
          <a:xfrm>
            <a:off x="5432155" y="4721825"/>
            <a:ext cx="3437999" cy="18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" sz="800" b="1">
                <a:solidFill>
                  <a:schemeClr val="lt1"/>
                </a:solidFill>
              </a:rPr>
              <a:t>CREATED BY CR VENTURING, 2016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800" b="1">
              <a:solidFill>
                <a:schemeClr val="lt1"/>
              </a:solidFill>
            </a:endParaRPr>
          </a:p>
        </p:txBody>
      </p:sp>
      <p:pic>
        <p:nvPicPr>
          <p:cNvPr id="82" name="Shape 82"/>
          <p:cNvPicPr preferRelativeResize="0"/>
          <p:nvPr/>
        </p:nvPicPr>
        <p:blipFill rotWithShape="1">
          <a:blip r:embed="rId3">
            <a:alphaModFix/>
          </a:blip>
          <a:srcRect l="10072" r="2338"/>
          <a:stretch/>
        </p:blipFill>
        <p:spPr>
          <a:xfrm>
            <a:off x="6256552" y="338150"/>
            <a:ext cx="2613600" cy="196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/>
        </p:nvSpPr>
        <p:spPr>
          <a:xfrm>
            <a:off x="311700" y="445025"/>
            <a:ext cx="55698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713E"/>
              </a:buClr>
              <a:buSzPct val="25000"/>
              <a:buFont typeface="Roboto"/>
              <a:buNone/>
            </a:pPr>
            <a:r>
              <a:rPr lang="en" sz="2800" b="1" dirty="0">
                <a:solidFill>
                  <a:srgbClr val="09713E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Venturing Award Trainings</a:t>
            </a:r>
          </a:p>
        </p:txBody>
      </p:sp>
      <p:sp>
        <p:nvSpPr>
          <p:cNvPr id="88" name="Shape 88"/>
          <p:cNvSpPr txBox="1"/>
          <p:nvPr/>
        </p:nvSpPr>
        <p:spPr>
          <a:xfrm>
            <a:off x="311700" y="1119300"/>
            <a:ext cx="5569800" cy="196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68750"/>
              <a:buNone/>
            </a:pPr>
            <a:r>
              <a:rPr lang="en" sz="1600" b="1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Personal Safety Awareness Training</a:t>
            </a: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Addresses personal safety concerns of teenagers</a:t>
            </a: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Main topics: </a:t>
            </a:r>
          </a:p>
          <a:p>
            <a:pPr marL="914400" lvl="1" indent="-304800" rtl="0">
              <a:lnSpc>
                <a:spcPct val="115000"/>
              </a:lnSpc>
              <a:spcBef>
                <a:spcPts val="0"/>
              </a:spcBef>
              <a:buClr>
                <a:srgbClr val="666666"/>
              </a:buClr>
              <a:buSzPct val="75000"/>
              <a:buFont typeface="Arial" charset="0"/>
              <a:buChar char="•"/>
            </a:pPr>
            <a:r>
              <a:rPr lang="en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Suicide Prevention</a:t>
            </a:r>
          </a:p>
          <a:p>
            <a:pPr marL="914400" lvl="1" indent="-304800" rtl="0">
              <a:lnSpc>
                <a:spcPct val="115000"/>
              </a:lnSpc>
              <a:spcBef>
                <a:spcPts val="0"/>
              </a:spcBef>
              <a:buClr>
                <a:srgbClr val="666666"/>
              </a:buClr>
              <a:buSzPct val="75000"/>
              <a:buFont typeface="Arial" charset="0"/>
              <a:buChar char="•"/>
            </a:pPr>
            <a:r>
              <a:rPr lang="en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Internet Safety</a:t>
            </a:r>
          </a:p>
          <a:p>
            <a:pPr marL="914400" lvl="1" indent="-304800" rtl="0">
              <a:lnSpc>
                <a:spcPct val="115000"/>
              </a:lnSpc>
              <a:spcBef>
                <a:spcPts val="0"/>
              </a:spcBef>
              <a:buClr>
                <a:srgbClr val="666666"/>
              </a:buClr>
              <a:buSzPct val="75000"/>
              <a:buFont typeface="Arial" charset="0"/>
              <a:buChar char="•"/>
            </a:pPr>
            <a:r>
              <a:rPr lang="en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Sexual Harassment</a:t>
            </a:r>
          </a:p>
          <a:p>
            <a:pPr marL="914400" lvl="1" indent="-304800" rtl="0">
              <a:lnSpc>
                <a:spcPct val="115000"/>
              </a:lnSpc>
              <a:spcBef>
                <a:spcPts val="0"/>
              </a:spcBef>
              <a:buClr>
                <a:srgbClr val="666666"/>
              </a:buClr>
              <a:buSzPct val="75000"/>
              <a:buFont typeface="Arial" charset="0"/>
              <a:buChar char="•"/>
            </a:pPr>
            <a:r>
              <a:rPr lang="en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Date Rape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x="5432155" y="4721825"/>
            <a:ext cx="3437999" cy="18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" sz="800" b="1">
                <a:solidFill>
                  <a:schemeClr val="lt1"/>
                </a:solidFill>
              </a:rPr>
              <a:t>CREATED BY CR VENTURING, 2016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800" b="1">
              <a:solidFill>
                <a:schemeClr val="lt1"/>
              </a:solidFill>
            </a:endParaRPr>
          </a:p>
        </p:txBody>
      </p:sp>
      <p:sp>
        <p:nvSpPr>
          <p:cNvPr id="90" name="Shape 90"/>
          <p:cNvSpPr txBox="1"/>
          <p:nvPr/>
        </p:nvSpPr>
        <p:spPr>
          <a:xfrm>
            <a:off x="6444000" y="1991800"/>
            <a:ext cx="2190900" cy="100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 i="1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Award Stage:</a:t>
            </a:r>
          </a:p>
          <a:p>
            <a:pPr lv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 i="1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Joining </a:t>
            </a:r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9399" y="141675"/>
            <a:ext cx="1400100" cy="147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/>
        </p:nvSpPr>
        <p:spPr>
          <a:xfrm>
            <a:off x="311700" y="445025"/>
            <a:ext cx="5871386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713E"/>
              </a:buClr>
              <a:buSzPct val="25000"/>
              <a:buFont typeface="Roboto"/>
              <a:buNone/>
            </a:pPr>
            <a:r>
              <a:rPr lang="en" sz="2800" b="1" dirty="0">
                <a:solidFill>
                  <a:srgbClr val="09713E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Discovery Award Trainings </a:t>
            </a:r>
            <a:r>
              <a:rPr lang="en" sz="1800" b="1" dirty="0">
                <a:solidFill>
                  <a:srgbClr val="09713E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(pt.1)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311700" y="1119300"/>
            <a:ext cx="5569800" cy="196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ct val="68750"/>
              <a:buFont typeface="Arial"/>
              <a:buNone/>
            </a:pPr>
            <a:r>
              <a:rPr lang="en" sz="1600" b="1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Crew Officer Orientation</a:t>
            </a:r>
          </a:p>
          <a:p>
            <a: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Helps orient new crew officers to the duties of their positions</a:t>
            </a:r>
          </a:p>
          <a:p>
            <a: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Shows how an effective team of officers can lead a crew to success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ct val="68750"/>
              <a:buFont typeface="Arial"/>
              <a:buNone/>
            </a:pPr>
            <a:r>
              <a:rPr lang="en" sz="1600" b="1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 First-Aid &amp; CPR</a:t>
            </a:r>
          </a:p>
          <a:p>
            <a: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American Red Cross or American Heart Association, or an equivalent</a:t>
            </a:r>
          </a:p>
          <a:p>
            <a: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Must include an in-person practical component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x="5432155" y="4721825"/>
            <a:ext cx="3437999" cy="18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" sz="800" b="1">
                <a:solidFill>
                  <a:schemeClr val="lt1"/>
                </a:solidFill>
              </a:rPr>
              <a:t>CREATED BY CR VENTURING, 2016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800" b="1">
              <a:solidFill>
                <a:schemeClr val="lt1"/>
              </a:solidFill>
            </a:endParaRPr>
          </a:p>
        </p:txBody>
      </p:sp>
      <p:sp>
        <p:nvSpPr>
          <p:cNvPr id="99" name="Shape 99"/>
          <p:cNvSpPr txBox="1"/>
          <p:nvPr/>
        </p:nvSpPr>
        <p:spPr>
          <a:xfrm>
            <a:off x="6444000" y="1991800"/>
            <a:ext cx="2190900" cy="100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 i="1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Award Stage: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 i="1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Participating </a:t>
            </a:r>
          </a:p>
        </p:txBody>
      </p:sp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9400" y="141675"/>
            <a:ext cx="1400100" cy="147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/>
        </p:nvSpPr>
        <p:spPr>
          <a:xfrm>
            <a:off x="311700" y="445025"/>
            <a:ext cx="54762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713E"/>
              </a:buClr>
              <a:buSzPct val="25000"/>
              <a:buFont typeface="Roboto"/>
              <a:buNone/>
            </a:pPr>
            <a:r>
              <a:rPr lang="en" sz="2800" b="1" dirty="0">
                <a:solidFill>
                  <a:srgbClr val="09713E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Discovery Award Trainings </a:t>
            </a:r>
            <a:r>
              <a:rPr lang="en" sz="1800" b="1" dirty="0">
                <a:solidFill>
                  <a:srgbClr val="09713E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(pt.2)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311700" y="1119300"/>
            <a:ext cx="5569800" cy="196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ct val="68750"/>
              <a:buNone/>
            </a:pPr>
            <a:r>
              <a:rPr lang="en" sz="1600" b="1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Introduction to Leadership Skills for Crews</a:t>
            </a:r>
          </a:p>
          <a:p>
            <a: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Helps Venturers with leadership positions in their crews</a:t>
            </a:r>
          </a:p>
          <a:p>
            <a: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Gives the knowledge and skills needed to fulfill responsibilities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ct val="68750"/>
              <a:buNone/>
            </a:pPr>
            <a:r>
              <a:rPr lang="en" sz="1600" b="1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 Goal Setting and Time Management </a:t>
            </a:r>
          </a:p>
          <a:p>
            <a: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Introduces methods for improving a </a:t>
            </a:r>
            <a:r>
              <a:rPr lang="en" sz="1600" dirty="0" err="1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Venturer’s</a:t>
            </a:r>
            <a:r>
              <a:rPr lang="en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 ability to effectively manage their lives in relation to time</a:t>
            </a:r>
          </a:p>
          <a:p>
            <a: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Works through how to set achievable goals and plans 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5432155" y="4721825"/>
            <a:ext cx="3437999" cy="18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" sz="800" b="1">
                <a:solidFill>
                  <a:schemeClr val="lt1"/>
                </a:solidFill>
              </a:rPr>
              <a:t>CREATED BY CR VENTURING, 2016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800" b="1">
              <a:solidFill>
                <a:schemeClr val="lt1"/>
              </a:solidFill>
            </a:endParaRPr>
          </a:p>
        </p:txBody>
      </p:sp>
      <p:sp>
        <p:nvSpPr>
          <p:cNvPr id="108" name="Shape 108"/>
          <p:cNvSpPr txBox="1"/>
          <p:nvPr/>
        </p:nvSpPr>
        <p:spPr>
          <a:xfrm>
            <a:off x="6444000" y="1991800"/>
            <a:ext cx="2190900" cy="100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 i="1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Award Stage: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 i="1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Participating </a:t>
            </a:r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9400" y="141675"/>
            <a:ext cx="1400100" cy="147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/>
        </p:nvSpPr>
        <p:spPr>
          <a:xfrm>
            <a:off x="311700" y="445025"/>
            <a:ext cx="54762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713E"/>
              </a:buClr>
              <a:buSzPct val="25000"/>
              <a:buFont typeface="Roboto"/>
              <a:buNone/>
            </a:pPr>
            <a:r>
              <a:rPr lang="en" sz="2800" b="1" dirty="0">
                <a:solidFill>
                  <a:srgbClr val="09713E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Pathfinder Award Trainings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311700" y="1119300"/>
            <a:ext cx="5569800" cy="196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" sz="1600" b="1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Project Management Training</a:t>
            </a:r>
          </a:p>
          <a:p>
            <a: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Prepares Venturers to effectively manage projects</a:t>
            </a:r>
          </a:p>
          <a:p>
            <a: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Leads them through each essential step:</a:t>
            </a:r>
          </a:p>
          <a:p>
            <a: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666666"/>
              </a:buClr>
              <a:buSzPct val="75000"/>
              <a:buFont typeface="Arial" charset="0"/>
              <a:buChar char="•"/>
            </a:pPr>
            <a:r>
              <a:rPr lang="en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Initiating, planning, executing, controlling, and closing</a:t>
            </a:r>
          </a:p>
          <a:p>
            <a: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For a copy of this training syllabus and an accompanying PowerPoint, contact </a:t>
            </a:r>
            <a:r>
              <a:rPr lang="en" sz="1600" dirty="0" err="1">
                <a:solidFill>
                  <a:srgbClr val="09713E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myscouting@scouting.org</a:t>
            </a:r>
            <a:r>
              <a:rPr lang="en" sz="1600" dirty="0">
                <a:solidFill>
                  <a:srgbClr val="09713E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 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5432155" y="4721825"/>
            <a:ext cx="3437999" cy="18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" sz="800" b="1">
                <a:solidFill>
                  <a:schemeClr val="lt1"/>
                </a:solidFill>
              </a:rPr>
              <a:t>CREATED BY CR VENTURING, 2016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800" b="1">
              <a:solidFill>
                <a:schemeClr val="lt1"/>
              </a:solidFill>
            </a:endParaRPr>
          </a:p>
        </p:txBody>
      </p:sp>
      <p:sp>
        <p:nvSpPr>
          <p:cNvPr id="117" name="Shape 117"/>
          <p:cNvSpPr txBox="1"/>
          <p:nvPr/>
        </p:nvSpPr>
        <p:spPr>
          <a:xfrm>
            <a:off x="6444000" y="1991800"/>
            <a:ext cx="2190900" cy="100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 i="1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Award Stage: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 i="1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Leading </a:t>
            </a:r>
          </a:p>
        </p:txBody>
      </p:sp>
      <p:pic>
        <p:nvPicPr>
          <p:cNvPr id="118" name="Shape 1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12700" y="129950"/>
            <a:ext cx="1453500" cy="152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/>
        </p:nvSpPr>
        <p:spPr>
          <a:xfrm>
            <a:off x="311700" y="445025"/>
            <a:ext cx="54762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713E"/>
              </a:buClr>
              <a:buSzPct val="25000"/>
              <a:buFont typeface="Roboto"/>
              <a:buNone/>
            </a:pPr>
            <a:r>
              <a:rPr lang="en" sz="2800" b="1" dirty="0">
                <a:solidFill>
                  <a:srgbClr val="09713E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Summit Award Trainings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x="311700" y="1119300"/>
            <a:ext cx="5569800" cy="196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" sz="1600" b="1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Mentoring for Venturing Crews</a:t>
            </a:r>
          </a:p>
          <a:p>
            <a:pPr marL="495300" lvl="0" indent="-34290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Designed to help Venturers understand how to mentor other members of the crew </a:t>
            </a:r>
          </a:p>
          <a:p>
            <a:pPr marL="495300" lvl="0" indent="-34290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Help them appreciate the role mentoring plays in personal growth and leadership for both the mentee and mentor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x="5432155" y="4721825"/>
            <a:ext cx="3437999" cy="18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" sz="800" b="1">
                <a:solidFill>
                  <a:schemeClr val="lt1"/>
                </a:solidFill>
              </a:rPr>
              <a:t>CREATED BY CR VENTURING, 2016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800" b="1">
              <a:solidFill>
                <a:schemeClr val="lt1"/>
              </a:solidFill>
            </a:endParaRPr>
          </a:p>
        </p:txBody>
      </p:sp>
      <p:sp>
        <p:nvSpPr>
          <p:cNvPr id="126" name="Shape 126"/>
          <p:cNvSpPr txBox="1"/>
          <p:nvPr/>
        </p:nvSpPr>
        <p:spPr>
          <a:xfrm>
            <a:off x="6444000" y="1991800"/>
            <a:ext cx="2190900" cy="100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 i="1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Award Stage: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 i="1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Mentoring </a:t>
            </a:r>
          </a:p>
        </p:txBody>
      </p:sp>
      <p:pic>
        <p:nvPicPr>
          <p:cNvPr id="127" name="Shape 1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12700" y="94799"/>
            <a:ext cx="1453500" cy="152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/>
        </p:nvSpPr>
        <p:spPr>
          <a:xfrm>
            <a:off x="311700" y="445025"/>
            <a:ext cx="31908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713E"/>
              </a:buClr>
              <a:buSzPct val="25000"/>
              <a:buFont typeface="Roboto"/>
              <a:buNone/>
            </a:pPr>
            <a:r>
              <a:rPr lang="en" sz="2800" b="1" dirty="0">
                <a:solidFill>
                  <a:srgbClr val="09713E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More Information</a:t>
            </a:r>
          </a:p>
        </p:txBody>
      </p:sp>
      <p:sp>
        <p:nvSpPr>
          <p:cNvPr id="133" name="Shape 133"/>
          <p:cNvSpPr txBox="1"/>
          <p:nvPr/>
        </p:nvSpPr>
        <p:spPr>
          <a:xfrm>
            <a:off x="606900" y="1170275"/>
            <a:ext cx="5045100" cy="177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552450" lvl="0" indent="-285750" rtl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" sz="1600" u="sng" dirty="0" err="1">
                <a:solidFill>
                  <a:srgbClr val="09713E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Venturing.org</a:t>
            </a:r>
            <a:r>
              <a:rPr lang="en" sz="1600" u="sng" dirty="0">
                <a:solidFill>
                  <a:srgbClr val="09713E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/alps-youth-</a:t>
            </a:r>
            <a:r>
              <a:rPr lang="en" sz="1600" u="sng" dirty="0" err="1">
                <a:solidFill>
                  <a:srgbClr val="09713E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training.html</a:t>
            </a:r>
            <a:endParaRPr lang="en" sz="1600" u="sng" dirty="0">
              <a:solidFill>
                <a:srgbClr val="09713E"/>
              </a:solidFill>
              <a:latin typeface="Arial" charset="0"/>
              <a:ea typeface="Arial" charset="0"/>
              <a:cs typeface="Arial" charset="0"/>
              <a:sym typeface="Roboto"/>
            </a:endParaRPr>
          </a:p>
          <a:p>
            <a:pPr marL="552450" lvl="0" indent="-285750" rtl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" sz="1600" u="sng" dirty="0" err="1">
                <a:solidFill>
                  <a:srgbClr val="09713E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Venturing.org</a:t>
            </a:r>
            <a:r>
              <a:rPr lang="en" sz="1600" u="sng" dirty="0">
                <a:solidFill>
                  <a:srgbClr val="09713E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/</a:t>
            </a:r>
            <a:r>
              <a:rPr lang="en" sz="1600" u="sng" dirty="0" err="1">
                <a:solidFill>
                  <a:srgbClr val="09713E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core.html</a:t>
            </a:r>
            <a:endParaRPr lang="en" sz="1600" u="sng" dirty="0">
              <a:solidFill>
                <a:srgbClr val="09713E"/>
              </a:solidFill>
              <a:latin typeface="Arial" charset="0"/>
              <a:ea typeface="Arial" charset="0"/>
              <a:cs typeface="Arial" charset="0"/>
              <a:sym typeface="Roboto"/>
            </a:endParaRPr>
          </a:p>
          <a:p>
            <a:pPr marL="552450" lvl="0" indent="-285750" rtl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" sz="1600" u="sng" dirty="0">
                <a:solidFill>
                  <a:srgbClr val="09713E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Scouting.org/programupdates </a:t>
            </a:r>
          </a:p>
          <a:p>
            <a:pPr marL="552450" lvl="0" indent="-285750" rtl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Venturing Awards and Requirements handbook, Handbook for Venturers, and the Advisor’s handbook</a:t>
            </a:r>
          </a:p>
          <a:p>
            <a:pPr marL="552450" lvl="0" indent="-285750" rtl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&lt;insert additional resources&gt;</a:t>
            </a:r>
          </a:p>
        </p:txBody>
      </p:sp>
      <p:sp>
        <p:nvSpPr>
          <p:cNvPr id="134" name="Shape 134"/>
          <p:cNvSpPr txBox="1"/>
          <p:nvPr/>
        </p:nvSpPr>
        <p:spPr>
          <a:xfrm>
            <a:off x="5432155" y="4721825"/>
            <a:ext cx="3437999" cy="18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" sz="800" b="1">
                <a:solidFill>
                  <a:schemeClr val="lt1"/>
                </a:solidFill>
              </a:rPr>
              <a:t>CREATED BY CR VENTURING, 2016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8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/>
        </p:nvSpPr>
        <p:spPr>
          <a:xfrm>
            <a:off x="311700" y="317599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r>
              <a:rPr lang="en" sz="4200" b="1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Questions?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x="311700" y="2370199"/>
            <a:ext cx="8520600" cy="65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r>
              <a:rPr lang="en" sz="30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Presenter’s Name(s)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r>
              <a:rPr lang="en" sz="30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Contact Information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360</Words>
  <Application>Microsoft Macintosh PowerPoint</Application>
  <PresentationFormat>On-screen Show (16:9)</PresentationFormat>
  <Paragraphs>67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Wingdings</vt:lpstr>
      <vt:lpstr>Arial</vt:lpstr>
      <vt:lpstr>Roboto</vt:lpstr>
      <vt:lpstr>simple-light-2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Cathie Seebauer</cp:lastModifiedBy>
  <cp:revision>1</cp:revision>
  <dcterms:modified xsi:type="dcterms:W3CDTF">2017-04-14T21:44:14Z</dcterms:modified>
</cp:coreProperties>
</file>