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9236075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6"/>
  </p:normalViewPr>
  <p:slideViewPr>
    <p:cSldViewPr snapToGrid="0" snapToObjects="1">
      <p:cViewPr varScale="1">
        <p:scale>
          <a:sx n="118" d="100"/>
          <a:sy n="118" d="100"/>
        </p:scale>
        <p:origin x="9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002086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erriweather San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 lang="en-US" dirty="0"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5232400" y="0"/>
            <a:ext cx="4002086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 lang="en-US" dirty="0"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2332035" y="514350"/>
            <a:ext cx="4572000" cy="2571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23925" y="3257550"/>
            <a:ext cx="7388224" cy="30860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6513512"/>
            <a:ext cx="4002086" cy="34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Merriweather San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Merriweather Sans"/>
              <a:buNone/>
              <a:defRPr sz="1800" b="0" i="0" u="none" strike="noStrike" cap="none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 lang="en-US" dirty="0"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5232400" y="6513512"/>
            <a:ext cx="4002086" cy="342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>
              <a:defRPr b="0" i="0">
                <a:latin typeface="Arial" charset="0"/>
                <a:ea typeface="Arial" charset="0"/>
                <a:cs typeface="Arial" charset="0"/>
              </a:defRPr>
            </a:lvl1pPr>
          </a:lstStyle>
          <a:p>
            <a:pPr algn="r"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smtClean="0">
                <a:sym typeface="Calibri"/>
              </a:rPr>
              <a:pPr algn="r">
                <a:buClr>
                  <a:srgbClr val="000000"/>
                </a:buClr>
                <a:buSzPct val="25000"/>
                <a:buFont typeface="Calibri"/>
                <a:buNone/>
              </a:pPr>
              <a:t>‹#›</a:t>
            </a:fld>
            <a:endParaRPr lang="en-US" sz="1200" dirty="0"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923607" y="3257550"/>
            <a:ext cx="7389000" cy="308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2332038" y="514350"/>
            <a:ext cx="4572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923607" y="3257550"/>
            <a:ext cx="7389000" cy="308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300"/>
              </a:spcAft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2332038" y="514350"/>
            <a:ext cx="4572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923607" y="3257550"/>
            <a:ext cx="7389000" cy="308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300"/>
              </a:spcAft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2332038" y="514350"/>
            <a:ext cx="4572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923607" y="3257550"/>
            <a:ext cx="7389000" cy="308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300"/>
              </a:spcAft>
              <a:buNone/>
            </a:pPr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2332038" y="514350"/>
            <a:ext cx="4572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923607" y="3257550"/>
            <a:ext cx="7389000" cy="308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300"/>
              </a:spcAft>
              <a:buNone/>
            </a:pPr>
            <a:endParaRPr/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2332038" y="514350"/>
            <a:ext cx="4572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923607" y="3257550"/>
            <a:ext cx="7389000" cy="308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300"/>
              </a:spcAft>
              <a:buNone/>
            </a:pPr>
            <a:endParaRPr/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2332038" y="514350"/>
            <a:ext cx="4572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923607" y="3257550"/>
            <a:ext cx="7389000" cy="308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2332038" y="514350"/>
            <a:ext cx="4572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hape 47" descr="venturing.png"/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3855023" y="3613125"/>
            <a:ext cx="1434000" cy="116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and Quot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Shape 50" descr="venturing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700" y="4148473"/>
            <a:ext cx="928200" cy="756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1" name="Shape 51"/>
          <p:cNvCxnSpPr/>
          <p:nvPr/>
        </p:nvCxnSpPr>
        <p:spPr>
          <a:xfrm rot="10800000" flipH="1">
            <a:off x="392625" y="1017800"/>
            <a:ext cx="3071100" cy="5100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2" name="Shape 52"/>
          <p:cNvCxnSpPr/>
          <p:nvPr/>
        </p:nvCxnSpPr>
        <p:spPr>
          <a:xfrm>
            <a:off x="6324525" y="1719825"/>
            <a:ext cx="2443800" cy="0"/>
          </a:xfrm>
          <a:prstGeom prst="straightConnector1">
            <a:avLst/>
          </a:prstGeom>
          <a:noFill/>
          <a:ln w="12700" cap="flat" cmpd="sng">
            <a:solidFill>
              <a:srgbClr val="09713E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" name="Shape 53"/>
          <p:cNvCxnSpPr/>
          <p:nvPr/>
        </p:nvCxnSpPr>
        <p:spPr>
          <a:xfrm>
            <a:off x="6324525" y="3138700"/>
            <a:ext cx="2443800" cy="0"/>
          </a:xfrm>
          <a:prstGeom prst="straightConnector1">
            <a:avLst/>
          </a:prstGeom>
          <a:noFill/>
          <a:ln w="12700" cap="flat" cmpd="sng">
            <a:solidFill>
              <a:srgbClr val="09713E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and Imag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Shape 55" descr="venturing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700" y="4148473"/>
            <a:ext cx="928200" cy="756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6" name="Shape 56"/>
          <p:cNvCxnSpPr/>
          <p:nvPr/>
        </p:nvCxnSpPr>
        <p:spPr>
          <a:xfrm rot="10800000" flipH="1">
            <a:off x="392625" y="1017800"/>
            <a:ext cx="3071100" cy="5100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Shape 58" descr="venturing_blk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700" y="4148473"/>
            <a:ext cx="928200" cy="756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9" name="Shape 59"/>
          <p:cNvCxnSpPr/>
          <p:nvPr/>
        </p:nvCxnSpPr>
        <p:spPr>
          <a:xfrm rot="10800000" flipH="1">
            <a:off x="392625" y="1017800"/>
            <a:ext cx="3071100" cy="5100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0" name="Shape 60"/>
          <p:cNvCxnSpPr/>
          <p:nvPr/>
        </p:nvCxnSpPr>
        <p:spPr>
          <a:xfrm rot="10800000" flipH="1">
            <a:off x="392625" y="1017800"/>
            <a:ext cx="2985900" cy="5100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Option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Shape 62" descr="venturing_blk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700" y="4148473"/>
            <a:ext cx="928200" cy="756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3" name="Shape 63"/>
          <p:cNvCxnSpPr/>
          <p:nvPr/>
        </p:nvCxnSpPr>
        <p:spPr>
          <a:xfrm rot="10800000" flipH="1">
            <a:off x="392625" y="1017800"/>
            <a:ext cx="3071100" cy="5100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4" name="Shape 64"/>
          <p:cNvCxnSpPr/>
          <p:nvPr/>
        </p:nvCxnSpPr>
        <p:spPr>
          <a:xfrm rot="10800000" flipH="1">
            <a:off x="392625" y="1017800"/>
            <a:ext cx="2985900" cy="5100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/>
        </p:nvSpPr>
        <p:spPr>
          <a:xfrm>
            <a:off x="311700" y="39380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-US" sz="4200" b="1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Introduction to VOAs</a:t>
            </a:r>
          </a:p>
        </p:txBody>
      </p:sp>
      <p:sp>
        <p:nvSpPr>
          <p:cNvPr id="85" name="Shape 85"/>
          <p:cNvSpPr txBox="1"/>
          <p:nvPr/>
        </p:nvSpPr>
        <p:spPr>
          <a:xfrm>
            <a:off x="311700" y="2446399"/>
            <a:ext cx="8520600" cy="65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Presenter’s Name(s)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/>
        </p:nvSpPr>
        <p:spPr>
          <a:xfrm>
            <a:off x="392525" y="1170125"/>
            <a:ext cx="4001100" cy="299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552450" lvl="0" indent="-285750" rtl="0">
              <a:spcBef>
                <a:spcPts val="0"/>
              </a:spcBef>
              <a:spcAft>
                <a:spcPts val="7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Venturing Officers’ Association</a:t>
            </a:r>
          </a:p>
          <a:p>
            <a:pPr marL="1009650" lvl="1" indent="-285750" rtl="0">
              <a:spcBef>
                <a:spcPts val="0"/>
              </a:spcBef>
              <a:spcAft>
                <a:spcPts val="700"/>
              </a:spcAft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Set of youth officers throughout the council</a:t>
            </a:r>
          </a:p>
          <a:p>
            <a:pPr marL="552450" lvl="0" indent="-285750" rtl="0">
              <a:spcBef>
                <a:spcPts val="0"/>
              </a:spcBef>
              <a:spcAft>
                <a:spcPts val="7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Provides a framework for the crew, district, council, etc.</a:t>
            </a:r>
          </a:p>
          <a:p>
            <a:pPr marL="552450" lvl="0" indent="-285750" rtl="0">
              <a:spcBef>
                <a:spcPts val="0"/>
              </a:spcBef>
              <a:spcAft>
                <a:spcPts val="7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Youth led, adult advised</a:t>
            </a:r>
          </a:p>
          <a:p>
            <a:pPr marL="552450" lvl="0" indent="-285750" rtl="0">
              <a:spcBef>
                <a:spcPts val="0"/>
              </a:spcBef>
              <a:spcAft>
                <a:spcPts val="7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Plans program opportunities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311700" y="445025"/>
            <a:ext cx="57450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713E"/>
              </a:buClr>
              <a:buSzPct val="25000"/>
              <a:buFont typeface="Roboto"/>
              <a:buNone/>
            </a:pPr>
            <a:r>
              <a:rPr lang="en-US" sz="2800" b="1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What is a VOA?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  <p:pic>
        <p:nvPicPr>
          <p:cNvPr id="93" name="Shape 93" descr="https://fbcdn-sphotos-h-a.akamaihd.net/hphotos-ak-xap1/v/t1.0-9/10403249_884839801532810_1012890679462804344_n.jpg?oh=9ddcf6e9e33f0a0a5b8bddd03b42e00b&amp;oe=5531B0C1&amp;__gda__=1430604317_2efadae951ebe294b3c54bc7530390a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32150" y="445025"/>
            <a:ext cx="3296700" cy="2007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/>
        </p:nvSpPr>
        <p:spPr>
          <a:xfrm>
            <a:off x="392525" y="1170125"/>
            <a:ext cx="2536500" cy="299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527050" lvl="0" indent="-285750" rtl="0"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Membership correlation</a:t>
            </a:r>
          </a:p>
          <a:p>
            <a:pPr marL="527050" lvl="0" indent="-285750" rtl="0">
              <a:spcBef>
                <a:spcPts val="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Stronger Venturing presence</a:t>
            </a:r>
          </a:p>
          <a:p>
            <a:pPr marL="527050" lvl="0" indent="-285750" rtl="0">
              <a:spcBef>
                <a:spcPts val="480"/>
              </a:spcBef>
              <a:spcAft>
                <a:spcPts val="1000"/>
              </a:spcAft>
              <a:buClr>
                <a:srgbClr val="666666"/>
              </a:buClr>
              <a:buSzPct val="100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Keeps Venturing youth led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311700" y="445025"/>
            <a:ext cx="57450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713E"/>
              </a:buClr>
              <a:buSzPct val="25000"/>
              <a:buFont typeface="Roboto"/>
              <a:buNone/>
            </a:pPr>
            <a:r>
              <a:rPr lang="en-US" sz="2800" b="1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Why is a VOA important?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  <p:pic>
        <p:nvPicPr>
          <p:cNvPr id="101" name="Shape 1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79775" y="1228724"/>
            <a:ext cx="5261400" cy="221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/>
        </p:nvSpPr>
        <p:spPr>
          <a:xfrm>
            <a:off x="392525" y="1170125"/>
            <a:ext cx="6930300" cy="299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552450" lvl="0" indent="-285750" rtl="0">
              <a:lnSpc>
                <a:spcPct val="115000"/>
              </a:lnSpc>
              <a:spcBef>
                <a:spcPts val="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Start at the council</a:t>
            </a:r>
          </a:p>
          <a:p>
            <a:pPr marL="552450" lvl="0" indent="-285750" rtl="0">
              <a:lnSpc>
                <a:spcPct val="115000"/>
              </a:lnSpc>
              <a:spcBef>
                <a:spcPts val="48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Locate interested youth and adults</a:t>
            </a:r>
          </a:p>
          <a:p>
            <a:pPr marL="552450" lvl="0" indent="-285750" rtl="0">
              <a:lnSpc>
                <a:spcPct val="115000"/>
              </a:lnSpc>
              <a:spcBef>
                <a:spcPts val="48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Train interested youth and adults</a:t>
            </a:r>
          </a:p>
          <a:p>
            <a:pPr marL="552450" lvl="0" indent="-285750" rtl="0">
              <a:lnSpc>
                <a:spcPct val="115000"/>
              </a:lnSpc>
              <a:spcBef>
                <a:spcPts val="48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Communicate with the Council Scout Executive</a:t>
            </a:r>
          </a:p>
          <a:p>
            <a:pPr marL="552450" lvl="0" indent="-285750" rtl="0">
              <a:lnSpc>
                <a:spcPct val="115000"/>
              </a:lnSpc>
              <a:spcBef>
                <a:spcPts val="48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Plan (and execute) 6-12 months of program/meetings</a:t>
            </a:r>
          </a:p>
          <a:p>
            <a:pPr marL="552450" lvl="0" indent="-285750" rtl="0">
              <a:lnSpc>
                <a:spcPct val="115000"/>
              </a:lnSpc>
              <a:spcBef>
                <a:spcPts val="48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Create a set of Operating Procedures</a:t>
            </a:r>
          </a:p>
          <a:p>
            <a:pPr marL="552450" lvl="0" indent="-285750" rtl="0">
              <a:lnSpc>
                <a:spcPct val="115000"/>
              </a:lnSpc>
              <a:spcBef>
                <a:spcPts val="48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Set a date for elections</a:t>
            </a:r>
          </a:p>
          <a:p>
            <a:pPr marL="552450" lvl="0" indent="-285750" rtl="0">
              <a:lnSpc>
                <a:spcPct val="115000"/>
              </a:lnSpc>
              <a:spcBef>
                <a:spcPts val="48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Start creating district VOAs (if necessary) in a similar manner</a:t>
            </a:r>
          </a:p>
        </p:txBody>
      </p:sp>
      <p:sp>
        <p:nvSpPr>
          <p:cNvPr id="107" name="Shape 107"/>
          <p:cNvSpPr txBox="1"/>
          <p:nvPr/>
        </p:nvSpPr>
        <p:spPr>
          <a:xfrm>
            <a:off x="311700" y="445025"/>
            <a:ext cx="57450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713E"/>
              </a:buClr>
              <a:buSzPct val="25000"/>
              <a:buFont typeface="Roboto"/>
              <a:buNone/>
            </a:pPr>
            <a:r>
              <a:rPr lang="en-US" sz="2800" b="1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Starting a VOA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/>
        </p:nvSpPr>
        <p:spPr>
          <a:xfrm>
            <a:off x="392525" y="1170125"/>
            <a:ext cx="6930300" cy="299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552450" lvl="0" indent="-285750" rtl="0">
              <a:lnSpc>
                <a:spcPct val="115000"/>
              </a:lnSpc>
              <a:spcBef>
                <a:spcPts val="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Allows crews to share resources</a:t>
            </a:r>
          </a:p>
          <a:p>
            <a:pPr marL="552450" lvl="0" indent="-285750" rtl="0">
              <a:lnSpc>
                <a:spcPct val="115000"/>
              </a:lnSpc>
              <a:spcBef>
                <a:spcPts val="48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Opportunity to meet other Venturers</a:t>
            </a:r>
          </a:p>
          <a:p>
            <a:pPr marL="552450" lvl="0" indent="-285750" rtl="0">
              <a:lnSpc>
                <a:spcPct val="115000"/>
              </a:lnSpc>
              <a:spcBef>
                <a:spcPts val="48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More resources + More Venturers = More fun!</a:t>
            </a:r>
          </a:p>
          <a:p>
            <a:pPr marL="552450" lvl="0" indent="-285750" rtl="0">
              <a:lnSpc>
                <a:spcPct val="115000"/>
              </a:lnSpc>
              <a:spcBef>
                <a:spcPts val="48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Provides organization</a:t>
            </a:r>
          </a:p>
          <a:p>
            <a:pPr marL="552450" lvl="0" indent="-285750" rtl="0">
              <a:lnSpc>
                <a:spcPct val="115000"/>
              </a:lnSpc>
              <a:spcBef>
                <a:spcPts val="48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Encourages multi-crew events and activities</a:t>
            </a:r>
          </a:p>
          <a:p>
            <a:pPr marL="552450" lvl="0" indent="-285750" rtl="0">
              <a:lnSpc>
                <a:spcPct val="115000"/>
              </a:lnSpc>
              <a:spcBef>
                <a:spcPts val="48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Ensures communication from tier to tier</a:t>
            </a:r>
          </a:p>
          <a:p>
            <a:pPr marL="552450" lvl="0" indent="-285750" rtl="0">
              <a:lnSpc>
                <a:spcPct val="115000"/>
              </a:lnSpc>
              <a:spcBef>
                <a:spcPts val="480"/>
              </a:spcBef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Provides leadership opportunities for youth</a:t>
            </a:r>
          </a:p>
          <a:p>
            <a:pPr marL="1009650" lvl="1" indent="-285750" rtl="0">
              <a:lnSpc>
                <a:spcPct val="115000"/>
              </a:lnSpc>
              <a:spcBef>
                <a:spcPts val="400"/>
              </a:spcBef>
              <a:buClr>
                <a:srgbClr val="666666"/>
              </a:buClr>
              <a:buSzPct val="75000"/>
              <a:buFont typeface="Arial" charset="0"/>
              <a:buChar char="•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Keeps Venturing youth led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x="311700" y="445025"/>
            <a:ext cx="57450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713E"/>
              </a:buClr>
              <a:buSzPct val="25000"/>
              <a:buFont typeface="Roboto"/>
              <a:buNone/>
            </a:pPr>
            <a:r>
              <a:rPr lang="en-US" sz="2800" b="1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Benefits of a VOA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/>
        </p:nvSpPr>
        <p:spPr>
          <a:xfrm>
            <a:off x="392525" y="1170125"/>
            <a:ext cx="6930300" cy="299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552450" lvl="0" indent="-285750" rtl="0">
              <a:spcBef>
                <a:spcPts val="0"/>
              </a:spcBef>
              <a:spcAft>
                <a:spcPts val="6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u="sng" dirty="0" err="1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Venturing.org</a:t>
            </a:r>
            <a:r>
              <a:rPr lang="en-US" sz="1600" u="sng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/</a:t>
            </a:r>
            <a:r>
              <a:rPr lang="en-US" sz="1600" u="sng" dirty="0" err="1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connect.html</a:t>
            </a:r>
            <a:endParaRPr lang="en-US" sz="1600" u="sng" dirty="0">
              <a:solidFill>
                <a:srgbClr val="09713E"/>
              </a:solidFill>
              <a:latin typeface="Arial" charset="0"/>
              <a:ea typeface="Arial" charset="0"/>
              <a:cs typeface="Arial" charset="0"/>
              <a:sym typeface="Roboto"/>
            </a:endParaRPr>
          </a:p>
          <a:p>
            <a:pPr marL="552450" lvl="0" indent="-285750" rtl="0">
              <a:spcBef>
                <a:spcPts val="0"/>
              </a:spcBef>
              <a:spcAft>
                <a:spcPts val="6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u="sng" dirty="0" err="1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Venturing.org</a:t>
            </a:r>
            <a:r>
              <a:rPr lang="en-US" sz="1600" u="sng" dirty="0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/apply-to-be-a-</a:t>
            </a:r>
            <a:r>
              <a:rPr lang="en-US" sz="1600" u="sng" dirty="0" err="1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voa</a:t>
            </a:r>
            <a:r>
              <a:rPr lang="en-US" sz="1600" u="sng" dirty="0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-</a:t>
            </a:r>
            <a:r>
              <a:rPr lang="en-US" sz="1600" u="sng" dirty="0" err="1">
                <a:solidFill>
                  <a:srgbClr val="006B3F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officer.html</a:t>
            </a:r>
            <a:endParaRPr lang="en-US" sz="1600" u="sng" dirty="0">
              <a:solidFill>
                <a:srgbClr val="006B3F"/>
              </a:solidFill>
              <a:latin typeface="Arial" charset="0"/>
              <a:ea typeface="Arial" charset="0"/>
              <a:cs typeface="Arial" charset="0"/>
              <a:sym typeface="Roboto"/>
            </a:endParaRPr>
          </a:p>
          <a:p>
            <a:pPr marL="552450" lvl="0" indent="-285750" rtl="0">
              <a:spcBef>
                <a:spcPts val="0"/>
              </a:spcBef>
              <a:spcAft>
                <a:spcPts val="600"/>
              </a:spcAft>
              <a:buClr>
                <a:srgbClr val="666666"/>
              </a:buClr>
              <a:buSzPct val="75000"/>
              <a:buFont typeface="Wingdings" charset="2"/>
              <a:buChar char="§"/>
            </a:pPr>
            <a:r>
              <a:rPr lang="en-US" sz="1600" dirty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&lt;insert additional resources&gt; </a:t>
            </a:r>
          </a:p>
        </p:txBody>
      </p:sp>
      <p:sp>
        <p:nvSpPr>
          <p:cNvPr id="121" name="Shape 121"/>
          <p:cNvSpPr txBox="1"/>
          <p:nvPr/>
        </p:nvSpPr>
        <p:spPr>
          <a:xfrm>
            <a:off x="311700" y="445025"/>
            <a:ext cx="57450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713E"/>
              </a:buClr>
              <a:buSzPct val="25000"/>
              <a:buFont typeface="Roboto"/>
              <a:buNone/>
            </a:pPr>
            <a:r>
              <a:rPr lang="en-US" sz="2800" b="1" dirty="0">
                <a:solidFill>
                  <a:srgbClr val="09713E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Further Information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x="5432155" y="4721825"/>
            <a:ext cx="3437999" cy="18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" b="1">
                <a:solidFill>
                  <a:schemeClr val="lt1"/>
                </a:solidFill>
              </a:rPr>
              <a:t>CREATED BY CR VENTURING, 2016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endParaRPr sz="800"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/>
        </p:nvSpPr>
        <p:spPr>
          <a:xfrm>
            <a:off x="311700" y="317599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-US" sz="4200" b="1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Questions?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311700" y="2370199"/>
            <a:ext cx="8520600" cy="65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Presenter’s Name(s)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oboto"/>
              <a:buNone/>
            </a:pP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Roboto"/>
              </a:rPr>
              <a:t>Contact Information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Macintosh PowerPoint</Application>
  <PresentationFormat>On-screen Show (16:9)</PresentationFormat>
  <Paragraphs>42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Wingdings</vt:lpstr>
      <vt:lpstr>Arial</vt:lpstr>
      <vt:lpstr>Roboto</vt:lpstr>
      <vt:lpstr>Calibri</vt:lpstr>
      <vt:lpstr>Merriweather Sans</vt:lpstr>
      <vt:lpstr>simple-light-2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Cathie Seebauer</cp:lastModifiedBy>
  <cp:revision>1</cp:revision>
  <dcterms:modified xsi:type="dcterms:W3CDTF">2017-04-14T22:44:48Z</dcterms:modified>
</cp:coreProperties>
</file>