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236075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6"/>
  </p:normalViewPr>
  <p:slideViewPr>
    <p:cSldViewPr snapToGrid="0" snapToObjects="1">
      <p:cViewPr varScale="1">
        <p:scale>
          <a:sx n="118" d="100"/>
          <a:sy n="118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02086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lang="en-US"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5232400" y="0"/>
            <a:ext cx="4002086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lang="en-US"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332035" y="514350"/>
            <a:ext cx="4572000" cy="2571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23925" y="3257550"/>
            <a:ext cx="7388224" cy="3086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6513512"/>
            <a:ext cx="4002086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800" b="0" i="0" u="none" strike="noStrike" cap="none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lang="en-US"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232400" y="6513512"/>
            <a:ext cx="4002086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r"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smtClean="0">
                <a:sym typeface="Calibri"/>
              </a:rPr>
              <a:pPr algn="r">
                <a:buClr>
                  <a:srgbClr val="000000"/>
                </a:buClr>
                <a:buSzPct val="25000"/>
                <a:buFont typeface="Calibri"/>
                <a:buNone/>
              </a:pPr>
              <a:t>‹#›</a:t>
            </a:fld>
            <a:endParaRPr lang="en-US" sz="1200" dirty="0"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23607" y="3257550"/>
            <a:ext cx="7389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923607" y="3257550"/>
            <a:ext cx="7389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923607" y="3257550"/>
            <a:ext cx="7389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23607" y="3257550"/>
            <a:ext cx="7389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23607" y="3257550"/>
            <a:ext cx="7389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23607" y="3257550"/>
            <a:ext cx="7389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923607" y="3257550"/>
            <a:ext cx="7389000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47" descr="venturing.png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3855023" y="3613125"/>
            <a:ext cx="1434000" cy="116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and Quot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 descr="venturi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" name="Shape 51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Shape 52"/>
          <p:cNvCxnSpPr/>
          <p:nvPr/>
        </p:nvCxnSpPr>
        <p:spPr>
          <a:xfrm>
            <a:off x="6324525" y="1719825"/>
            <a:ext cx="2443800" cy="0"/>
          </a:xfrm>
          <a:prstGeom prst="straightConnector1">
            <a:avLst/>
          </a:prstGeom>
          <a:noFill/>
          <a:ln w="12700" cap="flat" cmpd="sng">
            <a:solidFill>
              <a:srgbClr val="09713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Shape 53"/>
          <p:cNvCxnSpPr/>
          <p:nvPr/>
        </p:nvCxnSpPr>
        <p:spPr>
          <a:xfrm>
            <a:off x="6324525" y="3138700"/>
            <a:ext cx="2443800" cy="0"/>
          </a:xfrm>
          <a:prstGeom prst="straightConnector1">
            <a:avLst/>
          </a:prstGeom>
          <a:noFill/>
          <a:ln w="12700" cap="flat" cmpd="sng">
            <a:solidFill>
              <a:srgbClr val="09713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and Imag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 descr="venturi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Shape 56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Shape 58" descr="venturing_blk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" name="Shape 59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Shape 60"/>
          <p:cNvCxnSpPr/>
          <p:nvPr/>
        </p:nvCxnSpPr>
        <p:spPr>
          <a:xfrm rot="10800000" flipH="1">
            <a:off x="392625" y="1017800"/>
            <a:ext cx="29859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Option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 descr="venturing_blk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Shape 63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Shape 64"/>
          <p:cNvCxnSpPr/>
          <p:nvPr/>
        </p:nvCxnSpPr>
        <p:spPr>
          <a:xfrm rot="10800000" flipH="1">
            <a:off x="392625" y="1017800"/>
            <a:ext cx="29859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311700" y="39380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42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Introduction to VOAs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311700" y="2446399"/>
            <a:ext cx="8520600" cy="65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Presenter’s Name(s)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392525" y="1170125"/>
            <a:ext cx="4001100" cy="29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spcBef>
                <a:spcPts val="0"/>
              </a:spcBef>
              <a:spcAft>
                <a:spcPts val="7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Venturing Officers’ Association</a:t>
            </a:r>
          </a:p>
          <a:p>
            <a:pPr marL="1009650" lvl="1" indent="-285750" rtl="0">
              <a:spcBef>
                <a:spcPts val="0"/>
              </a:spcBef>
              <a:spcAft>
                <a:spcPts val="7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Set of youth officers throughout the council</a:t>
            </a:r>
          </a:p>
          <a:p>
            <a:pPr marL="552450" lvl="0" indent="-285750" rtl="0">
              <a:spcBef>
                <a:spcPts val="0"/>
              </a:spcBef>
              <a:spcAft>
                <a:spcPts val="7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Provides a framework for the crew, district, council, etc.</a:t>
            </a:r>
          </a:p>
          <a:p>
            <a:pPr marL="552450" lvl="0" indent="-285750" rtl="0">
              <a:spcBef>
                <a:spcPts val="0"/>
              </a:spcBef>
              <a:spcAft>
                <a:spcPts val="7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Youth led, adult advised</a:t>
            </a:r>
          </a:p>
          <a:p>
            <a:pPr marL="552450" lvl="0" indent="-285750" rtl="0">
              <a:spcBef>
                <a:spcPts val="0"/>
              </a:spcBef>
              <a:spcAft>
                <a:spcPts val="7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Plans program opportunities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What is a VOA?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93" name="Shape 93" descr="https://fbcdn-sphotos-h-a.akamaihd.net/hphotos-ak-xap1/v/t1.0-9/10403249_884839801532810_1012890679462804344_n.jpg?oh=9ddcf6e9e33f0a0a5b8bddd03b42e00b&amp;oe=5531B0C1&amp;__gda__=1430604317_2efadae951ebe294b3c54bc7530390a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32150" y="445025"/>
            <a:ext cx="3296700" cy="2007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392525" y="1170125"/>
            <a:ext cx="2536500" cy="29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27050" lvl="0" indent="-28575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Membership correlation</a:t>
            </a:r>
          </a:p>
          <a:p>
            <a:pPr marL="527050" lvl="0" indent="-28575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Stronger Venturing presence</a:t>
            </a:r>
          </a:p>
          <a:p>
            <a:pPr marL="527050" lvl="0" indent="-285750" rtl="0">
              <a:spcBef>
                <a:spcPts val="48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Keeps Venturing youth led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Why is a VOA important?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79775" y="1228724"/>
            <a:ext cx="5261400" cy="221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92525" y="1170125"/>
            <a:ext cx="6930300" cy="29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Start at the council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Locate interested youth and adults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Train interested youth and adults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Communicate with the Council Scout Executive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Plan (and execute) 6-12 months of program/meetings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Create a set of Operating Procedures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Set a date for elections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Start creating district VOAs (if necessary) in a similar manner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Starting a VOA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392525" y="1170125"/>
            <a:ext cx="6930300" cy="29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lnSpc>
                <a:spcPct val="115000"/>
              </a:lnSpc>
              <a:spcBef>
                <a:spcPts val="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Allows crews to share resources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Opportunity to meet other Venturers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More resources + More Venturers = More fun!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Provides organization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Encourages multi-crew events and activities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Ensures communication from tier to tier</a:t>
            </a:r>
          </a:p>
          <a:p>
            <a:pPr marL="552450" lvl="0" indent="-285750" rtl="0">
              <a:lnSpc>
                <a:spcPct val="115000"/>
              </a:lnSpc>
              <a:spcBef>
                <a:spcPts val="480"/>
              </a:spcBef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Provides leadership opportunities for youth</a:t>
            </a:r>
          </a:p>
          <a:p>
            <a:pPr marL="1009650" lvl="1" indent="-285750" rtl="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Keeps Venturing youth led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Benefits of a VOA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392525" y="1170125"/>
            <a:ext cx="6930300" cy="29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spcBef>
                <a:spcPts val="0"/>
              </a:spcBef>
              <a:spcAft>
                <a:spcPts val="6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Venturing.org</a:t>
            </a:r>
            <a:r>
              <a:rPr lang="en-US" sz="1600" u="sng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/</a:t>
            </a:r>
            <a:r>
              <a:rPr lang="en-US" sz="16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connect.html</a:t>
            </a:r>
            <a:endParaRPr lang="en-US" sz="1600" u="sng" dirty="0">
              <a:solidFill>
                <a:srgbClr val="09713E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552450" lvl="0" indent="-285750" rtl="0">
              <a:spcBef>
                <a:spcPts val="0"/>
              </a:spcBef>
              <a:spcAft>
                <a:spcPts val="6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u="sng" dirty="0" err="1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Venturing.org</a:t>
            </a:r>
            <a:r>
              <a:rPr lang="en-US" sz="1600" u="sng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/apply-to-be-a-</a:t>
            </a:r>
            <a:r>
              <a:rPr lang="en-US" sz="1600" u="sng" dirty="0" err="1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voa</a:t>
            </a:r>
            <a:r>
              <a:rPr lang="en-US" sz="1600" u="sng" dirty="0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-</a:t>
            </a:r>
            <a:r>
              <a:rPr lang="en-US" sz="1600" u="sng" dirty="0" err="1">
                <a:solidFill>
                  <a:srgbClr val="006B3F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officer.html</a:t>
            </a:r>
            <a:endParaRPr lang="en-US" sz="1600" u="sng" dirty="0">
              <a:solidFill>
                <a:srgbClr val="006B3F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552450" lvl="0" indent="-285750" rtl="0">
              <a:spcBef>
                <a:spcPts val="0"/>
              </a:spcBef>
              <a:spcAft>
                <a:spcPts val="6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&lt;insert additional resources&gt; 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Further Information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311700" y="317599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42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Questions?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311700" y="2370199"/>
            <a:ext cx="8520600" cy="65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Presenter’s Name(s)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Contact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Macintosh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Wingdings</vt:lpstr>
      <vt:lpstr>Arial</vt:lpstr>
      <vt:lpstr>Roboto</vt:lpstr>
      <vt:lpstr>Calibri</vt:lpstr>
      <vt:lpstr>Merriweather Sans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Cathie Seebauer</cp:lastModifiedBy>
  <cp:revision>1</cp:revision>
  <dcterms:modified xsi:type="dcterms:W3CDTF">2017-04-14T22:44:48Z</dcterms:modified>
</cp:coreProperties>
</file>