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6"/>
  </p:normalViewPr>
  <p:slideViewPr>
    <p:cSldViewPr snapToGrid="0" snapToObjects="1">
      <p:cViewPr varScale="1">
        <p:scale>
          <a:sx n="118" d="100"/>
          <a:sy n="118" d="100"/>
        </p:scale>
        <p:origin x="9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spcAft>
                <a:spcPts val="1300"/>
              </a:spcAft>
              <a:buClr>
                <a:schemeClr val="dk1"/>
              </a:buClr>
              <a:buSzPct val="100000"/>
              <a:buFont typeface="Arial"/>
              <a:buChar char="●"/>
            </a:pPr>
            <a:r>
              <a:rPr lang="en-US" sz="1200"/>
              <a:t>WHAT: Every single person can identify what they do. It is easy to tell what you need to do to earn the Venturing awards. WHATs are easy to identify.</a:t>
            </a:r>
          </a:p>
          <a:p>
            <a:pPr marL="457200" lvl="0" indent="-304800" rtl="0">
              <a:lnSpc>
                <a:spcPct val="115000"/>
              </a:lnSpc>
              <a:spcBef>
                <a:spcPts val="0"/>
              </a:spcBef>
              <a:spcAft>
                <a:spcPts val="1300"/>
              </a:spcAft>
              <a:buClr>
                <a:schemeClr val="dk1"/>
              </a:buClr>
              <a:buSzPct val="100000"/>
              <a:buFont typeface="Arial"/>
              <a:buChar char="●"/>
            </a:pPr>
            <a:r>
              <a:rPr lang="en-US" sz="1200"/>
              <a:t>HOW: Some people know HOW they do WHAT they do. HOWs are often given to explain how to do something. Not as obvious as WHATs , and many think HOWs are the means to achieving your WANTs (goal setting). It would be false to assume that’s all that is required. There is one missing detail.</a:t>
            </a:r>
          </a:p>
          <a:p>
            <a:pPr marL="457200" lvl="0" indent="-304800" rtl="0">
              <a:lnSpc>
                <a:spcPct val="115000"/>
              </a:lnSpc>
              <a:spcBef>
                <a:spcPts val="0"/>
              </a:spcBef>
              <a:spcAft>
                <a:spcPts val="1300"/>
              </a:spcAft>
              <a:buClr>
                <a:schemeClr val="dk1"/>
              </a:buClr>
              <a:buSzPct val="100000"/>
              <a:buFont typeface="Arial"/>
              <a:buChar char="●"/>
            </a:pPr>
            <a:r>
              <a:rPr lang="en-US" sz="1200"/>
              <a:t>WHY: Very few people can clearly articulate WHY they do WHAT they do. This isn’t about earning a patch or medallion  – that’s a result. WHY is all about your purpose, cause or belief. WHY are you in Venturing? WHY are you working on earning the awards? And WHY should anyone care?</a:t>
            </a:r>
          </a:p>
          <a:p>
            <a:pPr lvl="0" rtl="0">
              <a:lnSpc>
                <a:spcPct val="115000"/>
              </a:lnSpc>
              <a:spcBef>
                <a:spcPts val="0"/>
              </a:spcBef>
              <a:spcAft>
                <a:spcPts val="1300"/>
              </a:spcAft>
              <a:buNone/>
            </a:pPr>
            <a:r>
              <a:rPr lang="en-US" sz="1200"/>
              <a:t>This training will cover the WHATs and HOWs of earning the Venturing awards (WHAT is required and HOW you can earn the requirements). But an important part of the process of earning awards is to recognize and remember WHY you are earning them. Remember to begin with WHY</a:t>
            </a:r>
          </a:p>
        </p:txBody>
      </p:sp>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300"/>
              </a:spcAft>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7"/>
        <p:cNvGrpSpPr/>
        <p:nvPr/>
      </p:nvGrpSpPr>
      <p:grpSpPr>
        <a:xfrm>
          <a:off x="0" y="0"/>
          <a:ext cx="0" cy="0"/>
          <a:chOff x="0" y="0"/>
          <a:chExt cx="0" cy="0"/>
        </a:xfrm>
      </p:grpSpPr>
      <p:pic>
        <p:nvPicPr>
          <p:cNvPr id="2" name="Shape 6" descr="venturing.png"/>
          <p:cNvPicPr preferRelativeResize="0"/>
          <p:nvPr userDrawn="1"/>
        </p:nvPicPr>
        <p:blipFill rotWithShape="1">
          <a:blip r:embed="rId3">
            <a:alphaModFix/>
          </a:blip>
          <a:srcRect/>
          <a:stretch/>
        </p:blipFill>
        <p:spPr>
          <a:xfrm>
            <a:off x="3855023" y="3613125"/>
            <a:ext cx="1433948" cy="1168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and Quote">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pic>
        <p:nvPicPr>
          <p:cNvPr id="9" name="Shape 9" descr="venturing.png"/>
          <p:cNvPicPr preferRelativeResize="0"/>
          <p:nvPr/>
        </p:nvPicPr>
        <p:blipFill rotWithShape="1">
          <a:blip r:embed="rId3">
            <a:alphaModFix/>
          </a:blip>
          <a:srcRect/>
          <a:stretch/>
        </p:blipFill>
        <p:spPr>
          <a:xfrm>
            <a:off x="311700" y="4148473"/>
            <a:ext cx="928175" cy="756348"/>
          </a:xfrm>
          <a:prstGeom prst="rect">
            <a:avLst/>
          </a:prstGeom>
          <a:noFill/>
          <a:ln>
            <a:noFill/>
          </a:ln>
        </p:spPr>
      </p:pic>
      <p:cxnSp>
        <p:nvCxnSpPr>
          <p:cNvPr id="10" name="Shape 10"/>
          <p:cNvCxnSpPr/>
          <p:nvPr/>
        </p:nvCxnSpPr>
        <p:spPr>
          <a:xfrm rot="10800000" flipH="1">
            <a:off x="392625" y="1017724"/>
            <a:ext cx="3071245" cy="5175"/>
          </a:xfrm>
          <a:prstGeom prst="straightConnector1">
            <a:avLst/>
          </a:prstGeom>
          <a:noFill/>
          <a:ln w="12700" cap="flat" cmpd="sng">
            <a:solidFill>
              <a:srgbClr val="FDDC00"/>
            </a:solidFill>
            <a:prstDash val="solid"/>
            <a:round/>
            <a:headEnd type="none" w="med" len="med"/>
            <a:tailEnd type="none" w="med" len="med"/>
          </a:ln>
        </p:spPr>
      </p:cxnSp>
      <p:cxnSp>
        <p:nvCxnSpPr>
          <p:cNvPr id="11" name="Shape 11"/>
          <p:cNvCxnSpPr/>
          <p:nvPr/>
        </p:nvCxnSpPr>
        <p:spPr>
          <a:xfrm>
            <a:off x="6324525" y="1719825"/>
            <a:ext cx="2443799" cy="0"/>
          </a:xfrm>
          <a:prstGeom prst="straightConnector1">
            <a:avLst/>
          </a:prstGeom>
          <a:noFill/>
          <a:ln w="12700" cap="flat" cmpd="sng">
            <a:solidFill>
              <a:srgbClr val="09713E"/>
            </a:solidFill>
            <a:prstDash val="solid"/>
            <a:round/>
            <a:headEnd type="none" w="med" len="med"/>
            <a:tailEnd type="none" w="med" len="med"/>
          </a:ln>
        </p:spPr>
      </p:cxnSp>
      <p:cxnSp>
        <p:nvCxnSpPr>
          <p:cNvPr id="12" name="Shape 12"/>
          <p:cNvCxnSpPr/>
          <p:nvPr/>
        </p:nvCxnSpPr>
        <p:spPr>
          <a:xfrm>
            <a:off x="6324525" y="3138700"/>
            <a:ext cx="2443799" cy="0"/>
          </a:xfrm>
          <a:prstGeom prst="straightConnector1">
            <a:avLst/>
          </a:prstGeom>
          <a:noFill/>
          <a:ln w="12700" cap="flat" cmpd="sng">
            <a:solidFill>
              <a:srgbClr val="09713E"/>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and Image">
    <p:bg>
      <p:bgPr>
        <a:blipFill rotWithShape="1">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Shape 14" descr="venturing.png"/>
          <p:cNvPicPr preferRelativeResize="0"/>
          <p:nvPr/>
        </p:nvPicPr>
        <p:blipFill rotWithShape="1">
          <a:blip r:embed="rId3">
            <a:alphaModFix/>
          </a:blip>
          <a:srcRect/>
          <a:stretch/>
        </p:blipFill>
        <p:spPr>
          <a:xfrm>
            <a:off x="311700" y="4148473"/>
            <a:ext cx="928175" cy="756348"/>
          </a:xfrm>
          <a:prstGeom prst="rect">
            <a:avLst/>
          </a:prstGeom>
          <a:noFill/>
          <a:ln>
            <a:noFill/>
          </a:ln>
        </p:spPr>
      </p:pic>
      <p:cxnSp>
        <p:nvCxnSpPr>
          <p:cNvPr id="15" name="Shape 15"/>
          <p:cNvCxnSpPr/>
          <p:nvPr/>
        </p:nvCxnSpPr>
        <p:spPr>
          <a:xfrm rot="10800000" flipH="1">
            <a:off x="392625" y="1017724"/>
            <a:ext cx="3071245" cy="5175"/>
          </a:xfrm>
          <a:prstGeom prst="straightConnector1">
            <a:avLst/>
          </a:prstGeom>
          <a:noFill/>
          <a:ln w="12700" cap="flat" cmpd="sng">
            <a:solidFill>
              <a:srgbClr val="FDDC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pic>
        <p:nvPicPr>
          <p:cNvPr id="17" name="Shape 17" descr="venturing_blk.png"/>
          <p:cNvPicPr preferRelativeResize="0"/>
          <p:nvPr/>
        </p:nvPicPr>
        <p:blipFill rotWithShape="1">
          <a:blip r:embed="rId3">
            <a:alphaModFix/>
          </a:blip>
          <a:srcRect/>
          <a:stretch/>
        </p:blipFill>
        <p:spPr>
          <a:xfrm>
            <a:off x="311700" y="4148473"/>
            <a:ext cx="928175" cy="756348"/>
          </a:xfrm>
          <a:prstGeom prst="rect">
            <a:avLst/>
          </a:prstGeom>
          <a:noFill/>
          <a:ln>
            <a:noFill/>
          </a:ln>
        </p:spPr>
      </p:pic>
      <p:cxnSp>
        <p:nvCxnSpPr>
          <p:cNvPr id="18" name="Shape 18"/>
          <p:cNvCxnSpPr/>
          <p:nvPr/>
        </p:nvCxnSpPr>
        <p:spPr>
          <a:xfrm rot="10800000" flipH="1">
            <a:off x="392625" y="1017724"/>
            <a:ext cx="3071245" cy="5175"/>
          </a:xfrm>
          <a:prstGeom prst="straightConnector1">
            <a:avLst/>
          </a:prstGeom>
          <a:noFill/>
          <a:ln w="12700" cap="flat" cmpd="sng">
            <a:solidFill>
              <a:srgbClr val="FDDC00"/>
            </a:solidFill>
            <a:prstDash val="solid"/>
            <a:round/>
            <a:headEnd type="none" w="med" len="med"/>
            <a:tailEnd type="none" w="med" len="med"/>
          </a:ln>
        </p:spPr>
      </p:cxnSp>
      <p:cxnSp>
        <p:nvCxnSpPr>
          <p:cNvPr id="19" name="Shape 19"/>
          <p:cNvCxnSpPr/>
          <p:nvPr/>
        </p:nvCxnSpPr>
        <p:spPr>
          <a:xfrm rot="10800000" flipH="1">
            <a:off x="392625" y="1017725"/>
            <a:ext cx="2986006" cy="5174"/>
          </a:xfrm>
          <a:prstGeom prst="straightConnector1">
            <a:avLst/>
          </a:prstGeom>
          <a:noFill/>
          <a:ln w="12700" cap="flat" cmpd="sng">
            <a:solidFill>
              <a:srgbClr val="FDDC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Option">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Shape 21" descr="venturing_blk.png"/>
          <p:cNvPicPr preferRelativeResize="0"/>
          <p:nvPr/>
        </p:nvPicPr>
        <p:blipFill rotWithShape="1">
          <a:blip r:embed="rId3">
            <a:alphaModFix/>
          </a:blip>
          <a:srcRect/>
          <a:stretch/>
        </p:blipFill>
        <p:spPr>
          <a:xfrm>
            <a:off x="311700" y="4148473"/>
            <a:ext cx="928175" cy="756348"/>
          </a:xfrm>
          <a:prstGeom prst="rect">
            <a:avLst/>
          </a:prstGeom>
          <a:noFill/>
          <a:ln>
            <a:noFill/>
          </a:ln>
        </p:spPr>
      </p:pic>
      <p:cxnSp>
        <p:nvCxnSpPr>
          <p:cNvPr id="22" name="Shape 22"/>
          <p:cNvCxnSpPr/>
          <p:nvPr/>
        </p:nvCxnSpPr>
        <p:spPr>
          <a:xfrm rot="10800000" flipH="1">
            <a:off x="392625" y="1017724"/>
            <a:ext cx="3071245" cy="5175"/>
          </a:xfrm>
          <a:prstGeom prst="straightConnector1">
            <a:avLst/>
          </a:prstGeom>
          <a:noFill/>
          <a:ln w="12700" cap="flat" cmpd="sng">
            <a:solidFill>
              <a:srgbClr val="FDDC00"/>
            </a:solidFill>
            <a:prstDash val="solid"/>
            <a:round/>
            <a:headEnd type="none" w="med" len="med"/>
            <a:tailEnd type="none" w="med" len="med"/>
          </a:ln>
        </p:spPr>
      </p:cxnSp>
      <p:cxnSp>
        <p:nvCxnSpPr>
          <p:cNvPr id="23" name="Shape 23"/>
          <p:cNvCxnSpPr/>
          <p:nvPr/>
        </p:nvCxnSpPr>
        <p:spPr>
          <a:xfrm rot="10800000" flipH="1">
            <a:off x="392625" y="1017725"/>
            <a:ext cx="2986006" cy="5174"/>
          </a:xfrm>
          <a:prstGeom prst="straightConnector1">
            <a:avLst/>
          </a:prstGeom>
          <a:noFill/>
          <a:ln w="12700" cap="flat" cmpd="sng">
            <a:solidFill>
              <a:srgbClr val="FDDC00"/>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p:nvPr/>
        </p:nvSpPr>
        <p:spPr>
          <a:xfrm>
            <a:off x="311700" y="393805"/>
            <a:ext cx="8520599" cy="20525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Font typeface="Roboto"/>
              <a:buNone/>
            </a:pPr>
            <a:endParaRPr sz="4200" b="1" dirty="0">
              <a:solidFill>
                <a:schemeClr val="lt1"/>
              </a:solidFill>
              <a:latin typeface="Arial" charset="0"/>
              <a:ea typeface="Arial" charset="0"/>
              <a:cs typeface="Arial" charset="0"/>
              <a:sym typeface="Roboto"/>
            </a:endParaRPr>
          </a:p>
          <a:p>
            <a:pPr marL="0" marR="0" lvl="0" indent="0" algn="ctr" rtl="0">
              <a:lnSpc>
                <a:spcPct val="100000"/>
              </a:lnSpc>
              <a:spcBef>
                <a:spcPts val="0"/>
              </a:spcBef>
              <a:spcAft>
                <a:spcPts val="0"/>
              </a:spcAft>
              <a:buClr>
                <a:schemeClr val="lt1"/>
              </a:buClr>
              <a:buSzPct val="25000"/>
              <a:buFont typeface="Roboto"/>
              <a:buNone/>
            </a:pPr>
            <a:r>
              <a:rPr lang="en-US" sz="4200" b="1" dirty="0">
                <a:solidFill>
                  <a:schemeClr val="lt1"/>
                </a:solidFill>
                <a:latin typeface="Arial" charset="0"/>
                <a:ea typeface="Arial" charset="0"/>
                <a:cs typeface="Arial" charset="0"/>
                <a:sym typeface="Roboto"/>
              </a:rPr>
              <a:t>Beyond the Summit:</a:t>
            </a:r>
          </a:p>
          <a:p>
            <a:pPr marL="0" marR="0" lvl="0" indent="0" algn="ctr" rtl="0">
              <a:lnSpc>
                <a:spcPct val="100000"/>
              </a:lnSpc>
              <a:spcBef>
                <a:spcPts val="0"/>
              </a:spcBef>
              <a:spcAft>
                <a:spcPts val="0"/>
              </a:spcAft>
              <a:buClr>
                <a:schemeClr val="lt1"/>
              </a:buClr>
              <a:buSzPct val="25000"/>
              <a:buFont typeface="Roboto"/>
              <a:buNone/>
            </a:pPr>
            <a:r>
              <a:rPr lang="en-US" sz="4200" b="1" dirty="0">
                <a:solidFill>
                  <a:schemeClr val="lt1"/>
                </a:solidFill>
                <a:latin typeface="Arial" charset="0"/>
                <a:ea typeface="Arial" charset="0"/>
                <a:cs typeface="Arial" charset="0"/>
                <a:sym typeface="Roboto"/>
              </a:rPr>
              <a:t>Ranger, TRUST, </a:t>
            </a:r>
            <a:r>
              <a:rPr lang="en-US" sz="4200" b="1" dirty="0">
                <a:solidFill>
                  <a:schemeClr val="lt1"/>
                </a:solidFill>
                <a:latin typeface="Arial" charset="0"/>
                <a:ea typeface="Arial" charset="0"/>
                <a:cs typeface="Arial" charset="0"/>
                <a:sym typeface="Roboto"/>
              </a:rPr>
              <a:t>&amp;</a:t>
            </a:r>
            <a:r>
              <a:rPr lang="en-US" sz="4200" b="1" dirty="0" smtClean="0">
                <a:solidFill>
                  <a:schemeClr val="lt1"/>
                </a:solidFill>
                <a:latin typeface="Arial" charset="0"/>
                <a:ea typeface="Arial" charset="0"/>
                <a:cs typeface="Arial" charset="0"/>
                <a:sym typeface="Roboto"/>
              </a:rPr>
              <a:t> </a:t>
            </a:r>
            <a:r>
              <a:rPr lang="en-US" sz="4200" b="1" dirty="0">
                <a:solidFill>
                  <a:schemeClr val="lt1"/>
                </a:solidFill>
                <a:latin typeface="Arial" charset="0"/>
                <a:ea typeface="Arial" charset="0"/>
                <a:cs typeface="Arial" charset="0"/>
                <a:sym typeface="Roboto"/>
              </a:rPr>
              <a:t>Quest Awards</a:t>
            </a:r>
          </a:p>
        </p:txBody>
      </p:sp>
      <p:sp>
        <p:nvSpPr>
          <p:cNvPr id="29" name="Shape 29"/>
          <p:cNvSpPr txBox="1"/>
          <p:nvPr/>
        </p:nvSpPr>
        <p:spPr>
          <a:xfrm>
            <a:off x="311700" y="2446400"/>
            <a:ext cx="8520600" cy="481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u="none" strike="noStrike" cap="none" dirty="0">
                <a:solidFill>
                  <a:schemeClr val="lt1"/>
                </a:solidFill>
                <a:latin typeface="Arial" charset="0"/>
                <a:ea typeface="Arial" charset="0"/>
                <a:cs typeface="Arial" charset="0"/>
                <a:sym typeface="Roboto"/>
              </a:rPr>
              <a:t>Presenter’s Name(s)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Quest Award</a:t>
            </a:r>
          </a:p>
        </p:txBody>
      </p:sp>
      <p:sp>
        <p:nvSpPr>
          <p:cNvPr id="107" name="Shape 107"/>
          <p:cNvSpPr txBox="1"/>
          <p:nvPr/>
        </p:nvSpPr>
        <p:spPr>
          <a:xfrm>
            <a:off x="311700" y="1090500"/>
            <a:ext cx="4525800" cy="2358300"/>
          </a:xfrm>
          <a:prstGeom prst="rect">
            <a:avLst/>
          </a:prstGeom>
          <a:noFill/>
          <a:ln>
            <a:noFill/>
          </a:ln>
        </p:spPr>
        <p:txBody>
          <a:bodyPr lIns="91425" tIns="91425" rIns="91425" bIns="91425" anchor="t" anchorCtr="0">
            <a:noAutofit/>
          </a:bodyPr>
          <a:lstStyle/>
          <a:p>
            <a:pPr lvl="0" rtl="0">
              <a:lnSpc>
                <a:spcPct val="100000"/>
              </a:lnSpc>
              <a:spcBef>
                <a:spcPts val="0"/>
              </a:spcBef>
              <a:spcAft>
                <a:spcPts val="400"/>
              </a:spcAft>
              <a:buNone/>
            </a:pPr>
            <a:r>
              <a:rPr lang="en-US" sz="1800" dirty="0">
                <a:solidFill>
                  <a:srgbClr val="666666"/>
                </a:solidFill>
                <a:latin typeface="Arial" charset="0"/>
                <a:ea typeface="Arial" charset="0"/>
                <a:cs typeface="Arial" charset="0"/>
                <a:sym typeface="Roboto"/>
              </a:rPr>
              <a:t>Complete one elective:</a:t>
            </a:r>
          </a:p>
          <a:p>
            <a:pPr marL="457200" lvl="0" indent="-304800" rtl="0">
              <a:lnSpc>
                <a:spcPct val="100000"/>
              </a:lnSpc>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History and Heritage of Sports</a:t>
            </a:r>
          </a:p>
          <a:p>
            <a:pPr marL="457200" lvl="0" indent="-304800" rtl="0">
              <a:lnSpc>
                <a:spcPct val="100000"/>
              </a:lnSpc>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Sports Nutrition</a:t>
            </a:r>
          </a:p>
          <a:p>
            <a:pPr marL="457200" lvl="0" indent="-304800" rtl="0">
              <a:lnSpc>
                <a:spcPct val="100000"/>
              </a:lnSpc>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Drug-Free Sports</a:t>
            </a:r>
          </a:p>
          <a:p>
            <a:pPr marL="457200" lvl="0" indent="-304800" rtl="0">
              <a:lnSpc>
                <a:spcPct val="100000"/>
              </a:lnSpc>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Communications</a:t>
            </a:r>
          </a:p>
          <a:p>
            <a:pPr marL="457200" lvl="0" indent="-304800" rtl="0">
              <a:lnSpc>
                <a:spcPct val="100000"/>
              </a:lnSpc>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History and Heritage of the Disabled Sports Movement</a:t>
            </a:r>
          </a:p>
        </p:txBody>
      </p:sp>
      <p:sp>
        <p:nvSpPr>
          <p:cNvPr id="108" name="Shape 108"/>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109" name="Shape 109"/>
          <p:cNvPicPr preferRelativeResize="0"/>
          <p:nvPr/>
        </p:nvPicPr>
        <p:blipFill rotWithShape="1">
          <a:blip r:embed="rId3">
            <a:alphaModFix/>
          </a:blip>
          <a:srcRect/>
          <a:stretch/>
        </p:blipFill>
        <p:spPr>
          <a:xfrm>
            <a:off x="4918175" y="311720"/>
            <a:ext cx="2619300" cy="1743000"/>
          </a:xfrm>
          <a:prstGeom prst="rect">
            <a:avLst/>
          </a:prstGeom>
          <a:noFill/>
          <a:ln>
            <a:noFill/>
          </a:ln>
        </p:spPr>
      </p:pic>
      <p:pic>
        <p:nvPicPr>
          <p:cNvPr id="110" name="Shape 110" descr="Image result for sports nutrition"/>
          <p:cNvPicPr preferRelativeResize="0"/>
          <p:nvPr/>
        </p:nvPicPr>
        <p:blipFill rotWithShape="1">
          <a:blip r:embed="rId4">
            <a:alphaModFix/>
          </a:blip>
          <a:srcRect/>
          <a:stretch/>
        </p:blipFill>
        <p:spPr>
          <a:xfrm>
            <a:off x="6123225" y="1947800"/>
            <a:ext cx="2615700" cy="17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TRUST Award</a:t>
            </a:r>
          </a:p>
        </p:txBody>
      </p:sp>
      <p:sp>
        <p:nvSpPr>
          <p:cNvPr id="116" name="Shape 116"/>
          <p:cNvSpPr txBox="1"/>
          <p:nvPr/>
        </p:nvSpPr>
        <p:spPr>
          <a:xfrm>
            <a:off x="311700" y="1090500"/>
            <a:ext cx="4960200" cy="2358300"/>
          </a:xfrm>
          <a:prstGeom prst="rect">
            <a:avLst/>
          </a:prstGeom>
          <a:noFill/>
          <a:ln>
            <a:noFill/>
          </a:ln>
        </p:spPr>
        <p:txBody>
          <a:bodyPr lIns="91425" tIns="91425" rIns="91425" bIns="91425" anchor="t" anchorCtr="0">
            <a:noAutofit/>
          </a:bodyPr>
          <a:lstStyle/>
          <a:p>
            <a:pPr lvl="0" rtl="0">
              <a:spcBef>
                <a:spcPts val="0"/>
              </a:spcBef>
              <a:buClr>
                <a:srgbClr val="000000"/>
              </a:buClr>
              <a:buSzPct val="61111"/>
              <a:buFont typeface="Arial"/>
              <a:buNone/>
            </a:pPr>
            <a:r>
              <a:rPr lang="en-US" sz="1800" dirty="0">
                <a:solidFill>
                  <a:srgbClr val="666666"/>
                </a:solidFill>
                <a:latin typeface="Arial" charset="0"/>
                <a:ea typeface="Arial" charset="0"/>
                <a:cs typeface="Arial" charset="0"/>
                <a:sym typeface="Roboto"/>
              </a:rPr>
              <a:t>Purpose:</a:t>
            </a:r>
          </a:p>
          <a:p>
            <a:pPr marL="457200" lvl="0" indent="-304800" rtl="0">
              <a:spcBef>
                <a:spcPts val="5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Help Venturers learn about their own religion and how it affects their lives</a:t>
            </a:r>
          </a:p>
          <a:p>
            <a:pPr marL="457200" lvl="0" indent="-304800" rtl="0">
              <a:spcBef>
                <a:spcPts val="5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Pursue understanding of cultures other than their own</a:t>
            </a:r>
          </a:p>
          <a:p>
            <a:pPr marL="457200" lvl="0" indent="-304800" rtl="0">
              <a:spcBef>
                <a:spcPts val="5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Learn how to resolve conflicts both internally and externally</a:t>
            </a:r>
          </a:p>
          <a:p>
            <a:pPr marL="457200" lvl="0" indent="-304800" rtl="0">
              <a:spcBef>
                <a:spcPts val="5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Tending, Respecting, Understanding, Serving, Transforming </a:t>
            </a:r>
          </a:p>
        </p:txBody>
      </p:sp>
      <p:sp>
        <p:nvSpPr>
          <p:cNvPr id="117" name="Shape 117"/>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118" name="Shape 118"/>
          <p:cNvPicPr preferRelativeResize="0"/>
          <p:nvPr/>
        </p:nvPicPr>
        <p:blipFill rotWithShape="1">
          <a:blip r:embed="rId3">
            <a:alphaModFix/>
          </a:blip>
          <a:srcRect/>
          <a:stretch/>
        </p:blipFill>
        <p:spPr>
          <a:xfrm>
            <a:off x="5372325" y="1347603"/>
            <a:ext cx="1971900" cy="1577700"/>
          </a:xfrm>
          <a:prstGeom prst="rect">
            <a:avLst/>
          </a:prstGeom>
          <a:noFill/>
          <a:ln>
            <a:noFill/>
          </a:ln>
        </p:spPr>
      </p:pic>
      <p:pic>
        <p:nvPicPr>
          <p:cNvPr id="119" name="Shape 119"/>
          <p:cNvPicPr preferRelativeResize="0"/>
          <p:nvPr/>
        </p:nvPicPr>
        <p:blipFill rotWithShape="1">
          <a:blip r:embed="rId4">
            <a:alphaModFix/>
          </a:blip>
          <a:srcRect/>
          <a:stretch/>
        </p:blipFill>
        <p:spPr>
          <a:xfrm>
            <a:off x="7687900" y="824100"/>
            <a:ext cx="1217400" cy="262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TRUST Award</a:t>
            </a:r>
          </a:p>
        </p:txBody>
      </p:sp>
      <p:sp>
        <p:nvSpPr>
          <p:cNvPr id="125" name="Shape 125"/>
          <p:cNvSpPr txBox="1"/>
          <p:nvPr/>
        </p:nvSpPr>
        <p:spPr>
          <a:xfrm>
            <a:off x="311700" y="1090500"/>
            <a:ext cx="5228400" cy="2358300"/>
          </a:xfrm>
          <a:prstGeom prst="rect">
            <a:avLst/>
          </a:prstGeom>
          <a:noFill/>
          <a:ln>
            <a:noFill/>
          </a:ln>
        </p:spPr>
        <p:txBody>
          <a:bodyPr lIns="91425" tIns="91425" rIns="91425" bIns="91425" anchor="t" anchorCtr="0">
            <a:noAutofit/>
          </a:bodyPr>
          <a:lstStyle/>
          <a:p>
            <a:pPr lvl="0" rtl="0">
              <a:spcBef>
                <a:spcPts val="0"/>
              </a:spcBef>
              <a:spcAft>
                <a:spcPts val="400"/>
              </a:spcAft>
              <a:buNone/>
            </a:pPr>
            <a:r>
              <a:rPr lang="en-US" sz="1800" dirty="0">
                <a:solidFill>
                  <a:srgbClr val="666666"/>
                </a:solidFill>
                <a:latin typeface="Arial" charset="0"/>
                <a:ea typeface="Arial" charset="0"/>
                <a:cs typeface="Arial" charset="0"/>
                <a:sym typeface="Roboto"/>
              </a:rPr>
              <a:t>Requirements: </a:t>
            </a:r>
          </a:p>
          <a:p>
            <a:pPr marL="457200" lvl="0" indent="-304800" rtl="0">
              <a:spcBef>
                <a:spcPts val="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Tending your Faith</a:t>
            </a:r>
          </a:p>
          <a:p>
            <a:pPr marL="914400" lvl="1" indent="-304800" rtl="0">
              <a:spcBef>
                <a:spcPts val="600"/>
              </a:spcBef>
              <a:spcAft>
                <a:spcPts val="400"/>
              </a:spcAft>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Learn about your own religious journey, and earn the religious emblem for your faith group</a:t>
            </a:r>
          </a:p>
          <a:p>
            <a:pPr marL="457200" lvl="0" indent="-304800" rtl="0">
              <a:spcBef>
                <a:spcPts val="600"/>
              </a:spcBef>
              <a:spcAft>
                <a:spcPts val="4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Respecting the Beliefs of Others</a:t>
            </a:r>
          </a:p>
          <a:p>
            <a:pPr marL="914400" lvl="1" indent="-304800" rtl="0">
              <a:spcBef>
                <a:spcPts val="600"/>
              </a:spcBef>
              <a:spcAft>
                <a:spcPts val="400"/>
              </a:spcAft>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Learn about freedom of religion in the US and learn about religions other than your own in your community</a:t>
            </a:r>
          </a:p>
          <a:p>
            <a:pPr marR="0" lvl="0" algn="l" rtl="0">
              <a:lnSpc>
                <a:spcPct val="100000"/>
              </a:lnSpc>
              <a:spcBef>
                <a:spcPts val="0"/>
              </a:spcBef>
              <a:spcAft>
                <a:spcPts val="0"/>
              </a:spcAft>
              <a:buNone/>
            </a:pPr>
            <a:endParaRPr sz="1600" dirty="0">
              <a:solidFill>
                <a:srgbClr val="666666"/>
              </a:solidFill>
              <a:latin typeface="Arial" charset="0"/>
              <a:ea typeface="Arial" charset="0"/>
              <a:cs typeface="Arial" charset="0"/>
              <a:sym typeface="Roboto"/>
            </a:endParaRPr>
          </a:p>
        </p:txBody>
      </p:sp>
      <p:sp>
        <p:nvSpPr>
          <p:cNvPr id="126" name="Shape 126"/>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127" name="Shape 127" descr="Image result for prayer"/>
          <p:cNvPicPr preferRelativeResize="0"/>
          <p:nvPr/>
        </p:nvPicPr>
        <p:blipFill rotWithShape="1">
          <a:blip r:embed="rId3">
            <a:alphaModFix/>
          </a:blip>
          <a:srcRect/>
          <a:stretch/>
        </p:blipFill>
        <p:spPr>
          <a:xfrm>
            <a:off x="5936998" y="1017728"/>
            <a:ext cx="2848200" cy="213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TRUST Award</a:t>
            </a:r>
          </a:p>
        </p:txBody>
      </p:sp>
      <p:sp>
        <p:nvSpPr>
          <p:cNvPr id="133" name="Shape 133"/>
          <p:cNvSpPr txBox="1"/>
          <p:nvPr/>
        </p:nvSpPr>
        <p:spPr>
          <a:xfrm>
            <a:off x="311700" y="1090500"/>
            <a:ext cx="5811600" cy="2358300"/>
          </a:xfrm>
          <a:prstGeom prst="rect">
            <a:avLst/>
          </a:prstGeom>
          <a:noFill/>
          <a:ln>
            <a:noFill/>
          </a:ln>
        </p:spPr>
        <p:txBody>
          <a:bodyPr lIns="91425" tIns="91425" rIns="91425" bIns="91425" anchor="t" anchorCtr="0">
            <a:noAutofit/>
          </a:bodyPr>
          <a:lstStyle/>
          <a:p>
            <a:pPr marL="457200" lvl="0" indent="-304800" rtl="0">
              <a:spcBef>
                <a:spcPts val="0"/>
              </a:spcBef>
              <a:spcAft>
                <a:spcPts val="3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Understanding other Cultures</a:t>
            </a:r>
          </a:p>
          <a:p>
            <a:pPr marL="914400" lvl="1" indent="-304800" rtl="0">
              <a:spcBef>
                <a:spcPts val="0"/>
              </a:spcBef>
              <a:spcAft>
                <a:spcPts val="300"/>
              </a:spcAft>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Learn about the historical significance of cultures in the US and study one cultural group in detail</a:t>
            </a:r>
          </a:p>
          <a:p>
            <a:pPr marL="457200" lvl="0" indent="-304800" rtl="0">
              <a:spcBef>
                <a:spcPts val="0"/>
              </a:spcBef>
              <a:spcAft>
                <a:spcPts val="3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Serving your Community</a:t>
            </a:r>
          </a:p>
          <a:p>
            <a:pPr marL="914400" lvl="1" indent="-304800" rtl="0">
              <a:spcBef>
                <a:spcPts val="0"/>
              </a:spcBef>
              <a:spcAft>
                <a:spcPts val="300"/>
              </a:spcAft>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Complete a community service project and learn about local organizations that serve youth</a:t>
            </a:r>
          </a:p>
          <a:p>
            <a:pPr marL="457200" lvl="0" indent="-304800" rtl="0">
              <a:spcBef>
                <a:spcPts val="0"/>
              </a:spcBef>
              <a:spcAft>
                <a:spcPts val="3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Transforming our Society</a:t>
            </a:r>
          </a:p>
          <a:p>
            <a:pPr marL="914400" lvl="1" indent="-304800" rtl="0">
              <a:spcBef>
                <a:spcPts val="0"/>
              </a:spcBef>
              <a:spcAft>
                <a:spcPts val="300"/>
              </a:spcAft>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Learn counseling skills, conflict resolution, peace and reconciliation, and how to apply them in your life</a:t>
            </a:r>
          </a:p>
        </p:txBody>
      </p:sp>
      <p:sp>
        <p:nvSpPr>
          <p:cNvPr id="134" name="Shape 134"/>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135" name="Shape 135"/>
          <p:cNvPicPr preferRelativeResize="0"/>
          <p:nvPr/>
        </p:nvPicPr>
        <p:blipFill rotWithShape="1">
          <a:blip r:embed="rId3">
            <a:alphaModFix/>
          </a:blip>
          <a:srcRect/>
          <a:stretch/>
        </p:blipFill>
        <p:spPr>
          <a:xfrm>
            <a:off x="6309650" y="445025"/>
            <a:ext cx="2673900" cy="1365900"/>
          </a:xfrm>
          <a:prstGeom prst="rect">
            <a:avLst/>
          </a:prstGeom>
          <a:noFill/>
          <a:ln>
            <a:noFill/>
          </a:ln>
        </p:spPr>
      </p:pic>
      <p:pic>
        <p:nvPicPr>
          <p:cNvPr id="136" name="Shape 136"/>
          <p:cNvPicPr preferRelativeResize="0"/>
          <p:nvPr/>
        </p:nvPicPr>
        <p:blipFill rotWithShape="1">
          <a:blip r:embed="rId4">
            <a:alphaModFix/>
          </a:blip>
          <a:srcRect/>
          <a:stretch/>
        </p:blipFill>
        <p:spPr>
          <a:xfrm>
            <a:off x="6583252" y="2137575"/>
            <a:ext cx="2126700" cy="1414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p:nvPr/>
        </p:nvSpPr>
        <p:spPr>
          <a:xfrm>
            <a:off x="311700" y="445025"/>
            <a:ext cx="61653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Benefits of Specialty Awards</a:t>
            </a:r>
          </a:p>
        </p:txBody>
      </p:sp>
      <p:sp>
        <p:nvSpPr>
          <p:cNvPr id="142" name="Shape 142"/>
          <p:cNvSpPr txBox="1"/>
          <p:nvPr/>
        </p:nvSpPr>
        <p:spPr>
          <a:xfrm>
            <a:off x="311700" y="1181975"/>
            <a:ext cx="5356500" cy="1777200"/>
          </a:xfrm>
          <a:prstGeom prst="rect">
            <a:avLst/>
          </a:prstGeom>
          <a:noFill/>
          <a:ln>
            <a:noFill/>
          </a:ln>
        </p:spPr>
        <p:txBody>
          <a:bodyPr lIns="91425" tIns="91425" rIns="91425" bIns="91425" anchor="t" anchorCtr="0">
            <a:noAutofit/>
          </a:bodyPr>
          <a:lstStyle/>
          <a:p>
            <a:pPr marL="552450" lvl="0" indent="-285750" rtl="0">
              <a:spcBef>
                <a:spcPts val="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Create highly-skilled resources for crews, Cub Scouts, Boy Scouts, and the community</a:t>
            </a:r>
          </a:p>
          <a:p>
            <a:pPr marL="552450" lvl="0" indent="-285750" rtl="0">
              <a:spcBef>
                <a:spcPts val="60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Allows Venturers to pursue their interest in outdoor skills, athletics, and religion and culture</a:t>
            </a:r>
          </a:p>
          <a:p>
            <a:pPr marL="552450" lvl="0" indent="-285750" rtl="0">
              <a:spcBef>
                <a:spcPts val="60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Encourages Venturers to develop leadership skills</a:t>
            </a:r>
          </a:p>
          <a:p>
            <a:pPr marL="552450" lvl="0" indent="-285750" rtl="0">
              <a:spcBef>
                <a:spcPts val="60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Recognizes Venturers for their achievements in these areas</a:t>
            </a:r>
          </a:p>
        </p:txBody>
      </p:sp>
      <p:sp>
        <p:nvSpPr>
          <p:cNvPr id="143" name="Shape 143"/>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311700" y="445025"/>
            <a:ext cx="31908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More Information</a:t>
            </a:r>
          </a:p>
        </p:txBody>
      </p:sp>
      <p:sp>
        <p:nvSpPr>
          <p:cNvPr id="149" name="Shape 149"/>
          <p:cNvSpPr txBox="1"/>
          <p:nvPr/>
        </p:nvSpPr>
        <p:spPr>
          <a:xfrm>
            <a:off x="387050" y="1111975"/>
            <a:ext cx="5409600" cy="1777200"/>
          </a:xfrm>
          <a:prstGeom prst="rect">
            <a:avLst/>
          </a:prstGeom>
          <a:noFill/>
          <a:ln>
            <a:noFill/>
          </a:ln>
        </p:spPr>
        <p:txBody>
          <a:bodyPr lIns="91425" tIns="91425" rIns="91425" bIns="91425" anchor="t" anchorCtr="0">
            <a:noAutofit/>
          </a:bodyPr>
          <a:lstStyle/>
          <a:p>
            <a:pPr marL="552450" lvl="0" indent="-285750" rtl="0">
              <a:spcBef>
                <a:spcPts val="1000"/>
              </a:spcBef>
              <a:buClr>
                <a:srgbClr val="666666"/>
              </a:buClr>
              <a:buSzPct val="75000"/>
              <a:buFont typeface="Wingdings" charset="2"/>
              <a:buChar char="§"/>
            </a:pPr>
            <a:r>
              <a:rPr lang="en-US" sz="1600" u="sng" dirty="0">
                <a:solidFill>
                  <a:srgbClr val="09713E"/>
                </a:solidFill>
                <a:latin typeface="Arial" charset="0"/>
                <a:ea typeface="Arial" charset="0"/>
                <a:cs typeface="Arial" charset="0"/>
                <a:sym typeface="Roboto"/>
              </a:rPr>
              <a:t>http://venturing.org/ranger-award.html</a:t>
            </a:r>
            <a:r>
              <a:rPr lang="en-US" sz="1600" dirty="0">
                <a:solidFill>
                  <a:srgbClr val="09713E"/>
                </a:solidFill>
                <a:latin typeface="Arial" charset="0"/>
                <a:ea typeface="Arial" charset="0"/>
                <a:cs typeface="Arial" charset="0"/>
                <a:sym typeface="Roboto"/>
              </a:rPr>
              <a:t> </a:t>
            </a:r>
          </a:p>
          <a:p>
            <a:pPr marL="552450" lvl="0" indent="-285750" rtl="0">
              <a:spcBef>
                <a:spcPts val="1000"/>
              </a:spcBef>
              <a:buClr>
                <a:srgbClr val="666666"/>
              </a:buClr>
              <a:buSzPct val="75000"/>
              <a:buFont typeface="Wingdings" charset="2"/>
              <a:buChar char="§"/>
            </a:pPr>
            <a:r>
              <a:rPr lang="en-US" sz="1600" u="sng" dirty="0">
                <a:solidFill>
                  <a:srgbClr val="09713E"/>
                </a:solidFill>
                <a:latin typeface="Arial" charset="0"/>
                <a:ea typeface="Arial" charset="0"/>
                <a:cs typeface="Arial" charset="0"/>
                <a:sym typeface="Roboto"/>
              </a:rPr>
              <a:t>http://venturing.org/quest-award.html</a:t>
            </a:r>
            <a:r>
              <a:rPr lang="en-US" sz="1600" dirty="0">
                <a:solidFill>
                  <a:srgbClr val="09713E"/>
                </a:solidFill>
                <a:latin typeface="Arial" charset="0"/>
                <a:ea typeface="Arial" charset="0"/>
                <a:cs typeface="Arial" charset="0"/>
                <a:sym typeface="Roboto"/>
              </a:rPr>
              <a:t> </a:t>
            </a:r>
          </a:p>
          <a:p>
            <a:pPr marL="552450" lvl="0" indent="-285750" rtl="0">
              <a:spcBef>
                <a:spcPts val="1000"/>
              </a:spcBef>
              <a:buClr>
                <a:srgbClr val="666666"/>
              </a:buClr>
              <a:buSzPct val="75000"/>
              <a:buFont typeface="Wingdings" charset="2"/>
              <a:buChar char="§"/>
            </a:pPr>
            <a:r>
              <a:rPr lang="en-US" sz="1600" u="sng" dirty="0">
                <a:solidFill>
                  <a:srgbClr val="09713E"/>
                </a:solidFill>
                <a:latin typeface="Arial" charset="0"/>
                <a:ea typeface="Arial" charset="0"/>
                <a:cs typeface="Arial" charset="0"/>
                <a:sym typeface="Roboto"/>
              </a:rPr>
              <a:t>http://venturing.org/trust-award.html</a:t>
            </a:r>
            <a:r>
              <a:rPr lang="en-US" sz="1600" dirty="0">
                <a:solidFill>
                  <a:srgbClr val="09713E"/>
                </a:solidFill>
                <a:latin typeface="Arial" charset="0"/>
                <a:ea typeface="Arial" charset="0"/>
                <a:cs typeface="Arial" charset="0"/>
                <a:sym typeface="Roboto"/>
              </a:rPr>
              <a:t> </a:t>
            </a:r>
          </a:p>
          <a:p>
            <a:pPr marL="552450" lvl="0" indent="-285750" rtl="0">
              <a:lnSpc>
                <a:spcPct val="100000"/>
              </a:lnSpc>
              <a:spcBef>
                <a:spcPts val="64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Venturing Awards and Requirements handbook, Handbook for Venturers, and the Advisor’s handbook</a:t>
            </a:r>
          </a:p>
          <a:p>
            <a:pPr marL="552450" lvl="0" indent="-285750" rtl="0">
              <a:lnSpc>
                <a:spcPct val="100000"/>
              </a:lnSpc>
              <a:spcBef>
                <a:spcPts val="0"/>
              </a:spcBef>
              <a:spcAft>
                <a:spcPts val="10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&lt;insert additional resources&gt;</a:t>
            </a:r>
          </a:p>
        </p:txBody>
      </p:sp>
      <p:sp>
        <p:nvSpPr>
          <p:cNvPr id="150" name="Shape 150"/>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311700" y="317605"/>
            <a:ext cx="8520600" cy="2052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4200" b="1" dirty="0">
                <a:solidFill>
                  <a:schemeClr val="lt1"/>
                </a:solidFill>
                <a:latin typeface="Arial" charset="0"/>
                <a:ea typeface="Arial" charset="0"/>
                <a:cs typeface="Arial" charset="0"/>
                <a:sym typeface="Roboto"/>
              </a:rPr>
              <a:t>Questions?</a:t>
            </a:r>
          </a:p>
        </p:txBody>
      </p:sp>
      <p:sp>
        <p:nvSpPr>
          <p:cNvPr id="156" name="Shape 156"/>
          <p:cNvSpPr txBox="1"/>
          <p:nvPr/>
        </p:nvSpPr>
        <p:spPr>
          <a:xfrm>
            <a:off x="311700" y="2370199"/>
            <a:ext cx="8520600" cy="658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Roboto"/>
              <a:buNone/>
            </a:pPr>
            <a:r>
              <a:rPr lang="en-US" sz="3000" u="none" strike="noStrike" cap="none" dirty="0">
                <a:solidFill>
                  <a:schemeClr val="lt1"/>
                </a:solidFill>
                <a:latin typeface="Arial" charset="0"/>
                <a:ea typeface="Arial" charset="0"/>
                <a:cs typeface="Arial" charset="0"/>
                <a:sym typeface="Roboto"/>
              </a:rPr>
              <a:t>Presenter’s Name(s)</a:t>
            </a:r>
          </a:p>
          <a:p>
            <a:pPr marL="0" marR="0" lvl="0" indent="0" algn="ctr" rtl="0">
              <a:lnSpc>
                <a:spcPct val="100000"/>
              </a:lnSpc>
              <a:spcBef>
                <a:spcPts val="0"/>
              </a:spcBef>
              <a:spcAft>
                <a:spcPts val="0"/>
              </a:spcAft>
              <a:buClr>
                <a:schemeClr val="lt1"/>
              </a:buClr>
              <a:buSzPct val="25000"/>
              <a:buFont typeface="Roboto"/>
              <a:buNone/>
            </a:pPr>
            <a:r>
              <a:rPr lang="en-US" sz="3000" dirty="0">
                <a:solidFill>
                  <a:schemeClr val="lt1"/>
                </a:solidFill>
                <a:latin typeface="Arial" charset="0"/>
                <a:ea typeface="Arial" charset="0"/>
                <a:cs typeface="Arial" charset="0"/>
                <a:sym typeface="Roboto"/>
              </a:rPr>
              <a:t>Contact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p:nvPr/>
        </p:nvSpPr>
        <p:spPr>
          <a:xfrm>
            <a:off x="311700" y="445025"/>
            <a:ext cx="4325614"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Golden Circle</a:t>
            </a:r>
          </a:p>
        </p:txBody>
      </p:sp>
      <p:pic>
        <p:nvPicPr>
          <p:cNvPr id="35" name="Shape 35" descr="Image result for The Golden Circle"/>
          <p:cNvPicPr preferRelativeResize="0"/>
          <p:nvPr/>
        </p:nvPicPr>
        <p:blipFill>
          <a:blip r:embed="rId3">
            <a:alphaModFix/>
          </a:blip>
          <a:stretch>
            <a:fillRect/>
          </a:stretch>
        </p:blipFill>
        <p:spPr>
          <a:xfrm>
            <a:off x="2223900" y="1302775"/>
            <a:ext cx="3190799" cy="3123607"/>
          </a:xfrm>
          <a:prstGeom prst="rect">
            <a:avLst/>
          </a:prstGeom>
          <a:noFill/>
          <a:ln>
            <a:noFill/>
          </a:ln>
        </p:spPr>
      </p:pic>
      <p:sp>
        <p:nvSpPr>
          <p:cNvPr id="36" name="Shape 36"/>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p:nvPr/>
        </p:nvSpPr>
        <p:spPr>
          <a:xfrm>
            <a:off x="311700" y="445025"/>
            <a:ext cx="4575986"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Venturing Core Awards</a:t>
            </a:r>
          </a:p>
        </p:txBody>
      </p:sp>
      <p:sp>
        <p:nvSpPr>
          <p:cNvPr id="42" name="Shape 42"/>
          <p:cNvSpPr txBox="1"/>
          <p:nvPr/>
        </p:nvSpPr>
        <p:spPr>
          <a:xfrm>
            <a:off x="696900" y="1347900"/>
            <a:ext cx="3291000" cy="1965900"/>
          </a:xfrm>
          <a:prstGeom prst="rect">
            <a:avLst/>
          </a:prstGeom>
          <a:noFill/>
          <a:ln>
            <a:noFill/>
          </a:ln>
        </p:spPr>
        <p:txBody>
          <a:bodyPr lIns="91425" tIns="91425" rIns="91425" bIns="91425" anchor="t" anchorCtr="0">
            <a:noAutofit/>
          </a:bodyPr>
          <a:lstStyle/>
          <a:p>
            <a:pPr marL="609600" lvl="0" indent="-342900" rtl="0">
              <a:lnSpc>
                <a:spcPct val="150000"/>
              </a:lnSpc>
              <a:spcBef>
                <a:spcPts val="0"/>
              </a:spcBef>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Venturing Award</a:t>
            </a:r>
          </a:p>
          <a:p>
            <a:pPr marL="609600" lvl="0" indent="-342900" rtl="0">
              <a:lnSpc>
                <a:spcPct val="150000"/>
              </a:lnSpc>
              <a:spcBef>
                <a:spcPts val="0"/>
              </a:spcBef>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Discovery Award</a:t>
            </a:r>
          </a:p>
          <a:p>
            <a:pPr marL="609600" lvl="0" indent="-342900" rtl="0">
              <a:lnSpc>
                <a:spcPct val="150000"/>
              </a:lnSpc>
              <a:spcBef>
                <a:spcPts val="0"/>
              </a:spcBef>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Pathfinder Award</a:t>
            </a:r>
          </a:p>
          <a:p>
            <a:pPr marL="609600" lvl="0" indent="-342900" rtl="0">
              <a:lnSpc>
                <a:spcPct val="150000"/>
              </a:lnSpc>
              <a:spcBef>
                <a:spcPts val="0"/>
              </a:spcBef>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Summit Award</a:t>
            </a:r>
          </a:p>
        </p:txBody>
      </p:sp>
      <p:sp>
        <p:nvSpPr>
          <p:cNvPr id="43" name="Shape 43"/>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44" name="Shape 44"/>
          <p:cNvPicPr preferRelativeResize="0"/>
          <p:nvPr/>
        </p:nvPicPr>
        <p:blipFill rotWithShape="1">
          <a:blip r:embed="rId3">
            <a:alphaModFix/>
          </a:blip>
          <a:srcRect l="10072" r="2338"/>
          <a:stretch/>
        </p:blipFill>
        <p:spPr>
          <a:xfrm>
            <a:off x="5122125" y="575400"/>
            <a:ext cx="3438000" cy="258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Specialty Awards</a:t>
            </a:r>
          </a:p>
        </p:txBody>
      </p:sp>
      <p:sp>
        <p:nvSpPr>
          <p:cNvPr id="50" name="Shape 50"/>
          <p:cNvSpPr txBox="1"/>
          <p:nvPr/>
        </p:nvSpPr>
        <p:spPr>
          <a:xfrm>
            <a:off x="533325" y="1395300"/>
            <a:ext cx="3929400" cy="2358300"/>
          </a:xfrm>
          <a:prstGeom prst="rect">
            <a:avLst/>
          </a:prstGeom>
          <a:noFill/>
          <a:ln>
            <a:noFill/>
          </a:ln>
        </p:spPr>
        <p:txBody>
          <a:bodyPr lIns="91425" tIns="91425" rIns="91425" bIns="91425" anchor="t" anchorCtr="0">
            <a:noAutofit/>
          </a:bodyPr>
          <a:lstStyle/>
          <a:p>
            <a:pPr marL="609600" lvl="0" indent="-342900" rtl="0">
              <a:spcBef>
                <a:spcPts val="640"/>
              </a:spcBef>
              <a:spcAft>
                <a:spcPts val="1000"/>
              </a:spcAft>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Ranger Award</a:t>
            </a:r>
          </a:p>
          <a:p>
            <a:pPr marL="609600" lvl="0" indent="-342900" rtl="0">
              <a:spcBef>
                <a:spcPts val="640"/>
              </a:spcBef>
              <a:spcAft>
                <a:spcPts val="1000"/>
              </a:spcAft>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Quest Award</a:t>
            </a:r>
          </a:p>
          <a:p>
            <a:pPr marL="609600" lvl="0" indent="-342900" rtl="0">
              <a:spcBef>
                <a:spcPts val="640"/>
              </a:spcBef>
              <a:spcAft>
                <a:spcPts val="1000"/>
              </a:spcAft>
              <a:buClr>
                <a:srgbClr val="666666"/>
              </a:buClr>
              <a:buSzPct val="60000"/>
              <a:buFont typeface="Wingdings" charset="2"/>
              <a:buChar char="§"/>
            </a:pPr>
            <a:r>
              <a:rPr lang="en-US" sz="1800" dirty="0">
                <a:solidFill>
                  <a:srgbClr val="666666"/>
                </a:solidFill>
                <a:latin typeface="Arial" charset="0"/>
                <a:ea typeface="Arial" charset="0"/>
                <a:cs typeface="Arial" charset="0"/>
                <a:sym typeface="Roboto"/>
              </a:rPr>
              <a:t>TRUST Award</a:t>
            </a:r>
          </a:p>
        </p:txBody>
      </p:sp>
      <p:pic>
        <p:nvPicPr>
          <p:cNvPr id="51" name="Shape 51"/>
          <p:cNvPicPr preferRelativeResize="0"/>
          <p:nvPr/>
        </p:nvPicPr>
        <p:blipFill>
          <a:blip r:embed="rId3">
            <a:alphaModFix/>
          </a:blip>
          <a:stretch>
            <a:fillRect/>
          </a:stretch>
        </p:blipFill>
        <p:spPr>
          <a:xfrm>
            <a:off x="4373098" y="751237"/>
            <a:ext cx="1217524" cy="2554250"/>
          </a:xfrm>
          <a:prstGeom prst="rect">
            <a:avLst/>
          </a:prstGeom>
          <a:noFill/>
          <a:ln>
            <a:noFill/>
          </a:ln>
        </p:spPr>
      </p:pic>
      <p:pic>
        <p:nvPicPr>
          <p:cNvPr id="52" name="Shape 52"/>
          <p:cNvPicPr preferRelativeResize="0"/>
          <p:nvPr/>
        </p:nvPicPr>
        <p:blipFill>
          <a:blip r:embed="rId4">
            <a:alphaModFix/>
          </a:blip>
          <a:stretch>
            <a:fillRect/>
          </a:stretch>
        </p:blipFill>
        <p:spPr>
          <a:xfrm>
            <a:off x="7613150" y="715962"/>
            <a:ext cx="1217525" cy="2624794"/>
          </a:xfrm>
          <a:prstGeom prst="rect">
            <a:avLst/>
          </a:prstGeom>
          <a:noFill/>
          <a:ln>
            <a:noFill/>
          </a:ln>
        </p:spPr>
      </p:pic>
      <p:pic>
        <p:nvPicPr>
          <p:cNvPr id="53" name="Shape 53" descr="Image result for quest award venturing"/>
          <p:cNvPicPr preferRelativeResize="0"/>
          <p:nvPr/>
        </p:nvPicPr>
        <p:blipFill>
          <a:blip r:embed="rId5">
            <a:alphaModFix/>
          </a:blip>
          <a:stretch>
            <a:fillRect/>
          </a:stretch>
        </p:blipFill>
        <p:spPr>
          <a:xfrm>
            <a:off x="5963187" y="751237"/>
            <a:ext cx="1277398" cy="2624799"/>
          </a:xfrm>
          <a:prstGeom prst="rect">
            <a:avLst/>
          </a:prstGeom>
          <a:noFill/>
          <a:ln>
            <a:noFill/>
          </a:ln>
        </p:spPr>
      </p:pic>
      <p:sp>
        <p:nvSpPr>
          <p:cNvPr id="54" name="Shape 54"/>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Ranger Award</a:t>
            </a:r>
          </a:p>
        </p:txBody>
      </p:sp>
      <p:sp>
        <p:nvSpPr>
          <p:cNvPr id="60" name="Shape 60"/>
          <p:cNvSpPr txBox="1"/>
          <p:nvPr/>
        </p:nvSpPr>
        <p:spPr>
          <a:xfrm>
            <a:off x="311700" y="1090500"/>
            <a:ext cx="4830600" cy="2358300"/>
          </a:xfrm>
          <a:prstGeom prst="rect">
            <a:avLst/>
          </a:prstGeom>
          <a:noFill/>
          <a:ln>
            <a:noFill/>
          </a:ln>
        </p:spPr>
        <p:txBody>
          <a:bodyPr lIns="91425" tIns="91425" rIns="91425" bIns="91425" anchor="t" anchorCtr="0">
            <a:noAutofit/>
          </a:bodyPr>
          <a:lstStyle/>
          <a:p>
            <a:pPr lvl="0" rtl="0">
              <a:spcBef>
                <a:spcPts val="0"/>
              </a:spcBef>
              <a:buClr>
                <a:srgbClr val="000000"/>
              </a:buClr>
              <a:buSzPct val="61111"/>
              <a:buFont typeface="Arial"/>
              <a:buNone/>
            </a:pPr>
            <a:r>
              <a:rPr lang="en-US" sz="1800" dirty="0">
                <a:solidFill>
                  <a:srgbClr val="666666"/>
                </a:solidFill>
                <a:latin typeface="Arial" charset="0"/>
                <a:ea typeface="Arial" charset="0"/>
                <a:cs typeface="Arial" charset="0"/>
                <a:sym typeface="Roboto"/>
              </a:rPr>
              <a:t>Purpose:</a:t>
            </a:r>
          </a:p>
          <a:p>
            <a:pPr marL="457200" lvl="0" indent="-304800" rtl="0">
              <a:spcBef>
                <a:spcPts val="10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Recognizes Venturers with high outdoor skills proficiency</a:t>
            </a:r>
          </a:p>
          <a:p>
            <a:pPr marL="914400" lvl="1" indent="-304800" rtl="0">
              <a:spcBef>
                <a:spcPts val="1000"/>
              </a:spcBef>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Highly skilled at a variety of outdoor sports and interests</a:t>
            </a:r>
          </a:p>
          <a:p>
            <a:pPr marL="914400" lvl="1" indent="-304800" rtl="0">
              <a:spcBef>
                <a:spcPts val="1000"/>
              </a:spcBef>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Trained in outdoor safety</a:t>
            </a:r>
          </a:p>
          <a:p>
            <a:pPr marL="914400" lvl="1" indent="-304800" rtl="0">
              <a:spcBef>
                <a:spcPts val="1000"/>
              </a:spcBef>
              <a:buClr>
                <a:srgbClr val="666666"/>
              </a:buClr>
              <a:buSzPct val="75000"/>
              <a:buFont typeface="Arial" charset="0"/>
              <a:buChar char="•"/>
            </a:pPr>
            <a:r>
              <a:rPr lang="en-US" sz="1600" dirty="0">
                <a:solidFill>
                  <a:srgbClr val="666666"/>
                </a:solidFill>
                <a:latin typeface="Arial" charset="0"/>
                <a:ea typeface="Arial" charset="0"/>
                <a:cs typeface="Arial" charset="0"/>
                <a:sym typeface="Roboto"/>
              </a:rPr>
              <a:t>Ready to lead or assist others in activities</a:t>
            </a:r>
          </a:p>
        </p:txBody>
      </p:sp>
      <p:sp>
        <p:nvSpPr>
          <p:cNvPr id="61" name="Shape 61"/>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62" name="Shape 62"/>
          <p:cNvPicPr preferRelativeResize="0"/>
          <p:nvPr/>
        </p:nvPicPr>
        <p:blipFill rotWithShape="1">
          <a:blip r:embed="rId3">
            <a:alphaModFix/>
          </a:blip>
          <a:srcRect/>
          <a:stretch/>
        </p:blipFill>
        <p:spPr>
          <a:xfrm>
            <a:off x="7652747" y="580125"/>
            <a:ext cx="1217400" cy="2554200"/>
          </a:xfrm>
          <a:prstGeom prst="rect">
            <a:avLst/>
          </a:prstGeom>
          <a:noFill/>
          <a:ln>
            <a:noFill/>
          </a:ln>
        </p:spPr>
      </p:pic>
      <p:pic>
        <p:nvPicPr>
          <p:cNvPr id="63" name="Shape 63" descr="Image result for ranger award"/>
          <p:cNvPicPr preferRelativeResize="0"/>
          <p:nvPr/>
        </p:nvPicPr>
        <p:blipFill rotWithShape="1">
          <a:blip r:embed="rId4">
            <a:alphaModFix/>
          </a:blip>
          <a:srcRect/>
          <a:stretch/>
        </p:blipFill>
        <p:spPr>
          <a:xfrm>
            <a:off x="5142163" y="938100"/>
            <a:ext cx="2205900" cy="19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Ranger Award</a:t>
            </a:r>
          </a:p>
        </p:txBody>
      </p:sp>
      <p:sp>
        <p:nvSpPr>
          <p:cNvPr id="69" name="Shape 69"/>
          <p:cNvSpPr txBox="1"/>
          <p:nvPr/>
        </p:nvSpPr>
        <p:spPr>
          <a:xfrm>
            <a:off x="311700" y="1090500"/>
            <a:ext cx="5531100" cy="2358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dirty="0">
                <a:solidFill>
                  <a:srgbClr val="666666"/>
                </a:solidFill>
                <a:latin typeface="Arial" charset="0"/>
                <a:ea typeface="Arial" charset="0"/>
                <a:cs typeface="Arial" charset="0"/>
                <a:sym typeface="Roboto"/>
              </a:rPr>
              <a:t>Complete eight core requirements:</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First Aid</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Emergency Preparedness</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Leave No Trace</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Land Navigation</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Wilderness Survival</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Communications</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Cooking</a:t>
            </a:r>
          </a:p>
          <a:p>
            <a:pPr marL="914400" indent="-304800">
              <a:lnSpc>
                <a:spcPct val="115000"/>
              </a:lnSpc>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Conservation</a:t>
            </a:r>
          </a:p>
        </p:txBody>
      </p:sp>
      <p:sp>
        <p:nvSpPr>
          <p:cNvPr id="70" name="Shape 70"/>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71" name="Shape 71" descr="Image result for wilderness survival"/>
          <p:cNvPicPr preferRelativeResize="0"/>
          <p:nvPr/>
        </p:nvPicPr>
        <p:blipFill rotWithShape="1">
          <a:blip r:embed="rId3">
            <a:alphaModFix/>
          </a:blip>
          <a:srcRect/>
          <a:stretch/>
        </p:blipFill>
        <p:spPr>
          <a:xfrm>
            <a:off x="6032350" y="368825"/>
            <a:ext cx="2713800" cy="1806000"/>
          </a:xfrm>
          <a:prstGeom prst="rect">
            <a:avLst/>
          </a:prstGeom>
          <a:noFill/>
          <a:ln>
            <a:noFill/>
          </a:ln>
        </p:spPr>
      </p:pic>
      <p:pic>
        <p:nvPicPr>
          <p:cNvPr id="72" name="Shape 72" descr="Image result for conservation"/>
          <p:cNvPicPr preferRelativeResize="0"/>
          <p:nvPr/>
        </p:nvPicPr>
        <p:blipFill rotWithShape="1">
          <a:blip r:embed="rId4">
            <a:alphaModFix/>
          </a:blip>
          <a:srcRect/>
          <a:stretch/>
        </p:blipFill>
        <p:spPr>
          <a:xfrm>
            <a:off x="5513288" y="1919825"/>
            <a:ext cx="2320500" cy="174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Ranger Award</a:t>
            </a:r>
          </a:p>
        </p:txBody>
      </p:sp>
      <p:sp>
        <p:nvSpPr>
          <p:cNvPr id="78" name="Shape 78"/>
          <p:cNvSpPr txBox="1"/>
          <p:nvPr/>
        </p:nvSpPr>
        <p:spPr>
          <a:xfrm>
            <a:off x="311700" y="1090500"/>
            <a:ext cx="5531100" cy="2358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dirty="0">
                <a:solidFill>
                  <a:srgbClr val="666666"/>
                </a:solidFill>
                <a:latin typeface="Arial" charset="0"/>
                <a:ea typeface="Arial" charset="0"/>
                <a:cs typeface="Arial" charset="0"/>
                <a:sym typeface="Roboto"/>
              </a:rPr>
              <a:t>Complete four elective activities:</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Backpacking</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Cave Exploring</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Cycling/Mountain Biking</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Ecology</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Equestrian</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First Aid</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Fishing</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Hunting</a:t>
            </a:r>
          </a:p>
          <a:p>
            <a:pPr marL="914400" lvl="1" indent="-304800" rtl="0">
              <a:lnSpc>
                <a:spcPct val="115000"/>
              </a:lnSpc>
              <a:spcBef>
                <a:spcPts val="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Lifesaver</a:t>
            </a:r>
          </a:p>
        </p:txBody>
      </p:sp>
      <p:sp>
        <p:nvSpPr>
          <p:cNvPr id="79" name="Shape 79"/>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80" name="Shape 80" descr="Image result for backpacking"/>
          <p:cNvPicPr preferRelativeResize="0"/>
          <p:nvPr/>
        </p:nvPicPr>
        <p:blipFill rotWithShape="1">
          <a:blip r:embed="rId3">
            <a:alphaModFix/>
          </a:blip>
          <a:srcRect/>
          <a:stretch/>
        </p:blipFill>
        <p:spPr>
          <a:xfrm>
            <a:off x="6318175" y="212650"/>
            <a:ext cx="2650800" cy="1765800"/>
          </a:xfrm>
          <a:prstGeom prst="rect">
            <a:avLst/>
          </a:prstGeom>
          <a:noFill/>
          <a:ln>
            <a:noFill/>
          </a:ln>
        </p:spPr>
      </p:pic>
      <p:pic>
        <p:nvPicPr>
          <p:cNvPr id="81" name="Shape 81" descr="Image result for scuba"/>
          <p:cNvPicPr preferRelativeResize="0"/>
          <p:nvPr/>
        </p:nvPicPr>
        <p:blipFill rotWithShape="1">
          <a:blip r:embed="rId4">
            <a:alphaModFix/>
          </a:blip>
          <a:srcRect/>
          <a:stretch/>
        </p:blipFill>
        <p:spPr>
          <a:xfrm>
            <a:off x="6318175" y="2198700"/>
            <a:ext cx="2650800" cy="1765800"/>
          </a:xfrm>
          <a:prstGeom prst="rect">
            <a:avLst/>
          </a:prstGeom>
          <a:noFill/>
          <a:ln>
            <a:noFill/>
          </a:ln>
        </p:spPr>
      </p:pic>
      <p:sp>
        <p:nvSpPr>
          <p:cNvPr id="82" name="Shape 82"/>
          <p:cNvSpPr txBox="1">
            <a:spLocks noGrp="1"/>
          </p:cNvSpPr>
          <p:nvPr>
            <p:ph type="body" idx="1"/>
          </p:nvPr>
        </p:nvSpPr>
        <p:spPr>
          <a:xfrm>
            <a:off x="3009900" y="1398425"/>
            <a:ext cx="4038600" cy="3200400"/>
          </a:xfrm>
          <a:prstGeom prst="rect">
            <a:avLst/>
          </a:prstGeom>
          <a:noFill/>
          <a:ln>
            <a:noFill/>
          </a:ln>
        </p:spPr>
        <p:txBody>
          <a:bodyPr lIns="91425" tIns="91425" rIns="91425" bIns="91425" anchor="t" anchorCtr="0">
            <a:noAutofit/>
          </a:bodyPr>
          <a:lstStyle/>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Mountaineering</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Outdoor Living History</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Physical Fitness</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Plants and Wildlife</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Project COPE</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Scuba</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Shooting Sports</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Watercraft</a:t>
            </a:r>
          </a:p>
          <a:p>
            <a:pPr marL="914400" marR="0" lvl="1" indent="-304800" algn="l" rtl="0">
              <a:lnSpc>
                <a:spcPct val="115000"/>
              </a:lnSpc>
              <a:spcBef>
                <a:spcPts val="0"/>
              </a:spcBef>
              <a:spcAft>
                <a:spcPts val="0"/>
              </a:spcAft>
              <a:buClr>
                <a:srgbClr val="666666"/>
              </a:buClr>
              <a:buSzPct val="75000"/>
              <a:buFont typeface="Wingdings" charset="2"/>
              <a:buChar char="§"/>
            </a:pPr>
            <a:r>
              <a:rPr lang="en-US" sz="1600" u="none" strike="noStrike" cap="none" dirty="0">
                <a:solidFill>
                  <a:srgbClr val="666666"/>
                </a:solidFill>
                <a:latin typeface="Arial" charset="0"/>
                <a:ea typeface="Arial" charset="0"/>
                <a:cs typeface="Arial" charset="0"/>
                <a:sym typeface="Roboto"/>
              </a:rPr>
              <a:t>Winter Sports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Quest Award</a:t>
            </a:r>
          </a:p>
        </p:txBody>
      </p:sp>
      <p:sp>
        <p:nvSpPr>
          <p:cNvPr id="88" name="Shape 88"/>
          <p:cNvSpPr txBox="1"/>
          <p:nvPr/>
        </p:nvSpPr>
        <p:spPr>
          <a:xfrm>
            <a:off x="311700" y="1090500"/>
            <a:ext cx="4353600" cy="2358300"/>
          </a:xfrm>
          <a:prstGeom prst="rect">
            <a:avLst/>
          </a:prstGeom>
          <a:noFill/>
          <a:ln>
            <a:noFill/>
          </a:ln>
        </p:spPr>
        <p:txBody>
          <a:bodyPr lIns="91425" tIns="91425" rIns="91425" bIns="91425" anchor="t" anchorCtr="0">
            <a:noAutofit/>
          </a:bodyPr>
          <a:lstStyle/>
          <a:p>
            <a:pPr lvl="0" rtl="0">
              <a:spcBef>
                <a:spcPts val="0"/>
              </a:spcBef>
              <a:buClr>
                <a:srgbClr val="000000"/>
              </a:buClr>
              <a:buSzPct val="61111"/>
              <a:buFont typeface="Arial"/>
              <a:buNone/>
            </a:pPr>
            <a:r>
              <a:rPr lang="en-US" sz="1800" dirty="0">
                <a:solidFill>
                  <a:srgbClr val="666666"/>
                </a:solidFill>
                <a:latin typeface="Arial" charset="0"/>
                <a:ea typeface="Arial" charset="0"/>
                <a:cs typeface="Arial" charset="0"/>
                <a:sym typeface="Roboto"/>
              </a:rPr>
              <a:t>Purpose:</a:t>
            </a:r>
          </a:p>
          <a:p>
            <a:pPr marL="457200" lvl="0" indent="-304800" rtl="0">
              <a:spcBef>
                <a:spcPts val="10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Provide a variety of sports-related activities that encourage the development of the “whole” person</a:t>
            </a:r>
          </a:p>
          <a:p>
            <a:pPr marL="457200" lvl="0" indent="-304800" rtl="0">
              <a:spcBef>
                <a:spcPts val="10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Promote fitness and sportsmanship</a:t>
            </a:r>
          </a:p>
          <a:p>
            <a:pPr marL="457200" lvl="0" indent="-304800" rtl="0">
              <a:spcBef>
                <a:spcPts val="1000"/>
              </a:spcBef>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Provide Venturers with a variety of practical, hands-on sports experiences while having fun</a:t>
            </a:r>
          </a:p>
        </p:txBody>
      </p:sp>
      <p:sp>
        <p:nvSpPr>
          <p:cNvPr id="89" name="Shape 89"/>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90" name="Shape 90"/>
          <p:cNvPicPr preferRelativeResize="0"/>
          <p:nvPr/>
        </p:nvPicPr>
        <p:blipFill rotWithShape="1">
          <a:blip r:embed="rId3">
            <a:alphaModFix/>
          </a:blip>
          <a:srcRect/>
          <a:stretch/>
        </p:blipFill>
        <p:spPr>
          <a:xfrm>
            <a:off x="4970875" y="1264176"/>
            <a:ext cx="2283900" cy="1827000"/>
          </a:xfrm>
          <a:prstGeom prst="rect">
            <a:avLst/>
          </a:prstGeom>
          <a:noFill/>
          <a:ln>
            <a:noFill/>
          </a:ln>
        </p:spPr>
      </p:pic>
      <p:pic>
        <p:nvPicPr>
          <p:cNvPr id="91" name="Shape 91" descr="Image result for quest award venturing"/>
          <p:cNvPicPr preferRelativeResize="0"/>
          <p:nvPr/>
        </p:nvPicPr>
        <p:blipFill rotWithShape="1">
          <a:blip r:embed="rId4">
            <a:alphaModFix/>
          </a:blip>
          <a:srcRect/>
          <a:stretch/>
        </p:blipFill>
        <p:spPr>
          <a:xfrm>
            <a:off x="7674861" y="789125"/>
            <a:ext cx="1277400" cy="262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311700" y="445025"/>
            <a:ext cx="40614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9713E"/>
              </a:buClr>
              <a:buSzPct val="25000"/>
              <a:buFont typeface="Roboto"/>
              <a:buNone/>
            </a:pPr>
            <a:r>
              <a:rPr lang="en-US" sz="2800" b="1" dirty="0">
                <a:solidFill>
                  <a:srgbClr val="09713E"/>
                </a:solidFill>
                <a:latin typeface="Arial" charset="0"/>
                <a:ea typeface="Arial" charset="0"/>
                <a:cs typeface="Arial" charset="0"/>
                <a:sym typeface="Roboto"/>
              </a:rPr>
              <a:t>The Quest Award</a:t>
            </a:r>
          </a:p>
        </p:txBody>
      </p:sp>
      <p:sp>
        <p:nvSpPr>
          <p:cNvPr id="97" name="Shape 97"/>
          <p:cNvSpPr txBox="1"/>
          <p:nvPr/>
        </p:nvSpPr>
        <p:spPr>
          <a:xfrm>
            <a:off x="311700" y="1090500"/>
            <a:ext cx="4525800" cy="2358300"/>
          </a:xfrm>
          <a:prstGeom prst="rect">
            <a:avLst/>
          </a:prstGeom>
          <a:noFill/>
          <a:ln>
            <a:noFill/>
          </a:ln>
        </p:spPr>
        <p:txBody>
          <a:bodyPr lIns="91425" tIns="91425" rIns="91425" bIns="91425" anchor="t" anchorCtr="0">
            <a:noAutofit/>
          </a:bodyPr>
          <a:lstStyle/>
          <a:p>
            <a:pPr lvl="0" rtl="0">
              <a:lnSpc>
                <a:spcPct val="100000"/>
              </a:lnSpc>
              <a:spcBef>
                <a:spcPts val="0"/>
              </a:spcBef>
              <a:spcAft>
                <a:spcPts val="600"/>
              </a:spcAft>
              <a:buClr>
                <a:srgbClr val="000000"/>
              </a:buClr>
              <a:buSzPct val="61111"/>
              <a:buFont typeface="Arial"/>
              <a:buNone/>
            </a:pPr>
            <a:r>
              <a:rPr lang="en-US" sz="1800" dirty="0">
                <a:solidFill>
                  <a:srgbClr val="666666"/>
                </a:solidFill>
                <a:latin typeface="Arial" charset="0"/>
                <a:ea typeface="Arial" charset="0"/>
                <a:cs typeface="Arial" charset="0"/>
                <a:sym typeface="Roboto"/>
              </a:rPr>
              <a:t>Requirements:</a:t>
            </a:r>
          </a:p>
          <a:p>
            <a:pPr marL="457200" lvl="0" indent="-304800" rtl="0">
              <a:lnSpc>
                <a:spcPct val="100000"/>
              </a:lnSpc>
              <a:spcBef>
                <a:spcPts val="0"/>
              </a:spcBef>
              <a:spcAft>
                <a:spcPts val="6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Complete the Venturing Quest essentials</a:t>
            </a:r>
          </a:p>
          <a:p>
            <a:pPr marL="457200" lvl="0" indent="-304800" rtl="0">
              <a:lnSpc>
                <a:spcPct val="100000"/>
              </a:lnSpc>
              <a:spcBef>
                <a:spcPts val="0"/>
              </a:spcBef>
              <a:spcAft>
                <a:spcPts val="6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Complete an American Red Cross Sport Safety Training Course</a:t>
            </a:r>
          </a:p>
          <a:p>
            <a:pPr marL="457200" lvl="0" indent="-304800" rtl="0">
              <a:lnSpc>
                <a:spcPct val="100000"/>
              </a:lnSpc>
              <a:spcBef>
                <a:spcPts val="0"/>
              </a:spcBef>
              <a:spcAft>
                <a:spcPts val="6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Complete the Fitness for Life program</a:t>
            </a:r>
          </a:p>
          <a:p>
            <a:pPr marL="457200" lvl="0" indent="-304800" rtl="0">
              <a:lnSpc>
                <a:spcPct val="100000"/>
              </a:lnSpc>
              <a:spcBef>
                <a:spcPts val="0"/>
              </a:spcBef>
              <a:spcAft>
                <a:spcPts val="6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Learn and do fitness assessments</a:t>
            </a:r>
          </a:p>
          <a:p>
            <a:pPr marL="457200" lvl="0" indent="-304800" rtl="0">
              <a:lnSpc>
                <a:spcPct val="100000"/>
              </a:lnSpc>
              <a:spcBef>
                <a:spcPts val="0"/>
              </a:spcBef>
              <a:spcAft>
                <a:spcPts val="600"/>
              </a:spcAft>
              <a:buClr>
                <a:srgbClr val="666666"/>
              </a:buClr>
              <a:buSzPct val="75000"/>
              <a:buFont typeface="Wingdings" charset="2"/>
              <a:buChar char="§"/>
            </a:pPr>
            <a:r>
              <a:rPr lang="en-US" sz="1600" dirty="0">
                <a:solidFill>
                  <a:srgbClr val="666666"/>
                </a:solidFill>
                <a:latin typeface="Arial" charset="0"/>
                <a:ea typeface="Arial" charset="0"/>
                <a:cs typeface="Arial" charset="0"/>
                <a:sym typeface="Roboto"/>
              </a:rPr>
              <a:t>Sports Disciplines (choose from list in the Awards Handbook)</a:t>
            </a:r>
          </a:p>
        </p:txBody>
      </p:sp>
      <p:sp>
        <p:nvSpPr>
          <p:cNvPr id="98" name="Shape 98"/>
          <p:cNvSpPr txBox="1"/>
          <p:nvPr/>
        </p:nvSpPr>
        <p:spPr>
          <a:xfrm>
            <a:off x="5432155" y="4721825"/>
            <a:ext cx="3437999" cy="183000"/>
          </a:xfrm>
          <a:prstGeom prst="rect">
            <a:avLst/>
          </a:prstGeom>
          <a:noFill/>
          <a:ln>
            <a:noFill/>
          </a:ln>
        </p:spPr>
        <p:txBody>
          <a:bodyPr lIns="91425" tIns="91425" rIns="91425" bIns="91425" anchor="t" anchorCtr="0">
            <a:noAutofit/>
          </a:bodyPr>
          <a:lstStyle/>
          <a:p>
            <a:pPr lvl="0" algn="r" rtl="0">
              <a:spcBef>
                <a:spcPts val="0"/>
              </a:spcBef>
              <a:buClr>
                <a:schemeClr val="lt1"/>
              </a:buClr>
              <a:buSzPct val="25000"/>
              <a:buFont typeface="Arial"/>
              <a:buNone/>
            </a:pPr>
            <a:r>
              <a:rPr lang="en-US" sz="800" b="1">
                <a:solidFill>
                  <a:schemeClr val="lt1"/>
                </a:solidFill>
              </a:rPr>
              <a:t>CREATED BY CR VENTURING, 2016</a:t>
            </a:r>
          </a:p>
          <a:p>
            <a:pPr marL="0" marR="0" lvl="0" indent="0" algn="r" rtl="0">
              <a:lnSpc>
                <a:spcPct val="100000"/>
              </a:lnSpc>
              <a:spcBef>
                <a:spcPts val="0"/>
              </a:spcBef>
              <a:spcAft>
                <a:spcPts val="0"/>
              </a:spcAft>
              <a:buClr>
                <a:schemeClr val="lt1"/>
              </a:buClr>
              <a:buFont typeface="Arial"/>
              <a:buNone/>
            </a:pPr>
            <a:endParaRPr sz="800" b="1">
              <a:solidFill>
                <a:schemeClr val="lt1"/>
              </a:solidFill>
            </a:endParaRPr>
          </a:p>
        </p:txBody>
      </p:sp>
      <p:pic>
        <p:nvPicPr>
          <p:cNvPr id="99" name="Shape 99" descr="Image result for soccer"/>
          <p:cNvPicPr preferRelativeResize="0"/>
          <p:nvPr/>
        </p:nvPicPr>
        <p:blipFill rotWithShape="1">
          <a:blip r:embed="rId3">
            <a:alphaModFix/>
          </a:blip>
          <a:srcRect/>
          <a:stretch/>
        </p:blipFill>
        <p:spPr>
          <a:xfrm>
            <a:off x="5049575" y="357575"/>
            <a:ext cx="2387100" cy="1590300"/>
          </a:xfrm>
          <a:prstGeom prst="rect">
            <a:avLst/>
          </a:prstGeom>
          <a:noFill/>
          <a:ln>
            <a:noFill/>
          </a:ln>
        </p:spPr>
      </p:pic>
      <p:pic>
        <p:nvPicPr>
          <p:cNvPr id="100" name="Shape 100" descr="Image result for swimming"/>
          <p:cNvPicPr preferRelativeResize="0"/>
          <p:nvPr/>
        </p:nvPicPr>
        <p:blipFill rotWithShape="1">
          <a:blip r:embed="rId4">
            <a:alphaModFix/>
          </a:blip>
          <a:srcRect/>
          <a:stretch/>
        </p:blipFill>
        <p:spPr>
          <a:xfrm>
            <a:off x="5313575" y="2499449"/>
            <a:ext cx="2123100" cy="1411200"/>
          </a:xfrm>
          <a:prstGeom prst="rect">
            <a:avLst/>
          </a:prstGeom>
          <a:noFill/>
          <a:ln>
            <a:noFill/>
          </a:ln>
        </p:spPr>
      </p:pic>
      <p:pic>
        <p:nvPicPr>
          <p:cNvPr id="101" name="Shape 101" descr="Image result for basketball"/>
          <p:cNvPicPr preferRelativeResize="0"/>
          <p:nvPr/>
        </p:nvPicPr>
        <p:blipFill rotWithShape="1">
          <a:blip r:embed="rId5">
            <a:alphaModFix/>
          </a:blip>
          <a:srcRect/>
          <a:stretch/>
        </p:blipFill>
        <p:spPr>
          <a:xfrm>
            <a:off x="6981875" y="1262336"/>
            <a:ext cx="2038200" cy="160019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Macintosh PowerPoint</Application>
  <PresentationFormat>On-screen Show (16:9)</PresentationFormat>
  <Paragraphs>120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Wingdings</vt:lpstr>
      <vt:lpstr>Arial</vt:lpstr>
      <vt:lpstr>Roboto</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Cathie Seebauer</cp:lastModifiedBy>
  <cp:revision>1</cp:revision>
  <dcterms:modified xsi:type="dcterms:W3CDTF">2017-04-14T22:26:44Z</dcterms:modified>
</cp:coreProperties>
</file>