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7077075" cy="9363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6"/>
  </p:normalViewPr>
  <p:slideViewPr>
    <p:cSldViewPr snapToGrid="0" snapToObjects="1">
      <p:cViewPr varScale="1">
        <p:scale>
          <a:sx n="118" d="100"/>
          <a:sy n="118" d="100"/>
        </p:scale>
        <p:origin x="9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67039" cy="4675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4008500" y="0"/>
            <a:ext cx="3067039" cy="4675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418570" y="701675"/>
            <a:ext cx="6240000" cy="351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708014" y="4447771"/>
            <a:ext cx="5661046" cy="42124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893992"/>
            <a:ext cx="3067039" cy="4675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4008500" y="8893992"/>
            <a:ext cx="3067039" cy="467534"/>
          </a:xfrm>
          <a:prstGeom prst="rect">
            <a:avLst/>
          </a:prstGeom>
          <a:noFill/>
          <a:ln>
            <a:noFill/>
          </a:ln>
        </p:spPr>
        <p:txBody>
          <a:bodyPr lIns="93925" tIns="46950" rIns="93925" bIns="469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707707" y="4447460"/>
            <a:ext cx="5661600" cy="421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3637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707707" y="4447460"/>
            <a:ext cx="5661600" cy="421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300"/>
              </a:spcAft>
              <a:buNone/>
            </a:pPr>
            <a:endParaRPr/>
          </a:p>
        </p:txBody>
      </p:sp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3637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707707" y="4447460"/>
            <a:ext cx="5661600" cy="421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300"/>
              </a:spcAft>
              <a:buNone/>
            </a:pPr>
            <a:endParaRPr/>
          </a:p>
        </p:txBody>
      </p:sp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3637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707707" y="4447460"/>
            <a:ext cx="5661600" cy="421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300"/>
              </a:spcAft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3637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707707" y="4447460"/>
            <a:ext cx="5661600" cy="421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300"/>
              </a:spcAft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3637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707707" y="4447460"/>
            <a:ext cx="5661600" cy="421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300"/>
              </a:spcAft>
              <a:buNone/>
            </a:pPr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3637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707707" y="4447460"/>
            <a:ext cx="5661600" cy="421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300"/>
              </a:spcAft>
              <a:buNone/>
            </a:pPr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3637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707707" y="4447460"/>
            <a:ext cx="5661600" cy="421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3637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47" descr="venturing.png"/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3855023" y="3613125"/>
            <a:ext cx="1434000" cy="116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and Quot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Shape 50" descr="venturing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700" y="4148473"/>
            <a:ext cx="928200" cy="756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1" name="Shape 51"/>
          <p:cNvCxnSpPr/>
          <p:nvPr/>
        </p:nvCxnSpPr>
        <p:spPr>
          <a:xfrm rot="10800000" flipH="1">
            <a:off x="392625" y="1017800"/>
            <a:ext cx="30711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2" name="Shape 52"/>
          <p:cNvCxnSpPr/>
          <p:nvPr/>
        </p:nvCxnSpPr>
        <p:spPr>
          <a:xfrm>
            <a:off x="6324525" y="1719825"/>
            <a:ext cx="2443800" cy="0"/>
          </a:xfrm>
          <a:prstGeom prst="straightConnector1">
            <a:avLst/>
          </a:prstGeom>
          <a:noFill/>
          <a:ln w="12700" cap="flat" cmpd="sng">
            <a:solidFill>
              <a:srgbClr val="09713E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" name="Shape 53"/>
          <p:cNvCxnSpPr/>
          <p:nvPr/>
        </p:nvCxnSpPr>
        <p:spPr>
          <a:xfrm>
            <a:off x="6324525" y="3138700"/>
            <a:ext cx="2443800" cy="0"/>
          </a:xfrm>
          <a:prstGeom prst="straightConnector1">
            <a:avLst/>
          </a:prstGeom>
          <a:noFill/>
          <a:ln w="12700" cap="flat" cmpd="sng">
            <a:solidFill>
              <a:srgbClr val="09713E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and Imag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Shape 55" descr="venturing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700" y="4148473"/>
            <a:ext cx="928200" cy="756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6" name="Shape 56"/>
          <p:cNvCxnSpPr/>
          <p:nvPr/>
        </p:nvCxnSpPr>
        <p:spPr>
          <a:xfrm rot="10800000" flipH="1">
            <a:off x="392625" y="1017800"/>
            <a:ext cx="30711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Shape 58" descr="venturing_blk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700" y="4148473"/>
            <a:ext cx="928200" cy="756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9" name="Shape 59"/>
          <p:cNvCxnSpPr/>
          <p:nvPr/>
        </p:nvCxnSpPr>
        <p:spPr>
          <a:xfrm rot="10800000" flipH="1">
            <a:off x="392625" y="1017800"/>
            <a:ext cx="30711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0" name="Shape 60"/>
          <p:cNvCxnSpPr/>
          <p:nvPr/>
        </p:nvCxnSpPr>
        <p:spPr>
          <a:xfrm rot="10800000" flipH="1">
            <a:off x="392625" y="1017800"/>
            <a:ext cx="29859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Option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Shape 62" descr="venturing_blk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700" y="4148473"/>
            <a:ext cx="928200" cy="756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3" name="Shape 63"/>
          <p:cNvCxnSpPr/>
          <p:nvPr/>
        </p:nvCxnSpPr>
        <p:spPr>
          <a:xfrm rot="10800000" flipH="1">
            <a:off x="392625" y="1017800"/>
            <a:ext cx="30711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4" name="Shape 64"/>
          <p:cNvCxnSpPr/>
          <p:nvPr/>
        </p:nvCxnSpPr>
        <p:spPr>
          <a:xfrm rot="10800000" flipH="1">
            <a:off x="392625" y="1017800"/>
            <a:ext cx="29859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crventuring.org/Venturing_Officers_Association/Bylaw_Generator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/>
        </p:nvSpPr>
        <p:spPr>
          <a:xfrm>
            <a:off x="311700" y="39380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4200" b="1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Your Turn;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3000" b="1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Now that you know about VOAs, </a:t>
            </a:r>
            <a:endParaRPr lang="en-US" sz="3000" b="1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3000" b="1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start </a:t>
            </a:r>
            <a:r>
              <a:rPr lang="en-US" sz="3000" b="1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your own!</a:t>
            </a:r>
          </a:p>
        </p:txBody>
      </p:sp>
      <p:sp>
        <p:nvSpPr>
          <p:cNvPr id="70" name="Shape 70"/>
          <p:cNvSpPr txBox="1"/>
          <p:nvPr/>
        </p:nvSpPr>
        <p:spPr>
          <a:xfrm>
            <a:off x="311700" y="2446399"/>
            <a:ext cx="8520600" cy="65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Presenter’s Name(s)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/>
        </p:nvSpPr>
        <p:spPr>
          <a:xfrm>
            <a:off x="311700" y="445025"/>
            <a:ext cx="57450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713E"/>
              </a:buClr>
              <a:buSzPct val="25000"/>
              <a:buFont typeface="Roboto"/>
              <a:buNone/>
            </a:pPr>
            <a:r>
              <a:rPr lang="en-US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Steps of Starting a VOA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  <p:pic>
        <p:nvPicPr>
          <p:cNvPr id="77" name="Shape 77" descr="Picture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219200" y="1157425"/>
            <a:ext cx="9061800" cy="383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392525" y="1170125"/>
            <a:ext cx="6121800" cy="299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Review existing SOPs of successful VOAs</a:t>
            </a:r>
          </a:p>
          <a:p>
            <a: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Determine process that will be used</a:t>
            </a:r>
          </a:p>
          <a:p>
            <a: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Selection process is handled at the council’s discretion (eventually written into your Council Operation Procedures)</a:t>
            </a:r>
          </a:p>
          <a:p>
            <a: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Typically selected by previous VOA</a:t>
            </a:r>
          </a:p>
          <a:p>
            <a: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Elections vs. Selections</a:t>
            </a:r>
          </a:p>
          <a:p>
            <a:pPr lvl="0" rtl="0">
              <a:lnSpc>
                <a:spcPct val="115000"/>
              </a:lnSpc>
              <a:spcBef>
                <a:spcPts val="600"/>
              </a:spcBef>
              <a:buNone/>
            </a:pPr>
            <a:endParaRPr sz="1600" dirty="0">
              <a:solidFill>
                <a:srgbClr val="666666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311700" y="445025"/>
            <a:ext cx="57450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713E"/>
              </a:buClr>
              <a:buSzPct val="25000"/>
              <a:buFont typeface="Roboto"/>
              <a:buNone/>
            </a:pPr>
            <a:r>
              <a:rPr lang="en-US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Officer Selection Process</a:t>
            </a:r>
          </a:p>
        </p:txBody>
      </p:sp>
      <p:sp>
        <p:nvSpPr>
          <p:cNvPr id="84" name="Shape 84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  <p:pic>
        <p:nvPicPr>
          <p:cNvPr id="85" name="Shape 85"/>
          <p:cNvPicPr preferRelativeResize="0"/>
          <p:nvPr/>
        </p:nvPicPr>
        <p:blipFill rotWithShape="1">
          <a:blip r:embed="rId3">
            <a:alphaModFix/>
          </a:blip>
          <a:srcRect t="26697" b="28933"/>
          <a:stretch/>
        </p:blipFill>
        <p:spPr>
          <a:xfrm>
            <a:off x="1723354" y="3356529"/>
            <a:ext cx="4036800" cy="8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/>
        </p:nvSpPr>
        <p:spPr>
          <a:xfrm>
            <a:off x="392525" y="1170125"/>
            <a:ext cx="6121800" cy="299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SMART</a:t>
            </a:r>
          </a:p>
          <a:p>
            <a: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Specific</a:t>
            </a:r>
          </a:p>
          <a:p>
            <a: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Measurable </a:t>
            </a:r>
          </a:p>
          <a:p>
            <a: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Attainable</a:t>
            </a:r>
          </a:p>
          <a:p>
            <a: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Relevant</a:t>
            </a:r>
          </a:p>
          <a:p>
            <a: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Timely</a:t>
            </a:r>
          </a:p>
          <a:p>
            <a: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As a group, and individual position </a:t>
            </a:r>
          </a:p>
          <a:p>
            <a: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Categorically assign goals (Admin, </a:t>
            </a:r>
            <a:r>
              <a:rPr lang="en-US" sz="1600" dirty="0" err="1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Comm</a:t>
            </a: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, Training, etc..)</a:t>
            </a:r>
          </a:p>
          <a:p>
            <a: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Quarterly/Annual Reports </a:t>
            </a:r>
          </a:p>
          <a:p>
            <a:pPr marL="285750" lvl="0" indent="-285750" rtl="0">
              <a:spcBef>
                <a:spcPts val="0"/>
              </a:spcBef>
              <a:buClr>
                <a:schemeClr val="dk1"/>
              </a:buClr>
              <a:buFont typeface="Wingdings" charset="2"/>
              <a:buChar char="§"/>
            </a:pPr>
            <a:endParaRPr sz="1600" dirty="0">
              <a:solidFill>
                <a:srgbClr val="666666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  <a:p>
            <a:pPr marL="285750" lvl="0" indent="-285750" rtl="0">
              <a:lnSpc>
                <a:spcPct val="115000"/>
              </a:lnSpc>
              <a:spcBef>
                <a:spcPts val="600"/>
              </a:spcBef>
              <a:buFont typeface="Wingdings" charset="2"/>
              <a:buChar char="§"/>
            </a:pPr>
            <a:endParaRPr sz="1600" dirty="0">
              <a:solidFill>
                <a:srgbClr val="666666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</p:txBody>
      </p:sp>
      <p:sp>
        <p:nvSpPr>
          <p:cNvPr id="91" name="Shape 91"/>
          <p:cNvSpPr txBox="1"/>
          <p:nvPr/>
        </p:nvSpPr>
        <p:spPr>
          <a:xfrm>
            <a:off x="311700" y="445025"/>
            <a:ext cx="57450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713E"/>
              </a:buClr>
              <a:buSzPct val="25000"/>
              <a:buFont typeface="Roboto"/>
              <a:buNone/>
            </a:pPr>
            <a:r>
              <a:rPr lang="en-US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Goal Setting &amp; Reporting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  <p:pic>
        <p:nvPicPr>
          <p:cNvPr id="93" name="Shape 93" descr="Image result for goal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29800" y="1170135"/>
            <a:ext cx="2541300" cy="1427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/>
        </p:nvSpPr>
        <p:spPr>
          <a:xfrm>
            <a:off x="392525" y="1170125"/>
            <a:ext cx="6121800" cy="299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Utilize Area OPs as base</a:t>
            </a:r>
          </a:p>
          <a:p>
            <a: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Customize to fit individual council </a:t>
            </a:r>
          </a:p>
          <a:p>
            <a: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Update and review OPs as needed (annually) </a:t>
            </a:r>
          </a:p>
          <a:p>
            <a: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Central Region </a:t>
            </a:r>
            <a:r>
              <a:rPr lang="en-US" sz="1600" u="sng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  <a:hlinkClick r:id="rId3"/>
              </a:rPr>
              <a:t>Online Resource</a:t>
            </a: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 to aid in creation</a:t>
            </a:r>
          </a:p>
          <a:p>
            <a:pPr marL="285750" lvl="0" indent="-285750" rtl="0">
              <a:spcBef>
                <a:spcPts val="0"/>
              </a:spcBef>
              <a:buFont typeface="Wingdings" charset="2"/>
              <a:buChar char="§"/>
            </a:pPr>
            <a:endParaRPr sz="1600" dirty="0">
              <a:solidFill>
                <a:srgbClr val="666666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  <a:p>
            <a:pPr marL="285750" lvl="0" indent="-285750" rtl="0">
              <a:lnSpc>
                <a:spcPct val="115000"/>
              </a:lnSpc>
              <a:spcBef>
                <a:spcPts val="600"/>
              </a:spcBef>
              <a:buFont typeface="Wingdings" charset="2"/>
              <a:buChar char="§"/>
            </a:pPr>
            <a:endParaRPr sz="1600" dirty="0">
              <a:solidFill>
                <a:srgbClr val="666666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</p:txBody>
      </p:sp>
      <p:sp>
        <p:nvSpPr>
          <p:cNvPr id="99" name="Shape 99"/>
          <p:cNvSpPr txBox="1"/>
          <p:nvPr/>
        </p:nvSpPr>
        <p:spPr>
          <a:xfrm>
            <a:off x="311700" y="445025"/>
            <a:ext cx="57450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713E"/>
              </a:buClr>
              <a:buSzPct val="25000"/>
              <a:buFont typeface="Roboto"/>
              <a:buNone/>
            </a:pPr>
            <a:r>
              <a:rPr lang="en-US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Creating OPs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/>
        </p:nvSpPr>
        <p:spPr>
          <a:xfrm>
            <a:off x="392525" y="1170125"/>
            <a:ext cx="6121800" cy="299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Map out plan for the VOA program</a:t>
            </a:r>
          </a:p>
          <a:p>
            <a: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Newsletter</a:t>
            </a:r>
          </a:p>
          <a:p>
            <a: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Events (Program, Training, etc.) </a:t>
            </a:r>
          </a:p>
          <a:p>
            <a: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Meetings (date, times, location) </a:t>
            </a:r>
          </a:p>
          <a:p>
            <a: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Conference Calls</a:t>
            </a:r>
          </a:p>
          <a:p>
            <a: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Contact list</a:t>
            </a:r>
          </a:p>
          <a:p>
            <a:pPr marL="285750" lvl="0" indent="-285750" rtl="0">
              <a:spcBef>
                <a:spcPts val="0"/>
              </a:spcBef>
              <a:buFont typeface="Arial" charset="0"/>
              <a:buChar char="•"/>
            </a:pPr>
            <a:endParaRPr sz="1600" dirty="0">
              <a:solidFill>
                <a:srgbClr val="666666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  <a:p>
            <a:pPr marL="285750" lvl="0" indent="-285750" rtl="0">
              <a:lnSpc>
                <a:spcPct val="115000"/>
              </a:lnSpc>
              <a:spcBef>
                <a:spcPts val="600"/>
              </a:spcBef>
              <a:buFont typeface="Arial" charset="0"/>
              <a:buChar char="•"/>
            </a:pPr>
            <a:endParaRPr sz="1600" dirty="0">
              <a:solidFill>
                <a:srgbClr val="666666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</p:txBody>
      </p:sp>
      <p:sp>
        <p:nvSpPr>
          <p:cNvPr id="106" name="Shape 106"/>
          <p:cNvSpPr txBox="1"/>
          <p:nvPr/>
        </p:nvSpPr>
        <p:spPr>
          <a:xfrm>
            <a:off x="311700" y="445025"/>
            <a:ext cx="57450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713E"/>
              </a:buClr>
              <a:buSzPct val="25000"/>
              <a:buFont typeface="Roboto"/>
              <a:buNone/>
            </a:pPr>
            <a:r>
              <a:rPr lang="en-US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Planning the Upcoming Year</a:t>
            </a:r>
          </a:p>
        </p:txBody>
      </p:sp>
      <p:sp>
        <p:nvSpPr>
          <p:cNvPr id="107" name="Shape 107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  <p:pic>
        <p:nvPicPr>
          <p:cNvPr id="108" name="Shape 108" descr="Image result for Plann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34550" y="3221225"/>
            <a:ext cx="2788500" cy="150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/>
        </p:nvSpPr>
        <p:spPr>
          <a:xfrm>
            <a:off x="392525" y="1170125"/>
            <a:ext cx="6930300" cy="299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52450" lvl="0" indent="-28575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u="sng" dirty="0" err="1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Venturing.org</a:t>
            </a:r>
            <a:r>
              <a:rPr lang="en-US" sz="1600" u="sng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/</a:t>
            </a:r>
            <a:r>
              <a:rPr lang="en-US" sz="1600" u="sng" dirty="0" err="1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connect.html</a:t>
            </a:r>
            <a:endParaRPr lang="en-US" sz="1600" u="sng" dirty="0">
              <a:solidFill>
                <a:srgbClr val="09713E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  <a:p>
            <a:pPr marL="552450" lvl="0" indent="-28575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u="sng" dirty="0" err="1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Venturing.org</a:t>
            </a:r>
            <a:r>
              <a:rPr lang="en-US" sz="1600" u="sng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/looking-to-start-a-</a:t>
            </a:r>
            <a:r>
              <a:rPr lang="en-US" sz="1600" u="sng" dirty="0" err="1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voa.html</a:t>
            </a:r>
            <a:endParaRPr lang="en-US" sz="1600" u="sng" dirty="0">
              <a:solidFill>
                <a:srgbClr val="09713E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  <a:p>
            <a:pPr marL="1009650" lvl="1" indent="-28575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126515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Administration Guide: BEST RESOURCE! </a:t>
            </a:r>
          </a:p>
          <a:p>
            <a:pPr marL="552450" lvl="0" indent="-28575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u="sng" dirty="0" err="1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facebook.com</a:t>
            </a:r>
            <a:r>
              <a:rPr lang="en-US" sz="1600" u="sng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/</a:t>
            </a:r>
            <a:r>
              <a:rPr lang="en-US" sz="1600" u="sng" dirty="0" err="1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BSAVenturing</a:t>
            </a:r>
            <a:endParaRPr lang="en-US" sz="1600" u="sng" dirty="0">
              <a:solidFill>
                <a:srgbClr val="09713E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  <a:p>
            <a:pPr marL="552450" lvl="0" indent="-28575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&lt;insert additional resources&gt; </a:t>
            </a:r>
          </a:p>
          <a:p>
            <a:pPr marL="285750" lvl="0" indent="-285750" rtl="0">
              <a:lnSpc>
                <a:spcPct val="115000"/>
              </a:lnSpc>
              <a:spcBef>
                <a:spcPts val="600"/>
              </a:spcBef>
              <a:buFont typeface="Wingdings" charset="2"/>
              <a:buChar char="§"/>
            </a:pPr>
            <a:endParaRPr sz="1600" dirty="0">
              <a:solidFill>
                <a:srgbClr val="666666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</p:txBody>
      </p:sp>
      <p:sp>
        <p:nvSpPr>
          <p:cNvPr id="114" name="Shape 114"/>
          <p:cNvSpPr txBox="1"/>
          <p:nvPr/>
        </p:nvSpPr>
        <p:spPr>
          <a:xfrm>
            <a:off x="311700" y="445025"/>
            <a:ext cx="57450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713E"/>
              </a:buClr>
              <a:buSzPct val="25000"/>
              <a:buFont typeface="Roboto"/>
              <a:buNone/>
            </a:pPr>
            <a:r>
              <a:rPr lang="en-US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Further Information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/>
        </p:nvSpPr>
        <p:spPr>
          <a:xfrm>
            <a:off x="311700" y="31760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4200" b="1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Questions?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311700" y="2370199"/>
            <a:ext cx="8520600" cy="65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Presenter’s Name(s)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Contact Information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</Words>
  <Application>Microsoft Macintosh PowerPoint</Application>
  <PresentationFormat>On-screen Show (16:9)</PresentationFormat>
  <Paragraphs>48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Wingdings</vt:lpstr>
      <vt:lpstr>Arial</vt:lpstr>
      <vt:lpstr>Roboto</vt:lpstr>
      <vt:lpstr>simple-light-2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Cathie Seebauer</cp:lastModifiedBy>
  <cp:revision>1</cp:revision>
  <dcterms:modified xsi:type="dcterms:W3CDTF">2017-04-14T22:47:05Z</dcterms:modified>
</cp:coreProperties>
</file>