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236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6"/>
  </p:normalViewPr>
  <p:slideViewPr>
    <p:cSldViewPr snapToGrid="0" snapToObjects="1">
      <p:cViewPr varScale="1">
        <p:scale>
          <a:sx n="118" d="100"/>
          <a:sy n="118" d="100"/>
        </p:scale>
        <p:origin x="9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618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618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51366" y="692150"/>
            <a:ext cx="6155400" cy="3463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87135"/>
            <a:ext cx="5486399" cy="41562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772667"/>
            <a:ext cx="2971799" cy="4618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772667"/>
            <a:ext cx="2971799" cy="4618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sym typeface="Calibri"/>
              </a:rPr>
              <a:pPr algn="r">
                <a:buClr>
                  <a:schemeClr val="dk1"/>
                </a:buClr>
                <a:buSzPct val="25000"/>
                <a:buFont typeface="Calibri"/>
                <a:buNone/>
              </a:pPr>
              <a:t>‹#›</a:t>
            </a:fld>
            <a:endParaRPr lang="en-US" sz="1200" dirty="0">
              <a:solidFill>
                <a:schemeClr val="dk1"/>
              </a:solidFill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87135"/>
            <a:ext cx="5486400" cy="41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87135"/>
            <a:ext cx="5486400" cy="41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87135"/>
            <a:ext cx="5486400" cy="41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87135"/>
            <a:ext cx="5486400" cy="41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87135"/>
            <a:ext cx="5486400" cy="41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87135"/>
            <a:ext cx="5486400" cy="41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87135"/>
            <a:ext cx="5486400" cy="41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87135"/>
            <a:ext cx="5486400" cy="41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87135"/>
            <a:ext cx="5486400" cy="41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87135"/>
            <a:ext cx="5486400" cy="41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87135"/>
            <a:ext cx="5486400" cy="41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87135"/>
            <a:ext cx="5486400" cy="41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87135"/>
            <a:ext cx="5486400" cy="41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87135"/>
            <a:ext cx="5486400" cy="41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87135"/>
            <a:ext cx="5486400" cy="41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87135"/>
            <a:ext cx="5486400" cy="41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87135"/>
            <a:ext cx="5486400" cy="41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87135"/>
            <a:ext cx="5486400" cy="41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87135"/>
            <a:ext cx="5486400" cy="41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87135"/>
            <a:ext cx="5486400" cy="41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87135"/>
            <a:ext cx="5486400" cy="41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6" descr="venturing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3855023" y="3613125"/>
            <a:ext cx="1434000" cy="11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and Quot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 descr="venturi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4148473"/>
            <a:ext cx="928200" cy="75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Shape 60"/>
          <p:cNvCxnSpPr/>
          <p:nvPr/>
        </p:nvCxnSpPr>
        <p:spPr>
          <a:xfrm rot="10800000" flipH="1">
            <a:off x="392625" y="1017800"/>
            <a:ext cx="3071100" cy="5100"/>
          </a:xfrm>
          <a:prstGeom prst="straightConnector1">
            <a:avLst/>
          </a:prstGeom>
          <a:noFill/>
          <a:ln w="12700" cap="flat" cmpd="sng">
            <a:solidFill>
              <a:srgbClr val="FDDC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Shape 61"/>
          <p:cNvCxnSpPr/>
          <p:nvPr/>
        </p:nvCxnSpPr>
        <p:spPr>
          <a:xfrm>
            <a:off x="6324525" y="1719825"/>
            <a:ext cx="2443800" cy="0"/>
          </a:xfrm>
          <a:prstGeom prst="straightConnector1">
            <a:avLst/>
          </a:prstGeom>
          <a:noFill/>
          <a:ln w="12700" cap="flat" cmpd="sng">
            <a:solidFill>
              <a:srgbClr val="09713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hape 62"/>
          <p:cNvCxnSpPr/>
          <p:nvPr/>
        </p:nvCxnSpPr>
        <p:spPr>
          <a:xfrm>
            <a:off x="6324525" y="3138700"/>
            <a:ext cx="2443800" cy="0"/>
          </a:xfrm>
          <a:prstGeom prst="straightConnector1">
            <a:avLst/>
          </a:prstGeom>
          <a:noFill/>
          <a:ln w="12700" cap="flat" cmpd="sng">
            <a:solidFill>
              <a:srgbClr val="09713E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and Imag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 descr="venturi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4148473"/>
            <a:ext cx="928200" cy="75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Shape 65"/>
          <p:cNvCxnSpPr/>
          <p:nvPr/>
        </p:nvCxnSpPr>
        <p:spPr>
          <a:xfrm rot="10800000" flipH="1">
            <a:off x="392625" y="1017800"/>
            <a:ext cx="3071100" cy="5100"/>
          </a:xfrm>
          <a:prstGeom prst="straightConnector1">
            <a:avLst/>
          </a:prstGeom>
          <a:noFill/>
          <a:ln w="12700" cap="flat" cmpd="sng">
            <a:solidFill>
              <a:srgbClr val="FDDC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 descr="venturing_bl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4148473"/>
            <a:ext cx="928200" cy="75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Shape 68"/>
          <p:cNvCxnSpPr/>
          <p:nvPr/>
        </p:nvCxnSpPr>
        <p:spPr>
          <a:xfrm rot="10800000" flipH="1">
            <a:off x="392625" y="1017800"/>
            <a:ext cx="3071100" cy="5100"/>
          </a:xfrm>
          <a:prstGeom prst="straightConnector1">
            <a:avLst/>
          </a:prstGeom>
          <a:noFill/>
          <a:ln w="12700" cap="flat" cmpd="sng">
            <a:solidFill>
              <a:srgbClr val="FDDC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Shape 69"/>
          <p:cNvCxnSpPr/>
          <p:nvPr/>
        </p:nvCxnSpPr>
        <p:spPr>
          <a:xfrm rot="10800000" flipH="1">
            <a:off x="392625" y="1017800"/>
            <a:ext cx="2985900" cy="5100"/>
          </a:xfrm>
          <a:prstGeom prst="straightConnector1">
            <a:avLst/>
          </a:prstGeom>
          <a:noFill/>
          <a:ln w="12700" cap="flat" cmpd="sng">
            <a:solidFill>
              <a:srgbClr val="FDDC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O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 descr="venturing_bl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4148473"/>
            <a:ext cx="928200" cy="75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Shape 72"/>
          <p:cNvCxnSpPr/>
          <p:nvPr/>
        </p:nvCxnSpPr>
        <p:spPr>
          <a:xfrm rot="10800000" flipH="1">
            <a:off x="392625" y="1017800"/>
            <a:ext cx="3071100" cy="5100"/>
          </a:xfrm>
          <a:prstGeom prst="straightConnector1">
            <a:avLst/>
          </a:prstGeom>
          <a:noFill/>
          <a:ln w="12700" cap="flat" cmpd="sng">
            <a:solidFill>
              <a:srgbClr val="FDDC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Shape 73"/>
          <p:cNvCxnSpPr/>
          <p:nvPr/>
        </p:nvCxnSpPr>
        <p:spPr>
          <a:xfrm rot="10800000" flipH="1">
            <a:off x="392625" y="1017800"/>
            <a:ext cx="2985900" cy="5100"/>
          </a:xfrm>
          <a:prstGeom prst="straightConnector1">
            <a:avLst/>
          </a:prstGeom>
          <a:noFill/>
          <a:ln w="12700" cap="flat" cmpd="sng">
            <a:solidFill>
              <a:srgbClr val="FDDC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bsaseabase.org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436050" y="393800"/>
            <a:ext cx="8271900" cy="20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-US" sz="4200" b="1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High Adventure Bases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311700" y="2446399"/>
            <a:ext cx="8520600" cy="65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-US" sz="3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Presenter’s Name(s)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311700" y="1124225"/>
            <a:ext cx="8558400" cy="23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52450" lvl="0" indent="-285750" rtl="0"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A wilderness canoeing adventure in northern Minnesota, northwestern Ontario, northeastern Manitoba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A trained staff member accompanies the crew for their trek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Ranges from 6-10 days and covers 50-150 miles of hiking, canoeing and portaging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Charles L. Sommers, MN, Donald </a:t>
            </a:r>
            <a:r>
              <a:rPr lang="en-US" sz="1600" dirty="0" err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Rogert</a:t>
            </a: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 Base, ON, or Northern Expeditions Base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311700" y="445025"/>
            <a:ext cx="8607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-US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Northern Tier High Adventure Base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800" b="1">
                <a:solidFill>
                  <a:srgbClr val="FFFFFF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800" b="1">
              <a:solidFill>
                <a:srgbClr val="FFFFFF"/>
              </a:solidFill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2799" y="3175275"/>
            <a:ext cx="5678400" cy="10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311700" y="1124225"/>
            <a:ext cx="6735300" cy="23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52450" lvl="0" indent="-285750" rtl="0"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Has hosted BSA canoeing expeditions on Moose Lake since 1941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Trips out of Sommers base are limited to the size of 8 plus an interpreter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Allows individual Scouts and smaller troops to take a high adventure trip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311700" y="445025"/>
            <a:ext cx="8607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-US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Charles L. Sommers Canoe Base, MN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800" b="1">
                <a:solidFill>
                  <a:srgbClr val="FFFFFF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800" b="1">
              <a:solidFill>
                <a:srgbClr val="FFFFFF"/>
              </a:solidFill>
            </a:endParaRP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9746" y="2793018"/>
            <a:ext cx="5139300" cy="13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0450" y="189742"/>
            <a:ext cx="1338600" cy="13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311700" y="1124225"/>
            <a:ext cx="4970400" cy="23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52450" lvl="0" indent="-28575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Located 80 miles from Sommers base</a:t>
            </a:r>
          </a:p>
          <a:p>
            <a:pPr marL="552450" lvl="0" indent="-285750" rtl="0">
              <a:lnSpc>
                <a:spcPct val="115000"/>
              </a:lnSpc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Expedition spread across Canadian Crown Lands to White Otter Provincial Park</a:t>
            </a:r>
          </a:p>
          <a:p>
            <a:pPr marL="552450" lvl="0" indent="-285750" rtl="0">
              <a:lnSpc>
                <a:spcPct val="115000"/>
              </a:lnSpc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Crew sizes may be up to 11 participants plus and interpreter</a:t>
            </a:r>
          </a:p>
          <a:p>
            <a:pPr marL="552450" lvl="0" indent="-285750" rtl="0">
              <a:lnSpc>
                <a:spcPct val="115000"/>
              </a:lnSpc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Program include a fishing expedition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311700" y="445025"/>
            <a:ext cx="8607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-US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Donald </a:t>
            </a:r>
            <a:r>
              <a:rPr lang="en-US" sz="2800" b="1" dirty="0" err="1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Rogert</a:t>
            </a:r>
            <a:r>
              <a:rPr lang="en-US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 Canoe Base, ON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800" b="1">
                <a:solidFill>
                  <a:srgbClr val="FFFFFF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800" b="1">
              <a:solidFill>
                <a:srgbClr val="FFFFFF"/>
              </a:solidFill>
            </a:endParaRP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8725" y="332625"/>
            <a:ext cx="2831400" cy="16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8575" y="2163100"/>
            <a:ext cx="2831400" cy="15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311700" y="1124225"/>
            <a:ext cx="6409800" cy="23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52450" lvl="0" indent="-285750" rtl="0"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Most rugged and remote region paddled by Northern Tier crews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All crews enter the wilderness in a 20 minute float plane, and dropped off into </a:t>
            </a:r>
            <a:r>
              <a:rPr lang="en-US" sz="1600" dirty="0" err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Atikaki</a:t>
            </a: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 Provincial Park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Crews are limited to the size of 11 plus an interpreter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Fishing in region is world class: northern pike and catfish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 err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Bissett</a:t>
            </a: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 is most appropriate for older crews with previous experience with high adventure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311700" y="445025"/>
            <a:ext cx="8607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-US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Northern Expeditions Canoe Base, MB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800" b="1">
                <a:solidFill>
                  <a:srgbClr val="FFFFFF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800" b="1">
              <a:solidFill>
                <a:srgbClr val="FFFFFF"/>
              </a:solidFill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0650" y="3004027"/>
            <a:ext cx="3227100" cy="13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9450" y="1070975"/>
            <a:ext cx="1698300" cy="18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311700" y="1124225"/>
            <a:ext cx="8163300" cy="23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52450" lvl="0" indent="-285750" rtl="0"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Located in Bahamas and Florida</a:t>
            </a:r>
          </a:p>
          <a:p>
            <a:pPr marL="552450" lvl="0" indent="-285750" rtl="0"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There are many types of water adventures to choose from</a:t>
            </a:r>
          </a:p>
          <a:p>
            <a:pPr marL="552450" lvl="0" indent="-285750" rtl="0"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Each has a different type of experience and skill sets</a:t>
            </a:r>
          </a:p>
          <a:p>
            <a:pPr marL="552450" lvl="0" indent="-285750" rtl="0"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When choosing with your crew, make sure to read each adventure and see which one seems more fun and interesting to you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311700" y="445025"/>
            <a:ext cx="8607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-US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Sea Base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800" b="1">
                <a:solidFill>
                  <a:srgbClr val="FFFFFF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800" b="1">
              <a:solidFill>
                <a:srgbClr val="FFFFFF"/>
              </a:solidFill>
            </a:endParaRP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6400" y="2971975"/>
            <a:ext cx="3598200" cy="1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/>
        </p:nvSpPr>
        <p:spPr>
          <a:xfrm>
            <a:off x="311700" y="1124225"/>
            <a:ext cx="4469400" cy="23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Bahamas Tall Ship Adventure</a:t>
            </a:r>
          </a:p>
          <a:p>
            <a:pPr marL="552450" lvl="0" indent="-285750" rtl="0"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Fly directly to the Bahamas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Sail throughout the Bahamas aboard a tall ship, 60’ catamaran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18-20 people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Active ship and require everyone to work as a team and experience the workings of sailing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7 day event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311700" y="445025"/>
            <a:ext cx="8607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-US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Sea Base Programs 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800" b="1">
                <a:solidFill>
                  <a:srgbClr val="FFFFFF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800" b="1">
              <a:solidFill>
                <a:srgbClr val="FFFFFF"/>
              </a:solidFill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5166875" y="1355962"/>
            <a:ext cx="3542100" cy="302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Bahamas Adventure </a:t>
            </a:r>
          </a:p>
          <a:p>
            <a:pPr marL="361950" lvl="0" indent="-285750" rtl="0"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Based in the Marsh </a:t>
            </a:r>
            <a:r>
              <a:rPr lang="en-US" sz="1600" dirty="0" err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Harbour</a:t>
            </a: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 on Great Abaco Island</a:t>
            </a:r>
          </a:p>
          <a:p>
            <a:pPr marL="3619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You will board a traditional Bahama sailing vessel</a:t>
            </a:r>
          </a:p>
          <a:p>
            <a:pPr marL="3619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Snorkeling, fishing, and swimming</a:t>
            </a:r>
          </a:p>
          <a:p>
            <a:pPr marL="3619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7 day event </a:t>
            </a:r>
          </a:p>
          <a:p>
            <a:pPr marL="3619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10-12 people</a:t>
            </a:r>
          </a:p>
          <a:p>
            <a:pPr lvl="0">
              <a:spcBef>
                <a:spcPts val="0"/>
              </a:spcBef>
              <a:buNone/>
            </a:pPr>
            <a:endParaRPr sz="1600" dirty="0">
              <a:solidFill>
                <a:srgbClr val="666666"/>
              </a:solidFill>
              <a:latin typeface="Arial" charset="0"/>
              <a:ea typeface="Arial" charset="0"/>
              <a:cs typeface="Arial" charset="0"/>
              <a:sym typeface="Roboto"/>
            </a:endParaRP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6048" y="3430812"/>
            <a:ext cx="2293799" cy="103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976655" y="155676"/>
            <a:ext cx="3010200" cy="10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311700" y="1124225"/>
            <a:ext cx="4469400" cy="23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Out Island Adventure</a:t>
            </a:r>
          </a:p>
          <a:p>
            <a:pPr marL="552450" lvl="0" indent="-285750" rtl="0"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Big Munson. The out island adventure combined with camping on a 100+ acre island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Snorkeling on coral reefs, trolling for sport fish, kayaking and exploring the island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7 day event 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10-14 people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311700" y="445025"/>
            <a:ext cx="8607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-US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Sea Base Programs 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800" b="1">
                <a:solidFill>
                  <a:srgbClr val="FFFFFF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800" b="1">
              <a:solidFill>
                <a:srgbClr val="FFFFFF"/>
              </a:solidFill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5166875" y="1355962"/>
            <a:ext cx="3542100" cy="302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Sea Exploring (Keys Tall Ship)</a:t>
            </a:r>
          </a:p>
          <a:p>
            <a:pPr marL="361950" lvl="0" indent="-285750" rtl="0"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Tall ship sailing on a 75ft boat, with a gaff-rigged schooner</a:t>
            </a:r>
          </a:p>
          <a:p>
            <a:pPr marL="3619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Snorkeling, swimming and hands-on sailing in the Florida Keys</a:t>
            </a:r>
          </a:p>
          <a:p>
            <a:pPr marL="3619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8 day event</a:t>
            </a:r>
          </a:p>
          <a:p>
            <a:pPr marL="3619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20 people plus boat staff</a:t>
            </a:r>
          </a:p>
          <a:p>
            <a:pPr lvl="0" rtl="0">
              <a:spcBef>
                <a:spcPts val="0"/>
              </a:spcBef>
              <a:buNone/>
            </a:pPr>
            <a:endParaRPr sz="1600" dirty="0">
              <a:solidFill>
                <a:srgbClr val="666666"/>
              </a:solidFill>
              <a:latin typeface="Arial" charset="0"/>
              <a:ea typeface="Arial" charset="0"/>
              <a:cs typeface="Arial" charset="0"/>
              <a:sym typeface="Roboto"/>
            </a:endParaRP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4301" y="172312"/>
            <a:ext cx="2248800" cy="11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5197" y="3265473"/>
            <a:ext cx="2085900" cy="11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311700" y="1124225"/>
            <a:ext cx="4469400" cy="23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Coral Reef Sailing</a:t>
            </a:r>
          </a:p>
          <a:p>
            <a:pPr marL="552450" lvl="0" indent="-285750" rtl="0"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40-50 ft. sailing yacht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Captain will teach you about Navigation and sailing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Fishing, swimming and snorkeling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You get to make your own float plan and explore the beautiful keys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“Port day” at Sea Base with fun activities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7 day, and 14-17 people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311700" y="445012"/>
            <a:ext cx="8607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-US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Sea Base Programs 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800" b="1">
                <a:solidFill>
                  <a:srgbClr val="FFFFFF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800" b="1">
              <a:solidFill>
                <a:srgbClr val="FFFFFF"/>
              </a:solidFill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5155175" y="1017712"/>
            <a:ext cx="3542100" cy="302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Eco-Adventure</a:t>
            </a:r>
          </a:p>
          <a:p>
            <a:pPr marL="361950" lvl="0" indent="-285750" rtl="0"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Up-close and hands–on educational adventure</a:t>
            </a:r>
          </a:p>
          <a:p>
            <a:pPr marL="3619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2 40’-45’ sailboats</a:t>
            </a:r>
          </a:p>
          <a:p>
            <a:pPr marL="3619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Snorkeling, mask and fins, kayaking, fishing and glass-bottom viewing</a:t>
            </a:r>
          </a:p>
          <a:p>
            <a:pPr marL="3619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You will discover and explore four major marine habitats</a:t>
            </a:r>
          </a:p>
          <a:p>
            <a:pPr marL="3619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7 days, and 10-12 people</a:t>
            </a:r>
          </a:p>
          <a:p>
            <a:pPr lvl="0" rtl="0">
              <a:spcBef>
                <a:spcPts val="0"/>
              </a:spcBef>
              <a:buNone/>
            </a:pPr>
            <a:endParaRPr sz="1600" dirty="0">
              <a:solidFill>
                <a:srgbClr val="666666"/>
              </a:solidFill>
              <a:latin typeface="Arial" charset="0"/>
              <a:ea typeface="Arial" charset="0"/>
              <a:cs typeface="Arial" charset="0"/>
              <a:sym typeface="Roboto"/>
            </a:endParaRP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8650" y="121328"/>
            <a:ext cx="2100000" cy="10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/>
        </p:nvSpPr>
        <p:spPr>
          <a:xfrm>
            <a:off x="311700" y="1124225"/>
            <a:ext cx="4516200" cy="23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Florida Fishing</a:t>
            </a:r>
          </a:p>
          <a:p>
            <a:pPr marL="552450" lvl="0" indent="-285750" rtl="0"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Fishing in several different ecosystems so you can catch all different types of fish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Spanning from the Gulf of Mexico to Florida straights of the Atlantic ocean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7 day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10-12 people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311700" y="445025"/>
            <a:ext cx="8607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-US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Sea Base Programs 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800" b="1">
                <a:solidFill>
                  <a:srgbClr val="FFFFFF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800" b="1">
              <a:solidFill>
                <a:srgbClr val="FFFFFF"/>
              </a:solidFill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5380100" y="1730797"/>
            <a:ext cx="3542100" cy="23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Scuba Adventure</a:t>
            </a:r>
          </a:p>
          <a:p>
            <a:pPr marL="361950" lvl="0" indent="-285750" rtl="0"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Scuba diving in the coral reefs and wrecks of the Florida Keys </a:t>
            </a:r>
          </a:p>
          <a:p>
            <a:pPr marL="3619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Designed for certified drivers. Eleven dives scheduled</a:t>
            </a:r>
          </a:p>
          <a:p>
            <a:pPr marL="3619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You must be a certified diver</a:t>
            </a:r>
          </a:p>
          <a:p>
            <a:pPr marL="3619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8 days</a:t>
            </a:r>
          </a:p>
          <a:p>
            <a:pPr marL="274320" lvl="0" rtl="0">
              <a:spcBef>
                <a:spcPts val="480"/>
              </a:spcBef>
              <a:buClr>
                <a:srgbClr val="ABC2C8"/>
              </a:buClr>
              <a:buFont typeface="Arial"/>
              <a:buNone/>
            </a:pPr>
            <a:endParaRPr sz="1600" dirty="0">
              <a:solidFill>
                <a:srgbClr val="666666"/>
              </a:solidFill>
              <a:latin typeface="Arial" charset="0"/>
              <a:ea typeface="Arial" charset="0"/>
              <a:cs typeface="Arial" charset="0"/>
              <a:sym typeface="Roboto"/>
            </a:endParaRPr>
          </a:p>
          <a:p>
            <a:pPr lvl="0" rtl="0">
              <a:spcBef>
                <a:spcPts val="0"/>
              </a:spcBef>
              <a:buNone/>
            </a:pPr>
            <a:endParaRPr sz="1600" dirty="0">
              <a:solidFill>
                <a:srgbClr val="666666"/>
              </a:solidFill>
              <a:latin typeface="Arial" charset="0"/>
              <a:ea typeface="Arial" charset="0"/>
              <a:cs typeface="Arial" charset="0"/>
              <a:sym typeface="Roboto"/>
            </a:endParaRP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9599" y="2947962"/>
            <a:ext cx="2248800" cy="10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2420" y="181474"/>
            <a:ext cx="2717700" cy="13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/>
        </p:nvSpPr>
        <p:spPr>
          <a:xfrm>
            <a:off x="311700" y="1124225"/>
            <a:ext cx="5257500" cy="23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52450" lvl="0" indent="-28575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If you complete all 3 high adventure bases, Philmont, Northern Tier and Sea Base you can receive the Triple Crown Award</a:t>
            </a:r>
          </a:p>
          <a:p>
            <a:pPr marL="552450" lvl="0" indent="-285750" rtl="0">
              <a:lnSpc>
                <a:spcPct val="115000"/>
              </a:lnSpc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The basic rule is that if you received a high adventure program participant patch during your program, it qualifies as your participation requirement for that base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311700" y="445025"/>
            <a:ext cx="48894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-US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Triple Crown Award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800" b="1">
                <a:solidFill>
                  <a:srgbClr val="FFFFFF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800" b="1">
              <a:solidFill>
                <a:srgbClr val="FFFFFF"/>
              </a:solidFill>
            </a:endParaRP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5350" y="1955975"/>
            <a:ext cx="1477800" cy="14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8350" y="291897"/>
            <a:ext cx="2971800" cy="14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311700" y="1124225"/>
            <a:ext cx="4282500" cy="23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52450" lvl="0" indent="-28575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There are four high adventure bases 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Each has a specific type of activity</a:t>
            </a:r>
          </a:p>
          <a:p>
            <a:pPr marL="5524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Each base has different adventure, experience and skills set</a:t>
            </a:r>
            <a:b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</a:br>
            <a:endParaRPr lang="en-US" sz="1600" dirty="0">
              <a:solidFill>
                <a:srgbClr val="666666"/>
              </a:solidFill>
              <a:latin typeface="Arial" charset="0"/>
              <a:ea typeface="Arial" charset="0"/>
              <a:cs typeface="Arial" charset="0"/>
              <a:sym typeface="Roboto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311700" y="445025"/>
            <a:ext cx="48894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-US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High Adventure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800" b="1" dirty="0">
                <a:solidFill>
                  <a:srgbClr val="FFFFFF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800" b="1" dirty="0">
              <a:solidFill>
                <a:srgbClr val="FFFFFF"/>
              </a:solidFill>
            </a:endParaRP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1525" y="2110275"/>
            <a:ext cx="1785900" cy="18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4250" y="163650"/>
            <a:ext cx="1785900" cy="18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84250" y="2110275"/>
            <a:ext cx="1785900" cy="18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61524" y="163650"/>
            <a:ext cx="1785900" cy="186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/>
        </p:nvSpPr>
        <p:spPr>
          <a:xfrm>
            <a:off x="311700" y="1124225"/>
            <a:ext cx="5257500" cy="23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52450" marR="0" lvl="0" indent="-285750" algn="l" rtl="0"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u="sng" dirty="0" err="1" smtClean="0">
                <a:solidFill>
                  <a:srgbClr val="006B3F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Venturing.org</a:t>
            </a:r>
            <a:r>
              <a:rPr lang="en-US" sz="1600" u="sng" dirty="0" smtClean="0">
                <a:solidFill>
                  <a:srgbClr val="006B3F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/</a:t>
            </a:r>
            <a:r>
              <a:rPr lang="en-US" sz="1600" u="sng" dirty="0" err="1" smtClean="0">
                <a:solidFill>
                  <a:srgbClr val="006B3F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connect.html</a:t>
            </a:r>
            <a:endParaRPr lang="en-US" sz="1600" u="sng" dirty="0">
              <a:solidFill>
                <a:srgbClr val="006B3F"/>
              </a:solidFill>
              <a:latin typeface="Arial" charset="0"/>
              <a:ea typeface="Arial" charset="0"/>
              <a:cs typeface="Arial" charset="0"/>
              <a:sym typeface="Roboto"/>
            </a:endParaRPr>
          </a:p>
          <a:p>
            <a:pPr marL="552450" lvl="0" indent="-285750" rtl="0"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u="sng" dirty="0">
                <a:solidFill>
                  <a:srgbClr val="006B3F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http://ntier.org/</a:t>
            </a:r>
          </a:p>
          <a:p>
            <a:pPr marL="552450" lvl="0" indent="-285750" rtl="0"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u="sng" dirty="0">
                <a:solidFill>
                  <a:srgbClr val="006B3F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http://philmontscoutranch.org/</a:t>
            </a:r>
          </a:p>
          <a:p>
            <a:pPr marL="552450" lvl="0" indent="-285750" rtl="0"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u="sng" dirty="0">
                <a:solidFill>
                  <a:srgbClr val="006B3F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http://www.summitbsa.org/</a:t>
            </a:r>
          </a:p>
          <a:p>
            <a:pPr marL="552450" lvl="0" indent="-285750" rtl="0"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u="sng" dirty="0">
                <a:solidFill>
                  <a:srgbClr val="006B3F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http://www.bsaseabase.org/</a:t>
            </a:r>
            <a:endParaRPr lang="en-US" sz="1600" u="sng" dirty="0">
              <a:solidFill>
                <a:srgbClr val="006B3F"/>
              </a:solidFill>
              <a:latin typeface="Arial" charset="0"/>
              <a:ea typeface="Arial" charset="0"/>
              <a:cs typeface="Arial" charset="0"/>
              <a:sym typeface="Roboto"/>
              <a:hlinkClick r:id="rId3"/>
            </a:endParaRPr>
          </a:p>
          <a:p>
            <a:pPr marL="552450" marR="0" lvl="0" indent="-285750" algn="l" rtl="0"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&lt;insert additional resources&gt;</a:t>
            </a:r>
            <a:b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</a:br>
            <a:endParaRPr lang="en-US" sz="1600" dirty="0">
              <a:solidFill>
                <a:srgbClr val="666666"/>
              </a:solidFill>
              <a:latin typeface="Arial" charset="0"/>
              <a:ea typeface="Arial" charset="0"/>
              <a:cs typeface="Arial" charset="0"/>
              <a:sym typeface="Roboto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311700" y="445025"/>
            <a:ext cx="48894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-US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Further Information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800" b="1">
                <a:solidFill>
                  <a:srgbClr val="FFFFFF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8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311700" y="31760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-US" sz="4200" b="1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Questions?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311700" y="2370199"/>
            <a:ext cx="8520600" cy="65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-US" sz="3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Presenter’s Name(s)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-US" sz="3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Contact Information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311700" y="1124225"/>
            <a:ext cx="8373900" cy="23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52450" lvl="0" indent="-285750" rtl="0"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Located in southern West Virginia, covering 10,600 acres of rugged forest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Announced as a National High Adventure Base on November 18, 2009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Home to the National Scout Jamboree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A High Adventure Base, National Center for Scouting Excellence, and a Scouting Summer Camp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311700" y="445025"/>
            <a:ext cx="8607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-US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Summit Bechtel Family National Scout Reserve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800" b="1">
                <a:solidFill>
                  <a:srgbClr val="FFFFFF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800" b="1">
              <a:solidFill>
                <a:srgbClr val="FFFFFF"/>
              </a:solidFill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8853" y="2838550"/>
            <a:ext cx="2167500" cy="13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0050" y="2838550"/>
            <a:ext cx="2308500" cy="13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6400" y="2838550"/>
            <a:ext cx="2607600" cy="13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6">
            <a:alphaModFix/>
          </a:blip>
          <a:srcRect l="18633"/>
          <a:stretch/>
        </p:blipFill>
        <p:spPr>
          <a:xfrm>
            <a:off x="0" y="2837650"/>
            <a:ext cx="2059800" cy="13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311700" y="1124225"/>
            <a:ext cx="5120400" cy="23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52450" lvl="0" indent="-285750" rtl="0">
              <a:lnSpc>
                <a:spcPct val="90000"/>
              </a:lnSpc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Skateboarding Park: skating</a:t>
            </a:r>
          </a:p>
          <a:p>
            <a:pPr marL="552450" lvl="0" indent="-285750" rtl="0">
              <a:lnSpc>
                <a:spcPct val="90000"/>
              </a:lnSpc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The </a:t>
            </a:r>
            <a:r>
              <a:rPr lang="en-US" sz="1600" dirty="0" err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Trax</a:t>
            </a: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: BMX </a:t>
            </a:r>
          </a:p>
          <a:p>
            <a:pPr marL="552450" lvl="0" indent="-285750" rtl="0">
              <a:lnSpc>
                <a:spcPct val="90000"/>
              </a:lnSpc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The Pools: scuba and swimming</a:t>
            </a:r>
          </a:p>
          <a:p>
            <a:pPr marL="552450" lvl="0" indent="-285750" rtl="0">
              <a:lnSpc>
                <a:spcPct val="90000"/>
              </a:lnSpc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The Cloud: popular science and robotics</a:t>
            </a:r>
          </a:p>
          <a:p>
            <a:pPr marL="552450" lvl="0" indent="-285750" rtl="0">
              <a:lnSpc>
                <a:spcPct val="90000"/>
              </a:lnSpc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The Bows: archery sports</a:t>
            </a:r>
          </a:p>
          <a:p>
            <a:pPr marL="552450" lvl="0" indent="-285750" rtl="0">
              <a:lnSpc>
                <a:spcPct val="90000"/>
              </a:lnSpc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The Barrels: shooting sports</a:t>
            </a:r>
          </a:p>
          <a:p>
            <a:pPr marL="552450" lvl="0" indent="-285750" rtl="0">
              <a:lnSpc>
                <a:spcPct val="90000"/>
              </a:lnSpc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The Ropes: challenging courses in trees</a:t>
            </a:r>
          </a:p>
          <a:p>
            <a:pPr marL="552450" lvl="0" indent="-285750" rtl="0">
              <a:lnSpc>
                <a:spcPct val="90000"/>
              </a:lnSpc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The Rocks: climbing walls</a:t>
            </a:r>
          </a:p>
          <a:p>
            <a:pPr marL="552450" lvl="0" indent="-285750" rtl="0">
              <a:lnSpc>
                <a:spcPct val="90000"/>
              </a:lnSpc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The Canopy: canopy tours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311700" y="445025"/>
            <a:ext cx="8607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-US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Summit Program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800" b="1">
                <a:solidFill>
                  <a:srgbClr val="FFFFFF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800" b="1">
              <a:solidFill>
                <a:srgbClr val="FFFFFF"/>
              </a:solidFill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349" y="229300"/>
            <a:ext cx="1755000" cy="19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5070900" y="2320400"/>
            <a:ext cx="3579600" cy="161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52450" lvl="0" indent="-285750" rtl="0">
              <a:lnSpc>
                <a:spcPct val="90000"/>
              </a:lnSpc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The Zip: zip lining</a:t>
            </a:r>
          </a:p>
          <a:p>
            <a:pPr marL="552450" lvl="0" indent="-285750" rtl="0">
              <a:lnSpc>
                <a:spcPct val="90000"/>
              </a:lnSpc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Low &amp; High Gear: mountain biking, connecting over 30 miles of downhill and cross country mountain bike trails</a:t>
            </a:r>
          </a:p>
          <a:p>
            <a:pPr marL="285750" lvl="0" indent="-285750">
              <a:spcBef>
                <a:spcPts val="0"/>
              </a:spcBef>
              <a:buFont typeface="Wingdings" charset="2"/>
              <a:buChar char="§"/>
            </a:pPr>
            <a:endParaRPr dirty="0"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5742" y="229293"/>
            <a:ext cx="2718600" cy="13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311700" y="1124225"/>
            <a:ext cx="8558400" cy="23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52450" lvl="0" indent="-28575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BSA’s largest high adventure base 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Covers 137,000 acres of mountain wilderness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Located in the Sangre de Cristo range of the Rocky Mountains in New Mexico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34 staffed camps and 55 trail camps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High mountains with rough terrain and elevations that range from 6500 to 12441 feet 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311700" y="445025"/>
            <a:ext cx="8607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-US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Philmont Scout Ranch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800" b="1">
                <a:solidFill>
                  <a:srgbClr val="FFFFFF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800" b="1">
              <a:solidFill>
                <a:srgbClr val="FFFFFF"/>
              </a:solidFill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75" y="2882505"/>
            <a:ext cx="8048700" cy="9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5300" y="172525"/>
            <a:ext cx="1114800" cy="13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311700" y="1124225"/>
            <a:ext cx="5381100" cy="23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52450" lvl="0" indent="-28575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Backpacking adventure, with treks from challenging to super strenuous</a:t>
            </a:r>
          </a:p>
          <a:p>
            <a:pPr marL="552450" lvl="0" indent="-285750" rtl="0">
              <a:lnSpc>
                <a:spcPct val="115000"/>
              </a:lnSpc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Features the Old West style activities, such as horseback riding, burro packing, panning, chuck wagon dinners and history </a:t>
            </a:r>
          </a:p>
          <a:p>
            <a:pPr marL="552450" lvl="0" indent="-285750" rtl="0">
              <a:lnSpc>
                <a:spcPct val="115000"/>
              </a:lnSpc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Also features new challenges such as rock climbing, mountain biking, tomahawk throwing, spar pole climbing, ATVs, and rifle shooting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311700" y="445025"/>
            <a:ext cx="8607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-US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Philmont Programs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800" b="1">
                <a:solidFill>
                  <a:srgbClr val="FFFFFF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800" b="1">
              <a:solidFill>
                <a:srgbClr val="FFFFFF"/>
              </a:solidFill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9050" y="338175"/>
            <a:ext cx="2511000" cy="15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64900" y="2192823"/>
            <a:ext cx="2499300" cy="135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311700" y="1124225"/>
            <a:ext cx="3943500" cy="23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NAYLE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National Advanced Youth Leadership Experience  </a:t>
            </a:r>
          </a:p>
          <a:p>
            <a:pPr marL="552450" lvl="0" indent="-285750" rtl="0">
              <a:lnSpc>
                <a:spcPct val="115000"/>
              </a:lnSpc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Continuation of NYLT program</a:t>
            </a:r>
          </a:p>
          <a:p>
            <a:pPr marL="552450" lvl="0" indent="-285750" rtl="0">
              <a:lnSpc>
                <a:spcPct val="115000"/>
              </a:lnSpc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6 day course</a:t>
            </a:r>
          </a:p>
          <a:p>
            <a:pPr marL="552450" lvl="0" indent="-285750" rtl="0">
              <a:lnSpc>
                <a:spcPct val="115000"/>
              </a:lnSpc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Must be youth in Venturing to participate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311700" y="445025"/>
            <a:ext cx="8607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-US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Philmont Individual Programs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800" b="1">
                <a:solidFill>
                  <a:srgbClr val="FFFFFF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800" b="1">
              <a:solidFill>
                <a:srgbClr val="FFFFFF"/>
              </a:solidFill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4646750" y="1550750"/>
            <a:ext cx="4223400" cy="23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ROCS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Roving Outdoor Conservation School</a:t>
            </a:r>
          </a:p>
          <a:p>
            <a:pPr marL="552450" lvl="0" indent="-285750" rtl="0">
              <a:lnSpc>
                <a:spcPct val="115000"/>
              </a:lnSpc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21 Day Trek </a:t>
            </a:r>
          </a:p>
          <a:p>
            <a:pPr marL="552450" lvl="0" indent="-285750" rtl="0">
              <a:lnSpc>
                <a:spcPct val="115000"/>
              </a:lnSpc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Learn conservation and environmental sciences while backpacking </a:t>
            </a:r>
            <a:r>
              <a:rPr lang="en-US" sz="1600" dirty="0" err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Philmont’s</a:t>
            </a: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 wilderness</a:t>
            </a:r>
          </a:p>
          <a:p>
            <a:pPr marL="552450" lvl="0" indent="-285750" rtl="0">
              <a:lnSpc>
                <a:spcPct val="115000"/>
              </a:lnSpc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Must be 16 and not yet 21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3499" y="192574"/>
            <a:ext cx="2923499" cy="12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8949" y="3304400"/>
            <a:ext cx="2201100" cy="14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5651750" y="1521675"/>
            <a:ext cx="3218400" cy="23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Trail Crew</a:t>
            </a:r>
          </a:p>
          <a:p>
            <a:pPr marL="552450" lvl="0" indent="-285750" rtl="0"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Focused on conservation and leadership development 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7 Days of trail building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7 Day educational trek 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16 years old not yet 21</a:t>
            </a:r>
          </a:p>
          <a:p>
            <a:pPr marL="552450" lvl="0" indent="-285750" rtl="0">
              <a:lnSpc>
                <a:spcPct val="115000"/>
              </a:lnSpc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OA-only version available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311700" y="445025"/>
            <a:ext cx="8607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-US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Philmont Individual Programs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800" b="1">
                <a:solidFill>
                  <a:srgbClr val="FFFFFF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800" b="1">
              <a:solidFill>
                <a:srgbClr val="FFFFFF"/>
              </a:solidFill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311700" y="1083175"/>
            <a:ext cx="3656400" cy="23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Ranch Hands</a:t>
            </a:r>
          </a:p>
          <a:p>
            <a:pPr marL="552450" lvl="0" indent="-285750" rtl="0"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Must have a knowledge of horsemanship and horse care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Work with horse department staff, assisting them with programs and everyday horse care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8 days for work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8 day Cavalcade Trek with wrangler staff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1515" y="100926"/>
            <a:ext cx="2241300" cy="12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 descr="IMG_196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112" y="2400849"/>
            <a:ext cx="1659872" cy="2213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5662500" y="1438125"/>
            <a:ext cx="3218400" cy="23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STEM Trek</a:t>
            </a:r>
          </a:p>
          <a:p>
            <a:pPr marL="552450" lvl="0" indent="-285750" rtl="0"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12 day trek</a:t>
            </a:r>
          </a:p>
          <a:p>
            <a:pPr marL="552450" lvl="0" indent="-285750" rtl="0"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Focused on science, technology, engineering, math</a:t>
            </a:r>
          </a:p>
          <a:p>
            <a:pPr marL="552450" lvl="0" indent="-285750" rtl="0"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See the modern and historical technology used</a:t>
            </a:r>
          </a:p>
          <a:p>
            <a:pPr marL="552450" lvl="0" indent="-285750" rtl="0">
              <a:spcBef>
                <a:spcPts val="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Insider’s perspective on how everything really works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311700" y="445025"/>
            <a:ext cx="8607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-US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Philmont Individual Programs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800" b="1">
                <a:solidFill>
                  <a:srgbClr val="FFFFFF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800" b="1">
              <a:solidFill>
                <a:srgbClr val="FFFFFF"/>
              </a:solidFill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311700" y="1083175"/>
            <a:ext cx="3656400" cy="23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Rayado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21 day trek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“Test your limits and expect the unexpected”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Build advanced outdoors skills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Intended to challenge participants physically, mentally, emotionally, spiritually </a:t>
            </a:r>
          </a:p>
          <a:p>
            <a:pPr marL="552450" lvl="0" indent="-285750" rtl="0">
              <a:spcBef>
                <a:spcPts val="480"/>
              </a:spcBef>
              <a:buClr>
                <a:srgbClr val="666666"/>
              </a:buClr>
              <a:buSzPct val="75000"/>
              <a:buFont typeface="Wingdings" charset="2"/>
              <a:buChar char="§"/>
            </a:pPr>
            <a:r>
              <a:rPr lang="en-US" sz="16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At least 15 but not yet 21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8087" y="2482936"/>
            <a:ext cx="1694400" cy="22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8850" y="163725"/>
            <a:ext cx="2037600" cy="127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1216</Words>
  <Application>Microsoft Macintosh PowerPoint</Application>
  <PresentationFormat>On-screen Show (16:9)</PresentationFormat>
  <Paragraphs>174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Wingdings</vt:lpstr>
      <vt:lpstr>Arial</vt:lpstr>
      <vt:lpstr>Roboto</vt:lpstr>
      <vt:lpstr>Calibri</vt:lpstr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Cathie Seebauer</cp:lastModifiedBy>
  <cp:revision>1</cp:revision>
  <dcterms:modified xsi:type="dcterms:W3CDTF">2017-04-14T20:49:25Z</dcterms:modified>
</cp:coreProperties>
</file>