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6"/>
  </p:normalViewPr>
  <p:slideViewPr>
    <p:cSldViewPr snapToGrid="0" snapToObjects="1">
      <p:cViewPr varScale="1">
        <p:scale>
          <a:sx n="118" d="100"/>
          <a:sy n="118" d="100"/>
        </p:scale>
        <p:origin x="9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4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5"/>
          <p:cNvSpPr txBox="1"/>
          <p:nvPr/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6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68624" cy="454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4290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00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6294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>
            <a:spLocks noGrp="1" noRot="1" noChangeAspect="1"/>
          </p:cNvSpPr>
          <p:nvPr>
            <p:ph type="sldImg" idx="2"/>
          </p:nvPr>
        </p:nvSpPr>
        <p:spPr>
          <a:xfrm>
            <a:off x="381529" y="685800"/>
            <a:ext cx="6091800" cy="3425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sq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8" name="Shape 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4" cy="41116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Font typeface="Arial"/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Font typeface="Arial"/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Font typeface="Arial"/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Font typeface="Arial"/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Font typeface="Arial"/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Font typeface="Arial"/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Font typeface="Arial"/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Font typeface="Arial"/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" name="Shape 9"/>
          <p:cNvSpPr txBox="1"/>
          <p:nvPr/>
        </p:nvSpPr>
        <p:spPr>
          <a:xfrm>
            <a:off x="0" y="868521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3884612" y="8685210"/>
            <a:ext cx="2968624" cy="45402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>
            <a:lvl1pPr>
              <a:defRPr b="0" i="0"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r"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smtClean="0">
                <a:sym typeface="Calibri"/>
              </a:rPr>
              <a:pPr algn="r">
                <a:buClr>
                  <a:srgbClr val="000000"/>
                </a:buClr>
                <a:buSzPct val="25000"/>
                <a:buFont typeface="Calibri"/>
                <a:buNone/>
              </a:pPr>
              <a:t>‹#›</a:t>
            </a:fld>
            <a:endParaRPr lang="en-US" sz="1200" dirty="0"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/>
        </p:nvSpPr>
        <p:spPr>
          <a:xfrm>
            <a:off x="3884612" y="8685210"/>
            <a:ext cx="2968499" cy="4539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10</a:t>
            </a:fld>
            <a:endParaRPr lang="en-US" sz="1200" u="none" strike="noStrike" cap="none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/>
        </p:nvSpPr>
        <p:spPr>
          <a:xfrm>
            <a:off x="3884612" y="8685210"/>
            <a:ext cx="2968499" cy="4539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11</a:t>
            </a:fld>
            <a:endParaRPr lang="en-US" sz="1200" u="none" strike="noStrike" cap="none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/>
        </p:nvSpPr>
        <p:spPr>
          <a:xfrm>
            <a:off x="3884612" y="8685210"/>
            <a:ext cx="2968499" cy="4539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12</a:t>
            </a:fld>
            <a:endParaRPr lang="en-US" sz="1200" u="none" strike="noStrike" cap="none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6097" y="4343703"/>
            <a:ext cx="5485800" cy="4113900"/>
          </a:xfrm>
          <a:prstGeom prst="rect">
            <a:avLst/>
          </a:prstGeom>
          <a:noFill/>
          <a:ln>
            <a:noFill/>
          </a:ln>
        </p:spPr>
        <p:txBody>
          <a:bodyPr lIns="91250" tIns="45625" rIns="91250" bIns="456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Font typeface="Arial"/>
              <a:buNone/>
            </a:pPr>
            <a:endParaRPr sz="1200" u="none" strike="noStrike" cap="none" dirty="0">
              <a:solidFill>
                <a:schemeClr val="dk1"/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sp>
        <p:nvSpPr>
          <p:cNvPr id="140" name="Shape 140"/>
          <p:cNvSpPr txBox="1">
            <a:spLocks noGrp="1"/>
          </p:cNvSpPr>
          <p:nvPr>
            <p:ph type="sldNum" idx="12"/>
          </p:nvPr>
        </p:nvSpPr>
        <p:spPr>
          <a:xfrm>
            <a:off x="3884414" y="8685893"/>
            <a:ext cx="2972100" cy="456600"/>
          </a:xfrm>
          <a:prstGeom prst="rect">
            <a:avLst/>
          </a:prstGeom>
          <a:noFill/>
          <a:ln>
            <a:noFill/>
          </a:ln>
        </p:spPr>
        <p:txBody>
          <a:bodyPr lIns="91250" tIns="45625" rIns="91250" bIns="456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/>
        </p:nvSpPr>
        <p:spPr>
          <a:xfrm>
            <a:off x="3884612" y="8685210"/>
            <a:ext cx="2968499" cy="4539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14</a:t>
            </a:fld>
            <a:endParaRPr lang="en-US" sz="1200" u="none" strike="noStrike" cap="none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/>
        </p:nvSpPr>
        <p:spPr>
          <a:xfrm>
            <a:off x="3884612" y="8685210"/>
            <a:ext cx="2968499" cy="4539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15</a:t>
            </a:fld>
            <a:endParaRPr lang="en-US" sz="1200" u="none" strike="noStrike" cap="none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/>
        </p:nvSpPr>
        <p:spPr>
          <a:xfrm>
            <a:off x="3884612" y="8685210"/>
            <a:ext cx="2968499" cy="4539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16</a:t>
            </a:fld>
            <a:endParaRPr lang="en-US" sz="1200" u="none" strike="noStrike" cap="none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/>
        </p:nvSpPr>
        <p:spPr>
          <a:xfrm>
            <a:off x="3884612" y="8685210"/>
            <a:ext cx="2968499" cy="4539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17</a:t>
            </a:fld>
            <a:endParaRPr lang="en-US" sz="1200" u="none" strike="noStrike" cap="none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300"/>
              </a:spcAft>
              <a:buNone/>
            </a:pPr>
            <a:endParaRPr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/>
        </p:nvSpPr>
        <p:spPr>
          <a:xfrm>
            <a:off x="3884612" y="8685210"/>
            <a:ext cx="2968624" cy="45402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2</a:t>
            </a:fld>
            <a:endParaRPr lang="en-US" sz="1200" u="none" strike="noStrike" cap="none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/>
        </p:nvSpPr>
        <p:spPr>
          <a:xfrm>
            <a:off x="3884612" y="8685210"/>
            <a:ext cx="2968499" cy="4539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3</a:t>
            </a:fld>
            <a:endParaRPr lang="en-US" sz="1200" u="none" strike="noStrike" cap="none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6097" y="4343703"/>
            <a:ext cx="5485800" cy="4113899"/>
          </a:xfrm>
          <a:prstGeom prst="rect">
            <a:avLst/>
          </a:prstGeom>
          <a:noFill/>
          <a:ln>
            <a:noFill/>
          </a:ln>
        </p:spPr>
        <p:txBody>
          <a:bodyPr lIns="91250" tIns="45625" rIns="91250" bIns="456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Font typeface="Arial"/>
              <a:buNone/>
            </a:pPr>
            <a:endParaRPr sz="1200" u="none" strike="noStrike" cap="none" dirty="0">
              <a:solidFill>
                <a:schemeClr val="dk1"/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3884414" y="8685893"/>
            <a:ext cx="2972100" cy="456599"/>
          </a:xfrm>
          <a:prstGeom prst="rect">
            <a:avLst/>
          </a:prstGeom>
          <a:noFill/>
          <a:ln>
            <a:noFill/>
          </a:ln>
        </p:spPr>
        <p:txBody>
          <a:bodyPr lIns="91250" tIns="45625" rIns="91250" bIns="456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/>
        </p:nvSpPr>
        <p:spPr>
          <a:xfrm>
            <a:off x="3884612" y="8685210"/>
            <a:ext cx="2968499" cy="4539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5</a:t>
            </a:fld>
            <a:endParaRPr lang="en-US" sz="1200" u="none" strike="noStrike" cap="none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3884612" y="8685210"/>
            <a:ext cx="2968499" cy="4539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6</a:t>
            </a:fld>
            <a:endParaRPr lang="en-US" sz="1200" u="none" strike="noStrike" cap="none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/>
        </p:nvSpPr>
        <p:spPr>
          <a:xfrm>
            <a:off x="3884612" y="8685210"/>
            <a:ext cx="2968499" cy="4539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7</a:t>
            </a:fld>
            <a:endParaRPr lang="en-US" sz="1200" u="none" strike="noStrike" cap="none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/>
        </p:nvSpPr>
        <p:spPr>
          <a:xfrm>
            <a:off x="3884612" y="8685210"/>
            <a:ext cx="2968499" cy="4539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8</a:t>
            </a:fld>
            <a:endParaRPr lang="en-US" sz="1200" u="none" strike="noStrike" cap="none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/>
        </p:nvSpPr>
        <p:spPr>
          <a:xfrm>
            <a:off x="3884612" y="8685210"/>
            <a:ext cx="2968499" cy="4539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libri"/>
              </a:rPr>
              <a:t>9</a:t>
            </a:fld>
            <a:endParaRPr lang="en-US" sz="1200" u="none" strike="noStrike" cap="none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libri"/>
            </a:endParaRPr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12" descr="venturing.png"/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3855023" y="3613125"/>
            <a:ext cx="1434000" cy="116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and Quot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Shape 15" descr="venturing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700" y="4148473"/>
            <a:ext cx="928200" cy="756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" name="Shape 16"/>
          <p:cNvCxnSpPr/>
          <p:nvPr/>
        </p:nvCxnSpPr>
        <p:spPr>
          <a:xfrm rot="10800000" flipH="1">
            <a:off x="392625" y="1017800"/>
            <a:ext cx="30711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" name="Shape 17"/>
          <p:cNvCxnSpPr/>
          <p:nvPr/>
        </p:nvCxnSpPr>
        <p:spPr>
          <a:xfrm>
            <a:off x="6324525" y="1719825"/>
            <a:ext cx="2443800" cy="0"/>
          </a:xfrm>
          <a:prstGeom prst="straightConnector1">
            <a:avLst/>
          </a:prstGeom>
          <a:noFill/>
          <a:ln w="12700" cap="flat" cmpd="sng">
            <a:solidFill>
              <a:srgbClr val="09713E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Shape 18"/>
          <p:cNvCxnSpPr/>
          <p:nvPr/>
        </p:nvCxnSpPr>
        <p:spPr>
          <a:xfrm>
            <a:off x="6324525" y="3138700"/>
            <a:ext cx="2443800" cy="0"/>
          </a:xfrm>
          <a:prstGeom prst="straightConnector1">
            <a:avLst/>
          </a:prstGeom>
          <a:noFill/>
          <a:ln w="12700" cap="flat" cmpd="sng">
            <a:solidFill>
              <a:srgbClr val="09713E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and Imag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Shape 20" descr="venturing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700" y="4148473"/>
            <a:ext cx="928200" cy="756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Shape 21"/>
          <p:cNvCxnSpPr/>
          <p:nvPr/>
        </p:nvCxnSpPr>
        <p:spPr>
          <a:xfrm rot="10800000" flipH="1">
            <a:off x="392625" y="1017800"/>
            <a:ext cx="30711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Shape 23" descr="venturing_blk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700" y="4148473"/>
            <a:ext cx="928200" cy="756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" name="Shape 24"/>
          <p:cNvCxnSpPr/>
          <p:nvPr/>
        </p:nvCxnSpPr>
        <p:spPr>
          <a:xfrm rot="10800000" flipH="1">
            <a:off x="392625" y="1017800"/>
            <a:ext cx="30711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" name="Shape 25"/>
          <p:cNvCxnSpPr/>
          <p:nvPr/>
        </p:nvCxnSpPr>
        <p:spPr>
          <a:xfrm rot="10800000" flipH="1">
            <a:off x="392625" y="1017800"/>
            <a:ext cx="29859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Option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Shape 27" descr="venturing_blk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700" y="4148473"/>
            <a:ext cx="928200" cy="756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" name="Shape 28"/>
          <p:cNvCxnSpPr/>
          <p:nvPr/>
        </p:nvCxnSpPr>
        <p:spPr>
          <a:xfrm rot="10800000" flipH="1">
            <a:off x="392625" y="1017800"/>
            <a:ext cx="30711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9" name="Shape 29"/>
          <p:cNvCxnSpPr/>
          <p:nvPr/>
        </p:nvCxnSpPr>
        <p:spPr>
          <a:xfrm rot="10800000" flipH="1">
            <a:off x="392625" y="1017800"/>
            <a:ext cx="29859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/>
        </p:nvSpPr>
        <p:spPr>
          <a:xfrm>
            <a:off x="311700" y="39380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4200" b="1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Area Officer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4200" b="1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Selection Procedures</a:t>
            </a:r>
          </a:p>
        </p:txBody>
      </p:sp>
      <p:sp>
        <p:nvSpPr>
          <p:cNvPr id="50" name="Shape 50"/>
          <p:cNvSpPr txBox="1"/>
          <p:nvPr/>
        </p:nvSpPr>
        <p:spPr>
          <a:xfrm>
            <a:off x="311700" y="2446399"/>
            <a:ext cx="8520600" cy="65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Presenter’s Name(s)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/>
        </p:nvSpPr>
        <p:spPr>
          <a:xfrm>
            <a:off x="301275" y="1186550"/>
            <a:ext cx="6669900" cy="322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04800" rtl="0">
              <a:lnSpc>
                <a:spcPct val="115000"/>
              </a:lnSpc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Awards/Recognitions: </a:t>
            </a:r>
          </a:p>
          <a:p>
            <a:pPr marL="914400" lvl="1" indent="-304800" rtl="0">
              <a:lnSpc>
                <a:spcPct val="115000"/>
              </a:lnSpc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School: Honor Roll, Student of the Day, Etc.</a:t>
            </a:r>
          </a:p>
          <a:p>
            <a:pPr marL="914400" lvl="1" indent="-304800" rtl="0">
              <a:lnSpc>
                <a:spcPct val="115000"/>
              </a:lnSpc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Community: Community Service, Heroism, Etc.</a:t>
            </a:r>
          </a:p>
          <a:p>
            <a:pPr marL="914400" lvl="1" indent="-304800" rtl="0">
              <a:lnSpc>
                <a:spcPct val="115000"/>
              </a:lnSpc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Religious: God &amp; Country, service, Etc.</a:t>
            </a:r>
          </a:p>
          <a:p>
            <a:pPr marL="914400" lvl="1" indent="-304800" rtl="0">
              <a:lnSpc>
                <a:spcPct val="115000"/>
              </a:lnSpc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Sports &amp; Organization Awards: Leadership, Service,                        Teamwork, Etc.</a:t>
            </a:r>
          </a:p>
          <a:p>
            <a:pPr marL="914400" lvl="1" indent="-304800" rtl="0">
              <a:lnSpc>
                <a:spcPct val="115000"/>
              </a:lnSpc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Name of Award, Date Recognized &amp; Why Recognized</a:t>
            </a:r>
          </a:p>
          <a:p>
            <a:pPr marL="457200" lvl="0" indent="-304800" rtl="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Scholarships:</a:t>
            </a:r>
          </a:p>
          <a:p>
            <a:pPr marL="914400" lvl="1" indent="-304800" rtl="0">
              <a:lnSpc>
                <a:spcPct val="115000"/>
              </a:lnSpc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Scholarship Name, Value Amount, Institution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01275" y="410350"/>
            <a:ext cx="5908500" cy="69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2800" b="1" dirty="0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Non-Scouting Awards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/>
        </p:nvSpPr>
        <p:spPr>
          <a:xfrm>
            <a:off x="301275" y="1186550"/>
            <a:ext cx="6669900" cy="322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04800" rtl="0">
              <a:lnSpc>
                <a:spcPct val="115000"/>
              </a:lnSpc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Statement of Career/Education Plans</a:t>
            </a:r>
          </a:p>
          <a:p>
            <a:pPr marL="914400" lvl="1" indent="-304800" rtl="0">
              <a:lnSpc>
                <a:spcPct val="115000"/>
              </a:lnSpc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School: Major, Graduating Year, Name of School</a:t>
            </a:r>
          </a:p>
          <a:p>
            <a:pPr marL="914400" lvl="1" indent="-304800" rtl="0">
              <a:lnSpc>
                <a:spcPct val="115000"/>
              </a:lnSpc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Career: Current/Future Jobs</a:t>
            </a:r>
          </a:p>
          <a:p>
            <a:pPr marL="914400" lvl="1" indent="-304800" rtl="0">
              <a:lnSpc>
                <a:spcPct val="115000"/>
              </a:lnSpc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Skills: What skills do you have?</a:t>
            </a:r>
          </a:p>
          <a:p>
            <a:pPr marL="457200" lvl="0" indent="-304800" rtl="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Statement of Purpose</a:t>
            </a:r>
          </a:p>
          <a:p>
            <a:pPr marL="914400" lvl="1" indent="-304800" rtl="0">
              <a:lnSpc>
                <a:spcPct val="115000"/>
              </a:lnSpc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Why are you running?</a:t>
            </a:r>
          </a:p>
          <a:p>
            <a:pPr marL="914400" lvl="1" indent="-304800" rtl="0">
              <a:lnSpc>
                <a:spcPct val="115000"/>
              </a:lnSpc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What are your goals during your term?</a:t>
            </a:r>
          </a:p>
          <a:p>
            <a:pPr marL="914400" lvl="1" indent="-304800" rtl="0">
              <a:lnSpc>
                <a:spcPct val="115000"/>
              </a:lnSpc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Why should you be selected?</a:t>
            </a:r>
          </a:p>
          <a:p>
            <a:pPr marL="914400" lvl="1" indent="-304800" rtl="0">
              <a:lnSpc>
                <a:spcPct val="115000"/>
              </a:lnSpc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What do you bring to the table?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301275" y="410350"/>
            <a:ext cx="5908500" cy="69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2800" b="1" dirty="0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Statements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/>
        </p:nvSpPr>
        <p:spPr>
          <a:xfrm>
            <a:off x="301275" y="1186550"/>
            <a:ext cx="6669900" cy="322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04800" rtl="0">
              <a:spcBef>
                <a:spcPts val="0"/>
              </a:spcBef>
              <a:buClr>
                <a:srgbClr val="666666"/>
              </a:buClr>
              <a:buSzPct val="75000"/>
              <a:buFont typeface="Roboto"/>
              <a:buChar char="■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No more than six 8.5”x11” pages</a:t>
            </a:r>
          </a:p>
          <a:p>
            <a:pPr marL="457200" lvl="0" indent="-304800" rtl="0">
              <a:spcBef>
                <a:spcPts val="400"/>
              </a:spcBef>
              <a:buClr>
                <a:srgbClr val="666666"/>
              </a:buClr>
              <a:buSzPct val="75000"/>
              <a:buFont typeface="Roboto"/>
              <a:buChar char="■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White Paper (can have colored ink)</a:t>
            </a:r>
          </a:p>
          <a:p>
            <a:pPr marL="457200" lvl="0" indent="-304800" rtl="0">
              <a:spcBef>
                <a:spcPts val="400"/>
              </a:spcBef>
              <a:buClr>
                <a:srgbClr val="666666"/>
              </a:buClr>
              <a:buSzPct val="75000"/>
              <a:buFont typeface="Roboto"/>
              <a:buChar char="■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3”x5” Photograph:</a:t>
            </a:r>
          </a:p>
          <a:p>
            <a:pPr marL="914400" lvl="1" indent="-304800" rtl="0">
              <a:spcBef>
                <a:spcPts val="300"/>
              </a:spcBef>
              <a:buClr>
                <a:srgbClr val="666666"/>
              </a:buClr>
              <a:buSzPct val="75000"/>
              <a:buFont typeface="Roboto"/>
              <a:buChar char="●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Scouting Uniform &amp; Professional Looking</a:t>
            </a:r>
          </a:p>
          <a:p>
            <a:pPr marL="914400" lvl="1" indent="-304800" rtl="0">
              <a:spcBef>
                <a:spcPts val="300"/>
              </a:spcBef>
              <a:buClr>
                <a:srgbClr val="666666"/>
              </a:buClr>
              <a:buSzPct val="75000"/>
              <a:buFont typeface="Roboto"/>
              <a:buChar char="●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Can be taken on a smart phone</a:t>
            </a:r>
          </a:p>
          <a:p>
            <a:pPr marL="914400" lvl="1" indent="-304800" rtl="0">
              <a:spcBef>
                <a:spcPts val="300"/>
              </a:spcBef>
              <a:buClr>
                <a:srgbClr val="666666"/>
              </a:buClr>
              <a:buSzPct val="75000"/>
              <a:buFont typeface="Roboto"/>
              <a:buChar char="●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Include with the application</a:t>
            </a:r>
          </a:p>
          <a:p>
            <a:pPr marL="457200" lvl="0" indent="-304800" rtl="0">
              <a:spcBef>
                <a:spcPts val="400"/>
              </a:spcBef>
              <a:buClr>
                <a:srgbClr val="666666"/>
              </a:buClr>
              <a:buSzPct val="75000"/>
              <a:buFont typeface="Roboto"/>
              <a:buChar char="■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PDF Format</a:t>
            </a:r>
          </a:p>
          <a:p>
            <a:pPr marL="457200" lvl="0" indent="-304800" rtl="0">
              <a:spcBef>
                <a:spcPts val="400"/>
              </a:spcBef>
              <a:buClr>
                <a:srgbClr val="666666"/>
              </a:buClr>
              <a:buSzPct val="75000"/>
              <a:buFont typeface="Roboto"/>
              <a:buChar char="■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Verify that they have arrived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301275" y="410350"/>
            <a:ext cx="5908500" cy="69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2800" b="1" dirty="0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Submitting Applications</a:t>
            </a:r>
          </a:p>
        </p:txBody>
      </p:sp>
      <p:sp>
        <p:nvSpPr>
          <p:cNvPr id="136" name="Shape 136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/>
        </p:nvSpPr>
        <p:spPr>
          <a:xfrm>
            <a:off x="311700" y="39380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4200" b="1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Interview Process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/>
        </p:nvSpPr>
        <p:spPr>
          <a:xfrm>
            <a:off x="301275" y="1186550"/>
            <a:ext cx="5475000" cy="322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0480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15 days in advance</a:t>
            </a:r>
          </a:p>
          <a:p>
            <a:pPr marL="457200" lvl="0" indent="-30480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Send out questions and submitted applications to committee ahead of time</a:t>
            </a:r>
          </a:p>
          <a:p>
            <a:pPr marL="457200" lvl="0" indent="-304800" rtl="0">
              <a:spcBef>
                <a:spcPts val="40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Simple and orderly process</a:t>
            </a:r>
          </a:p>
          <a:p>
            <a:pPr marL="457200" lvl="0" indent="-304800" rtl="0">
              <a:spcBef>
                <a:spcPts val="40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Youth- not all from same council/area/region</a:t>
            </a:r>
          </a:p>
          <a:p>
            <a:pPr marL="457200" lvl="0" indent="-304800" rtl="0">
              <a:spcBef>
                <a:spcPts val="40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Adults as observers </a:t>
            </a:r>
          </a:p>
          <a:p>
            <a:pPr marL="457200" lvl="0" indent="-304800" rtl="0">
              <a:spcBef>
                <a:spcPts val="30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Ex-Officio members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301275" y="410350"/>
            <a:ext cx="5908500" cy="69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2800" b="1" dirty="0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Forming Selection Committee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/>
        </p:nvSpPr>
        <p:spPr>
          <a:xfrm>
            <a:off x="301275" y="1186550"/>
            <a:ext cx="5475000" cy="322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04800" rtl="0">
              <a:lnSpc>
                <a:spcPct val="115000"/>
              </a:lnSpc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10 days in advance</a:t>
            </a:r>
          </a:p>
          <a:p>
            <a:pPr marL="457200" lvl="0" indent="-304800" rtl="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Make sure the time works for the applicant</a:t>
            </a:r>
          </a:p>
          <a:p>
            <a:pPr marL="457200" lvl="0" indent="-304800" rtl="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Make it easy for everyone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301275" y="410350"/>
            <a:ext cx="5908500" cy="69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2800" b="1" dirty="0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Setting Up Interviews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/>
        </p:nvSpPr>
        <p:spPr>
          <a:xfrm>
            <a:off x="301275" y="1186550"/>
            <a:ext cx="5475000" cy="322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04800" rtl="0">
              <a:lnSpc>
                <a:spcPct val="115000"/>
              </a:lnSpc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Have selection committee on call 10 minutes ahead of time</a:t>
            </a:r>
          </a:p>
          <a:p>
            <a:pPr marL="457200" lvl="0" indent="-304800" rtl="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Prepare the committee for each candidate right before/between the interviews</a:t>
            </a:r>
          </a:p>
          <a:p>
            <a:pPr marL="457200" lvl="0" indent="-304800" rtl="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Spend time discussing strengths/weaknesses in between calls</a:t>
            </a:r>
          </a:p>
          <a:p>
            <a:pPr marL="457200" lvl="0" indent="-304800" rtl="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Practice professionalism</a:t>
            </a:r>
          </a:p>
          <a:p>
            <a:pPr marL="457200" lvl="0" indent="-304800" rtl="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Clarify who is asking the questions to ensure comfort</a:t>
            </a:r>
          </a:p>
          <a:p>
            <a:pPr marL="457200" lvl="0" indent="-304800" rtl="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Don't be afraid to ask follow-up questions</a:t>
            </a:r>
          </a:p>
        </p:txBody>
      </p:sp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301275" y="410350"/>
            <a:ext cx="5908500" cy="69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2800" b="1" dirty="0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Conducting Interviews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/>
        </p:nvSpPr>
        <p:spPr>
          <a:xfrm>
            <a:off x="301275" y="1186550"/>
            <a:ext cx="5475000" cy="322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04800" rtl="0">
              <a:lnSpc>
                <a:spcPct val="115000"/>
              </a:lnSpc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Pick candidates within the next couple of days</a:t>
            </a:r>
          </a:p>
          <a:p>
            <a:pPr marL="914400" lvl="1" indent="-304800" rtl="0">
              <a:lnSpc>
                <a:spcPct val="115000"/>
              </a:lnSpc>
              <a:spcBef>
                <a:spcPts val="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Most common practice is to do it on the same call after you finish the last candidate</a:t>
            </a:r>
          </a:p>
          <a:p>
            <a:pPr marL="457200" lvl="0" indent="-304800" rtl="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Notify all applicants before announcement</a:t>
            </a:r>
          </a:p>
          <a:p>
            <a:pPr marL="457200" lvl="0" indent="-304800" rtl="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Bio and announcement must be prepared ahead of time</a:t>
            </a:r>
          </a:p>
        </p:txBody>
      </p:sp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301275" y="410350"/>
            <a:ext cx="5908500" cy="69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2800" b="1" dirty="0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After Interviews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/>
        </p:nvSpPr>
        <p:spPr>
          <a:xfrm>
            <a:off x="392525" y="1170125"/>
            <a:ext cx="6930300" cy="299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52450" lvl="0" indent="-28575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u="sng" dirty="0" err="1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Venturing.org</a:t>
            </a:r>
            <a:r>
              <a:rPr lang="en-US" sz="1600" u="sng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/</a:t>
            </a:r>
            <a:r>
              <a:rPr lang="en-US" sz="1600" u="sng" dirty="0" err="1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connect.html</a:t>
            </a:r>
            <a:endParaRPr lang="en-US" sz="1600" u="sng" dirty="0">
              <a:solidFill>
                <a:srgbClr val="09713E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  <a:p>
            <a:pPr marL="552450" lvl="0" indent="-285750" rtl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u="sng" dirty="0" err="1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Venturing.org</a:t>
            </a:r>
            <a:r>
              <a:rPr lang="en-US" sz="1600" u="sng" dirty="0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/apply-to-be-a-</a:t>
            </a:r>
            <a:r>
              <a:rPr lang="en-US" sz="1600" u="sng" dirty="0" err="1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voa</a:t>
            </a:r>
            <a:r>
              <a:rPr lang="en-US" sz="1600" u="sng" dirty="0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-</a:t>
            </a:r>
            <a:r>
              <a:rPr lang="en-US" sz="1600" u="sng" dirty="0" err="1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officer.html</a:t>
            </a:r>
            <a:endParaRPr lang="en-US" sz="1600" u="sng" dirty="0">
              <a:solidFill>
                <a:srgbClr val="006B3F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  <a:p>
            <a:pPr marL="552450" lvl="0" indent="-285750" rtl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u="sng" dirty="0" err="1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Scouting.org</a:t>
            </a:r>
            <a:r>
              <a:rPr lang="en-US" sz="1600" u="sng" dirty="0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/</a:t>
            </a:r>
            <a:r>
              <a:rPr lang="en-US" sz="1600" u="sng" dirty="0" err="1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programupdates</a:t>
            </a:r>
            <a:endParaRPr lang="en-US" sz="1600" u="sng" dirty="0">
              <a:solidFill>
                <a:srgbClr val="006B3F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  <a:p>
            <a:pPr marL="552450" lvl="0" indent="-285750" rtl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Venturing Awards and Requirements handbook, Handbook for Venturers, and the Advisor’s handbook</a:t>
            </a:r>
          </a:p>
          <a:p>
            <a:pPr marL="552450" lvl="0" indent="-285750" rtl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&lt;insert additional resources&gt; </a:t>
            </a:r>
          </a:p>
          <a:p>
            <a:pPr marL="285750" lvl="0" indent="-285750" rtl="0">
              <a:lnSpc>
                <a:spcPct val="115000"/>
              </a:lnSpc>
              <a:spcBef>
                <a:spcPts val="600"/>
              </a:spcBef>
              <a:buFont typeface="Wingdings" charset="2"/>
              <a:buChar char="§"/>
            </a:pPr>
            <a:endParaRPr sz="1600" dirty="0">
              <a:solidFill>
                <a:srgbClr val="666666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</p:txBody>
      </p:sp>
      <p:sp>
        <p:nvSpPr>
          <p:cNvPr id="180" name="Shape 180"/>
          <p:cNvSpPr txBox="1"/>
          <p:nvPr/>
        </p:nvSpPr>
        <p:spPr>
          <a:xfrm>
            <a:off x="311700" y="445025"/>
            <a:ext cx="57450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713E"/>
              </a:buClr>
              <a:buSzPct val="25000"/>
              <a:buFont typeface="Roboto"/>
              <a:buNone/>
            </a:pPr>
            <a:r>
              <a:rPr lang="en-US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Further Information</a:t>
            </a:r>
          </a:p>
        </p:txBody>
      </p:sp>
      <p:sp>
        <p:nvSpPr>
          <p:cNvPr id="181" name="Shape 181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/>
        </p:nvSpPr>
        <p:spPr>
          <a:xfrm>
            <a:off x="311700" y="317599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4200" b="1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Questions?</a:t>
            </a:r>
          </a:p>
        </p:txBody>
      </p:sp>
      <p:sp>
        <p:nvSpPr>
          <p:cNvPr id="187" name="Shape 187"/>
          <p:cNvSpPr txBox="1"/>
          <p:nvPr/>
        </p:nvSpPr>
        <p:spPr>
          <a:xfrm>
            <a:off x="311700" y="2370199"/>
            <a:ext cx="8520600" cy="65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Presenter’s Name(s)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Contact Information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/>
        </p:nvSpPr>
        <p:spPr>
          <a:xfrm>
            <a:off x="301275" y="1181650"/>
            <a:ext cx="4959300" cy="322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04800" rtl="0">
              <a:lnSpc>
                <a:spcPct val="115000"/>
              </a:lnSpc>
              <a:spcBef>
                <a:spcPts val="0"/>
              </a:spcBef>
              <a:buClr>
                <a:srgbClr val="767678"/>
              </a:buClr>
              <a:buSzPct val="75000"/>
              <a:buFont typeface="Wingdings" charset="2"/>
              <a:buChar char="§"/>
            </a:pPr>
            <a:r>
              <a:rPr lang="en-US" sz="1600" b="1" dirty="0">
                <a:solidFill>
                  <a:srgbClr val="767678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National</a:t>
            </a:r>
          </a:p>
          <a:p>
            <a:pPr marL="914400" lvl="1" indent="-304800" rtl="0">
              <a:lnSpc>
                <a:spcPct val="115000"/>
              </a:lnSpc>
              <a:spcBef>
                <a:spcPts val="0"/>
              </a:spcBef>
              <a:buClr>
                <a:srgbClr val="767678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767678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Application Due: Last day of February </a:t>
            </a:r>
          </a:p>
          <a:p>
            <a:pPr marL="914400" lvl="1" indent="-304800" rtl="0">
              <a:lnSpc>
                <a:spcPct val="115000"/>
              </a:lnSpc>
              <a:spcBef>
                <a:spcPts val="0"/>
              </a:spcBef>
              <a:buClr>
                <a:srgbClr val="767678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767678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Announced By: March 31st</a:t>
            </a:r>
          </a:p>
          <a:p>
            <a:pPr marL="457200" lvl="0" indent="-304800" rtl="0">
              <a:lnSpc>
                <a:spcPct val="115000"/>
              </a:lnSpc>
              <a:spcBef>
                <a:spcPts val="0"/>
              </a:spcBef>
              <a:buClr>
                <a:srgbClr val="767678"/>
              </a:buClr>
              <a:buSzPct val="75000"/>
              <a:buFont typeface="Wingdings" charset="2"/>
              <a:buChar char="§"/>
            </a:pPr>
            <a:r>
              <a:rPr lang="en-US" sz="1600" b="1" dirty="0">
                <a:solidFill>
                  <a:srgbClr val="767678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Regional</a:t>
            </a:r>
          </a:p>
          <a:p>
            <a:pPr marL="914400" lvl="1" indent="-304800" rtl="0">
              <a:lnSpc>
                <a:spcPct val="115000"/>
              </a:lnSpc>
              <a:spcBef>
                <a:spcPts val="0"/>
              </a:spcBef>
              <a:buClr>
                <a:srgbClr val="767678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767678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Application Due: March 15th</a:t>
            </a:r>
          </a:p>
          <a:p>
            <a:pPr marL="914400" lvl="1" indent="-304800" rtl="0">
              <a:lnSpc>
                <a:spcPct val="115000"/>
              </a:lnSpc>
              <a:spcBef>
                <a:spcPts val="0"/>
              </a:spcBef>
              <a:buClr>
                <a:srgbClr val="767678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767678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Announced By: April 15th</a:t>
            </a:r>
          </a:p>
          <a:p>
            <a:pPr marL="457200" lvl="0" indent="-304800" rtl="0">
              <a:lnSpc>
                <a:spcPct val="115000"/>
              </a:lnSpc>
              <a:spcBef>
                <a:spcPts val="0"/>
              </a:spcBef>
              <a:buClr>
                <a:srgbClr val="767678"/>
              </a:buClr>
              <a:buSzPct val="75000"/>
              <a:buFont typeface="Wingdings" charset="2"/>
              <a:buChar char="§"/>
            </a:pPr>
            <a:r>
              <a:rPr lang="en-US" sz="1600" b="1" dirty="0">
                <a:solidFill>
                  <a:srgbClr val="767678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Area</a:t>
            </a:r>
          </a:p>
          <a:p>
            <a:pPr marL="914400" lvl="1" indent="-304800" rtl="0">
              <a:lnSpc>
                <a:spcPct val="115000"/>
              </a:lnSpc>
              <a:spcBef>
                <a:spcPts val="0"/>
              </a:spcBef>
              <a:buClr>
                <a:srgbClr val="767678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767678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Application Due: March 31st</a:t>
            </a:r>
          </a:p>
          <a:p>
            <a:pPr marL="914400" lvl="1" indent="-304800" rtl="0">
              <a:lnSpc>
                <a:spcPct val="115000"/>
              </a:lnSpc>
              <a:spcBef>
                <a:spcPts val="0"/>
              </a:spcBef>
              <a:buClr>
                <a:srgbClr val="767678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767678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Announced By: May 1st 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301275" y="410350"/>
            <a:ext cx="3477300" cy="69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2800" b="1" u="none" strike="noStrike" cap="none" dirty="0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Timeline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/>
        </p:nvSpPr>
        <p:spPr>
          <a:xfrm>
            <a:off x="301275" y="1186550"/>
            <a:ext cx="6880800" cy="322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04800" rtl="0"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Promotion Before Application Deadline</a:t>
            </a:r>
          </a:p>
          <a:p>
            <a:pPr marL="914400" lvl="1" indent="-304800" rtl="0"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Start 60 days before deadline</a:t>
            </a:r>
          </a:p>
          <a:p>
            <a:pPr marL="914400" lvl="1" indent="-304800" rtl="0"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Heavy Push 7 and 14 days before deadline</a:t>
            </a:r>
          </a:p>
          <a:p>
            <a:pPr marL="914400" lvl="1" indent="-304800" rtl="0"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Last Call 2 days before deadline</a:t>
            </a:r>
          </a:p>
          <a:p>
            <a:pPr marL="457200" lvl="0" indent="-304800" rtl="0">
              <a:spcBef>
                <a:spcPts val="30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Selection Process</a:t>
            </a:r>
          </a:p>
          <a:p>
            <a:pPr marL="914400" lvl="1" indent="-304800" rtl="0"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Inform Committee 20 days before Announcement</a:t>
            </a:r>
          </a:p>
          <a:p>
            <a:pPr marL="914400" lvl="1" indent="-304800" rtl="0"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Inform Applicants 15 days before </a:t>
            </a:r>
          </a:p>
          <a:p>
            <a:pPr marL="914400" lvl="1" indent="-304800" rtl="0"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Hold Interviews at least 5 days before </a:t>
            </a:r>
          </a:p>
          <a:p>
            <a:pPr marL="457200" lvl="0" indent="-304800" rtl="0">
              <a:spcBef>
                <a:spcPts val="40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Announcement</a:t>
            </a:r>
          </a:p>
          <a:p>
            <a:pPr marL="914400" lvl="1" indent="-304800" rtl="0"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Notify Applicants before Announcement</a:t>
            </a:r>
          </a:p>
          <a:p>
            <a:pPr marL="914400" lvl="1" indent="-304800" rtl="0"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Prepare Press Release and Officer Bio before Announcement 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01275" y="410350"/>
            <a:ext cx="3477300" cy="69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2800" b="1" u="none" strike="noStrike" cap="none" dirty="0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Timeline</a:t>
            </a:r>
          </a:p>
        </p:txBody>
      </p:sp>
      <p:sp>
        <p:nvSpPr>
          <p:cNvPr id="66" name="Shape 66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/>
        </p:nvSpPr>
        <p:spPr>
          <a:xfrm>
            <a:off x="311700" y="39380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4200" b="1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Application Process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/>
        </p:nvSpPr>
        <p:spPr>
          <a:xfrm>
            <a:off x="301275" y="1186550"/>
            <a:ext cx="6669900" cy="322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04800" rtl="0">
              <a:lnSpc>
                <a:spcPct val="115000"/>
              </a:lnSpc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National</a:t>
            </a:r>
          </a:p>
          <a:p>
            <a:pPr marL="914400" lvl="1" indent="-304800" rtl="0">
              <a:lnSpc>
                <a:spcPct val="115000"/>
              </a:lnSpc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Current/Past Region/Area Venturing Presidents</a:t>
            </a:r>
          </a:p>
          <a:p>
            <a:pPr marL="914400" lvl="1" indent="-304800" rtl="0">
              <a:lnSpc>
                <a:spcPct val="115000"/>
              </a:lnSpc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Current/Past National/Region Venturing Vice Presidents</a:t>
            </a:r>
          </a:p>
          <a:p>
            <a:pPr marL="457200" lvl="0" indent="-304800" rtl="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Regional</a:t>
            </a:r>
          </a:p>
          <a:p>
            <a:pPr marL="914400" lvl="1" indent="-304800" rtl="0">
              <a:lnSpc>
                <a:spcPct val="115000"/>
              </a:lnSpc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Current or past Council VOA Presidents and above</a:t>
            </a:r>
          </a:p>
          <a:p>
            <a:pPr marL="457200" lvl="0" indent="-304800" rtl="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Area</a:t>
            </a:r>
          </a:p>
          <a:p>
            <a:pPr marL="914400" lvl="1" indent="-304800" rtl="0">
              <a:lnSpc>
                <a:spcPct val="115000"/>
              </a:lnSpc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Current or past Crew Presidents and above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01275" y="410350"/>
            <a:ext cx="5908500" cy="69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2800" b="1" dirty="0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Requirements for Applying</a:t>
            </a:r>
          </a:p>
        </p:txBody>
      </p:sp>
      <p:sp>
        <p:nvSpPr>
          <p:cNvPr id="80" name="Shape 80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/>
        </p:nvSpPr>
        <p:spPr>
          <a:xfrm>
            <a:off x="301275" y="1186550"/>
            <a:ext cx="6669900" cy="322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First Page of Form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Officer Experience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Scouting Leadership, Awards &amp; Recognition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Non-Scouting Awards, Recognitions &amp; Scholarships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Leadership Positions Outside of Scouting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Statement of Career/Education Plans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Statement of Purpose and Goals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01275" y="410350"/>
            <a:ext cx="5908500" cy="69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2800" b="1" dirty="0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What to Include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/>
        </p:nvSpPr>
        <p:spPr>
          <a:xfrm>
            <a:off x="301275" y="1186550"/>
            <a:ext cx="6669900" cy="322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04800" rtl="0"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Crew Level</a:t>
            </a:r>
          </a:p>
          <a:p>
            <a:pPr marL="914400" lvl="1" indent="-304800" rtl="0"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Officer positions, support positions</a:t>
            </a:r>
          </a:p>
          <a:p>
            <a:pPr marL="914400" lvl="1" indent="-304800" rtl="0"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Activity Chair for large events</a:t>
            </a:r>
          </a:p>
          <a:p>
            <a:pPr marL="457200" lvl="0" indent="-304800" rtl="0">
              <a:spcBef>
                <a:spcPts val="40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District/Council Level</a:t>
            </a:r>
          </a:p>
          <a:p>
            <a:pPr marL="914400" lvl="1" indent="-304800" rtl="0"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Officer positions, support positions</a:t>
            </a:r>
          </a:p>
          <a:p>
            <a:pPr marL="914400" lvl="1" indent="-304800" rtl="0"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Activity Chair/staff</a:t>
            </a:r>
          </a:p>
          <a:p>
            <a:pPr marL="457200" lvl="0" indent="-304800" rtl="0">
              <a:spcBef>
                <a:spcPts val="40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Area/Regional Level</a:t>
            </a:r>
          </a:p>
          <a:p>
            <a:pPr marL="914400" lvl="1" indent="-304800" rtl="0"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Officer positions</a:t>
            </a:r>
          </a:p>
          <a:p>
            <a:pPr marL="914400" lvl="1" indent="-304800" rtl="0"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Committee positions</a:t>
            </a:r>
          </a:p>
          <a:p>
            <a:pPr marL="914400" lvl="1" indent="-304800" rtl="0">
              <a:spcBef>
                <a:spcPts val="3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Activity Chair/staff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01275" y="410350"/>
            <a:ext cx="5908500" cy="69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2800" b="1" dirty="0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Scouting Positions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/>
        </p:nvSpPr>
        <p:spPr>
          <a:xfrm>
            <a:off x="301275" y="1186550"/>
            <a:ext cx="6669900" cy="322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04800" rtl="0">
              <a:spcAft>
                <a:spcPts val="4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School:</a:t>
            </a:r>
          </a:p>
          <a:p>
            <a:pPr marL="914400" lvl="1" indent="-304800" rtl="0">
              <a:spcAft>
                <a:spcPts val="400"/>
              </a:spcAft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Class Officer, Theater Crew, Honor Society, etc. </a:t>
            </a:r>
          </a:p>
          <a:p>
            <a:pPr marL="457200" lvl="0" indent="-304800" rtl="0">
              <a:spcAft>
                <a:spcPts val="4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Clubs/Sports:</a:t>
            </a:r>
          </a:p>
          <a:p>
            <a:pPr marL="914400" lvl="1" indent="-304800" rtl="0">
              <a:spcAft>
                <a:spcPts val="400"/>
              </a:spcAft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Team Captain, Officer, Activity chair, etc. </a:t>
            </a:r>
          </a:p>
          <a:p>
            <a:pPr marL="457200" lvl="0" indent="-304800" rtl="0">
              <a:spcAft>
                <a:spcPts val="4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Other Youth Programs:</a:t>
            </a:r>
          </a:p>
          <a:p>
            <a:pPr marL="914400" lvl="1" indent="-304800" rtl="0">
              <a:spcAft>
                <a:spcPts val="400"/>
              </a:spcAft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GSUSA, 4H, American Heritage, Robotics, Etc.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01275" y="410350"/>
            <a:ext cx="5908500" cy="69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2800" b="1" dirty="0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Non-Scouting Positions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/>
        </p:nvSpPr>
        <p:spPr>
          <a:xfrm>
            <a:off x="301275" y="1186550"/>
            <a:ext cx="6669900" cy="322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0480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Awards/Recognition: Summit, Silver, Ranger, Quest, TRUST,                           Sea Scout Ranks, Eagle Scout &amp; GSUSA Gold Award</a:t>
            </a:r>
          </a:p>
          <a:p>
            <a:pPr marL="914400" lvl="1" indent="-30480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Date Recognized</a:t>
            </a:r>
          </a:p>
          <a:p>
            <a:pPr marL="457200" lvl="0" indent="-30480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Trainings: VLST, ILSC, ILSS, ILST, NYLT, NAYLE, Kodiak,                             Kodiak X, Kodiak Challenge, SEAL</a:t>
            </a:r>
          </a:p>
          <a:p>
            <a:pPr marL="914400" lvl="1" indent="-30480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Date Completed, Something Learned</a:t>
            </a:r>
          </a:p>
          <a:p>
            <a:pPr marL="914400" lvl="1" indent="-30480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Staff or Participant</a:t>
            </a:r>
          </a:p>
          <a:p>
            <a:pPr marL="457200" lvl="0" indent="-304800" rtl="0">
              <a:spcBef>
                <a:spcPts val="0"/>
              </a:spcBef>
              <a:spcAft>
                <a:spcPts val="5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Leadership: Venturing Leadership Award, National Youth                      Leadership Society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301275" y="410350"/>
            <a:ext cx="5908500" cy="69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2800" b="1" dirty="0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Scouting Awards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754</Words>
  <Application>Microsoft Macintosh PowerPoint</Application>
  <PresentationFormat>On-screen Show (16:9)</PresentationFormat>
  <Paragraphs>159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Wingdings</vt:lpstr>
      <vt:lpstr>Arial</vt:lpstr>
      <vt:lpstr>Roboto</vt:lpstr>
      <vt:lpstr>Calibri</vt:lpstr>
      <vt:lpstr>simple-light-2</vt:lpstr>
      <vt:lpstr>PowerPoint Presentation</vt:lpstr>
      <vt:lpstr>Timeline</vt:lpstr>
      <vt:lpstr>Timeline</vt:lpstr>
      <vt:lpstr>PowerPoint Presentation</vt:lpstr>
      <vt:lpstr>Requirements for Applying</vt:lpstr>
      <vt:lpstr>What to Include</vt:lpstr>
      <vt:lpstr>Scouting Positions</vt:lpstr>
      <vt:lpstr>Non-Scouting Positions</vt:lpstr>
      <vt:lpstr>Scouting Awards</vt:lpstr>
      <vt:lpstr>Non-Scouting Awards</vt:lpstr>
      <vt:lpstr>Statements</vt:lpstr>
      <vt:lpstr>Submitting Applications</vt:lpstr>
      <vt:lpstr>PowerPoint Presentation</vt:lpstr>
      <vt:lpstr>Forming Selection Committee</vt:lpstr>
      <vt:lpstr>Setting Up Interviews</vt:lpstr>
      <vt:lpstr>Conducting Interviews</vt:lpstr>
      <vt:lpstr>After Interviews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Cathie Seebauer</cp:lastModifiedBy>
  <cp:revision>1</cp:revision>
  <dcterms:modified xsi:type="dcterms:W3CDTF">2017-04-14T22:55:10Z</dcterms:modified>
</cp:coreProperties>
</file>