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46"/>
  </p:normalViewPr>
  <p:slideViewPr>
    <p:cSldViewPr snapToGrid="0" snapToObjects="1">
      <p:cViewPr varScale="1">
        <p:scale>
          <a:sx n="118" d="100"/>
          <a:sy n="118" d="100"/>
        </p:scale>
        <p:origin x="9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hape 51" descr="venturing.png"/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>
            <a:off x="3855023" y="3613125"/>
            <a:ext cx="1434000" cy="1168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and Quote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Shape 54" descr="venturing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1700" y="4148473"/>
            <a:ext cx="928200" cy="7563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5" name="Shape 55"/>
          <p:cNvCxnSpPr/>
          <p:nvPr/>
        </p:nvCxnSpPr>
        <p:spPr>
          <a:xfrm rot="10800000" flipH="1">
            <a:off x="392625" y="1017800"/>
            <a:ext cx="3071100" cy="5100"/>
          </a:xfrm>
          <a:prstGeom prst="straightConnector1">
            <a:avLst/>
          </a:prstGeom>
          <a:noFill/>
          <a:ln w="12700" cap="flat" cmpd="sng">
            <a:solidFill>
              <a:srgbClr val="FDDC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6" name="Shape 56"/>
          <p:cNvCxnSpPr/>
          <p:nvPr/>
        </p:nvCxnSpPr>
        <p:spPr>
          <a:xfrm>
            <a:off x="6324525" y="1719825"/>
            <a:ext cx="2443800" cy="0"/>
          </a:xfrm>
          <a:prstGeom prst="straightConnector1">
            <a:avLst/>
          </a:prstGeom>
          <a:noFill/>
          <a:ln w="12700" cap="flat" cmpd="sng">
            <a:solidFill>
              <a:srgbClr val="09713E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7" name="Shape 57"/>
          <p:cNvCxnSpPr/>
          <p:nvPr/>
        </p:nvCxnSpPr>
        <p:spPr>
          <a:xfrm>
            <a:off x="6324525" y="3138700"/>
            <a:ext cx="2443800" cy="0"/>
          </a:xfrm>
          <a:prstGeom prst="straightConnector1">
            <a:avLst/>
          </a:prstGeom>
          <a:noFill/>
          <a:ln w="12700" cap="flat" cmpd="sng">
            <a:solidFill>
              <a:srgbClr val="09713E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and Image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Shape 59" descr="venturing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1700" y="4148473"/>
            <a:ext cx="928200" cy="7563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0" name="Shape 60"/>
          <p:cNvCxnSpPr/>
          <p:nvPr/>
        </p:nvCxnSpPr>
        <p:spPr>
          <a:xfrm rot="10800000" flipH="1">
            <a:off x="392625" y="1017800"/>
            <a:ext cx="3071100" cy="5100"/>
          </a:xfrm>
          <a:prstGeom prst="straightConnector1">
            <a:avLst/>
          </a:prstGeom>
          <a:noFill/>
          <a:ln w="12700" cap="flat" cmpd="sng">
            <a:solidFill>
              <a:srgbClr val="FDDC0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Shape 62" descr="venturing_blk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1700" y="4148473"/>
            <a:ext cx="928200" cy="7563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3" name="Shape 63"/>
          <p:cNvCxnSpPr/>
          <p:nvPr/>
        </p:nvCxnSpPr>
        <p:spPr>
          <a:xfrm rot="10800000" flipH="1">
            <a:off x="392625" y="1017800"/>
            <a:ext cx="3071100" cy="5100"/>
          </a:xfrm>
          <a:prstGeom prst="straightConnector1">
            <a:avLst/>
          </a:prstGeom>
          <a:noFill/>
          <a:ln w="12700" cap="flat" cmpd="sng">
            <a:solidFill>
              <a:srgbClr val="FDDC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4" name="Shape 64"/>
          <p:cNvCxnSpPr/>
          <p:nvPr/>
        </p:nvCxnSpPr>
        <p:spPr>
          <a:xfrm rot="10800000" flipH="1">
            <a:off x="392625" y="1017800"/>
            <a:ext cx="2985900" cy="5100"/>
          </a:xfrm>
          <a:prstGeom prst="straightConnector1">
            <a:avLst/>
          </a:prstGeom>
          <a:noFill/>
          <a:ln w="12700" cap="flat" cmpd="sng">
            <a:solidFill>
              <a:srgbClr val="FDDC0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Option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Shape 66" descr="venturing_blk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1700" y="4148473"/>
            <a:ext cx="928200" cy="7563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7" name="Shape 67"/>
          <p:cNvCxnSpPr/>
          <p:nvPr/>
        </p:nvCxnSpPr>
        <p:spPr>
          <a:xfrm rot="10800000" flipH="1">
            <a:off x="392625" y="1017800"/>
            <a:ext cx="3071100" cy="5100"/>
          </a:xfrm>
          <a:prstGeom prst="straightConnector1">
            <a:avLst/>
          </a:prstGeom>
          <a:noFill/>
          <a:ln w="12700" cap="flat" cmpd="sng">
            <a:solidFill>
              <a:srgbClr val="FDDC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8" name="Shape 68"/>
          <p:cNvCxnSpPr/>
          <p:nvPr/>
        </p:nvCxnSpPr>
        <p:spPr>
          <a:xfrm rot="10800000" flipH="1">
            <a:off x="392625" y="1017800"/>
            <a:ext cx="2985900" cy="5100"/>
          </a:xfrm>
          <a:prstGeom prst="straightConnector1">
            <a:avLst/>
          </a:prstGeom>
          <a:noFill/>
          <a:ln w="12700" cap="flat" cmpd="sng">
            <a:solidFill>
              <a:srgbClr val="FDDC0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7">
            <a:alphaModFix/>
          </a:blip>
          <a:stretch>
            <a:fillRect/>
          </a:stretch>
        </a:blip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my.scouting.or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my.scouting.or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my.scouting.or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/>
        </p:nvSpPr>
        <p:spPr>
          <a:xfrm>
            <a:off x="311700" y="39380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Roboto"/>
              <a:buNone/>
            </a:pPr>
            <a:r>
              <a:rPr lang="en" sz="4200" b="1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Adult Trainings</a:t>
            </a:r>
          </a:p>
        </p:txBody>
      </p:sp>
      <p:sp>
        <p:nvSpPr>
          <p:cNvPr id="74" name="Shape 74"/>
          <p:cNvSpPr txBox="1"/>
          <p:nvPr/>
        </p:nvSpPr>
        <p:spPr>
          <a:xfrm>
            <a:off x="311700" y="2446399"/>
            <a:ext cx="8520600" cy="65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Roboto"/>
              <a:buNone/>
            </a:pPr>
            <a:r>
              <a:rPr lang="en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Presenter’s Name(s)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/>
        </p:nvSpPr>
        <p:spPr>
          <a:xfrm>
            <a:off x="311700" y="445025"/>
            <a:ext cx="31908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9713E"/>
              </a:buClr>
              <a:buSzPct val="25000"/>
              <a:buFont typeface="Roboto"/>
              <a:buNone/>
            </a:pPr>
            <a:r>
              <a:rPr lang="en" sz="2800" b="1" dirty="0">
                <a:solidFill>
                  <a:srgbClr val="09713E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Adult Trainings</a:t>
            </a:r>
          </a:p>
        </p:txBody>
      </p:sp>
      <p:sp>
        <p:nvSpPr>
          <p:cNvPr id="80" name="Shape 80"/>
          <p:cNvSpPr txBox="1"/>
          <p:nvPr/>
        </p:nvSpPr>
        <p:spPr>
          <a:xfrm>
            <a:off x="311699" y="1182000"/>
            <a:ext cx="5675443" cy="177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552450" lvl="0" indent="-285750" rtl="0">
              <a:lnSpc>
                <a:spcPct val="150000"/>
              </a:lnSpc>
              <a:spcBef>
                <a:spcPts val="0"/>
              </a:spcBef>
              <a:buClr>
                <a:srgbClr val="666666"/>
              </a:buClr>
              <a:buSzPct val="66666"/>
              <a:buFont typeface="Wingdings" charset="2"/>
              <a:buChar char="§"/>
            </a:pPr>
            <a:r>
              <a:rPr lang="en" sz="18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Youth Protection Training</a:t>
            </a:r>
          </a:p>
          <a:p>
            <a:pPr marL="552450" lvl="0" indent="-285750" rtl="0">
              <a:lnSpc>
                <a:spcPct val="150000"/>
              </a:lnSpc>
              <a:spcBef>
                <a:spcPts val="0"/>
              </a:spcBef>
              <a:buClr>
                <a:srgbClr val="666666"/>
              </a:buClr>
              <a:buSzPct val="66666"/>
              <a:buFont typeface="Wingdings" charset="2"/>
              <a:buChar char="§"/>
            </a:pPr>
            <a:r>
              <a:rPr lang="en" sz="18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Advisor Position-Specific Training</a:t>
            </a:r>
          </a:p>
          <a:p>
            <a:pPr marL="552450" lvl="0" indent="-285750" rtl="0">
              <a:lnSpc>
                <a:spcPct val="150000"/>
              </a:lnSpc>
              <a:spcBef>
                <a:spcPts val="0"/>
              </a:spcBef>
              <a:buClr>
                <a:srgbClr val="666666"/>
              </a:buClr>
              <a:buSzPct val="66666"/>
              <a:buFont typeface="Wingdings" charset="2"/>
              <a:buChar char="§"/>
            </a:pPr>
            <a:r>
              <a:rPr lang="en" sz="18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Crew Committee Position-Specific Training</a:t>
            </a:r>
          </a:p>
          <a:p>
            <a:pPr marL="552450" lvl="0" indent="-285750" rtl="0">
              <a:lnSpc>
                <a:spcPct val="150000"/>
              </a:lnSpc>
              <a:spcBef>
                <a:spcPts val="0"/>
              </a:spcBef>
              <a:buClr>
                <a:srgbClr val="666666"/>
              </a:buClr>
              <a:buSzPct val="66666"/>
              <a:buFont typeface="Wingdings" charset="2"/>
              <a:buChar char="§"/>
            </a:pPr>
            <a:r>
              <a:rPr lang="en" sz="18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Wood </a:t>
            </a:r>
            <a:r>
              <a:rPr lang="en-US" sz="18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B</a:t>
            </a:r>
            <a:r>
              <a:rPr lang="en" sz="1800" dirty="0" err="1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adge</a:t>
            </a:r>
            <a:endParaRPr lang="en" sz="1800" dirty="0">
              <a:solidFill>
                <a:srgbClr val="666666"/>
              </a:solidFill>
              <a:latin typeface="Arial" charset="0"/>
              <a:ea typeface="Arial" charset="0"/>
              <a:cs typeface="Arial" charset="0"/>
              <a:sym typeface="Roboto"/>
            </a:endParaRPr>
          </a:p>
          <a:p>
            <a:pPr marL="552450" lvl="0" indent="-285750" rtl="0">
              <a:lnSpc>
                <a:spcPct val="150000"/>
              </a:lnSpc>
              <a:spcBef>
                <a:spcPts val="0"/>
              </a:spcBef>
              <a:buClr>
                <a:srgbClr val="666666"/>
              </a:buClr>
              <a:buSzPct val="66666"/>
              <a:buFont typeface="Wingdings" charset="2"/>
              <a:buChar char="§"/>
            </a:pPr>
            <a:r>
              <a:rPr lang="en" sz="18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Philmont Training Center </a:t>
            </a:r>
          </a:p>
        </p:txBody>
      </p:sp>
      <p:sp>
        <p:nvSpPr>
          <p:cNvPr id="81" name="Shape 81"/>
          <p:cNvSpPr txBox="1"/>
          <p:nvPr/>
        </p:nvSpPr>
        <p:spPr>
          <a:xfrm>
            <a:off x="5432155" y="4721825"/>
            <a:ext cx="3437999" cy="18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" sz="800" b="1">
                <a:solidFill>
                  <a:schemeClr val="lt1"/>
                </a:solidFill>
              </a:rPr>
              <a:t>CREATED BY CR VENTURING, 2016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endParaRPr sz="800" b="1">
              <a:solidFill>
                <a:schemeClr val="lt1"/>
              </a:solidFill>
            </a:endParaRPr>
          </a:p>
        </p:txBody>
      </p:sp>
      <p:pic>
        <p:nvPicPr>
          <p:cNvPr id="82" name="Shape 8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20399" y="137650"/>
            <a:ext cx="2366700" cy="1549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/>
        </p:nvSpPr>
        <p:spPr>
          <a:xfrm>
            <a:off x="311700" y="445025"/>
            <a:ext cx="65307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9713E"/>
              </a:buClr>
              <a:buSzPct val="25000"/>
              <a:buFont typeface="Roboto"/>
              <a:buNone/>
            </a:pPr>
            <a:r>
              <a:rPr lang="en" sz="2800" b="1" dirty="0">
                <a:solidFill>
                  <a:srgbClr val="09713E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Youth Protection Training</a:t>
            </a:r>
          </a:p>
        </p:txBody>
      </p:sp>
      <p:sp>
        <p:nvSpPr>
          <p:cNvPr id="88" name="Shape 88"/>
          <p:cNvSpPr txBox="1"/>
          <p:nvPr/>
        </p:nvSpPr>
        <p:spPr>
          <a:xfrm>
            <a:off x="311700" y="1182000"/>
            <a:ext cx="4773300" cy="177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552450" lvl="0" indent="-285750" rtl="0"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66666"/>
              <a:buFont typeface="Wingdings" charset="2"/>
              <a:buChar char="§"/>
            </a:pPr>
            <a:r>
              <a:rPr lang="en" sz="18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MANDATORY for all advisors and Venturers 18+</a:t>
            </a:r>
          </a:p>
          <a:p>
            <a:pPr marL="552450" lvl="0" indent="-285750" rtl="0"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66666"/>
              <a:buFont typeface="Wingdings" charset="2"/>
              <a:buChar char="§"/>
            </a:pPr>
            <a:r>
              <a:rPr lang="en" sz="18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Accessed on</a:t>
            </a:r>
            <a:r>
              <a:rPr lang="en" sz="1800" u="sng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  <a:hlinkClick r:id="rId3"/>
              </a:rPr>
              <a:t> </a:t>
            </a:r>
            <a:r>
              <a:rPr lang="en" sz="1800" u="sng" dirty="0">
                <a:solidFill>
                  <a:srgbClr val="09713E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my.scouting.org</a:t>
            </a:r>
            <a:endParaRPr lang="en" sz="1800" u="sng" dirty="0">
              <a:solidFill>
                <a:srgbClr val="09713E"/>
              </a:solidFill>
              <a:latin typeface="Arial" charset="0"/>
              <a:ea typeface="Arial" charset="0"/>
              <a:cs typeface="Arial" charset="0"/>
              <a:sym typeface="Roboto"/>
              <a:hlinkClick r:id="rId3"/>
            </a:endParaRPr>
          </a:p>
          <a:p>
            <a:pPr marL="552450" lvl="0" indent="-285750" rtl="0"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66666"/>
              <a:buFont typeface="Wingdings" charset="2"/>
              <a:buChar char="§"/>
            </a:pPr>
            <a:r>
              <a:rPr lang="en" sz="18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Most important responsibility of adults in BSA:</a:t>
            </a:r>
          </a:p>
          <a:p>
            <a:pPr marL="1009650" lvl="1" indent="-285750" rtl="0"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66666"/>
              <a:buFont typeface="Arial" charset="0"/>
              <a:buChar char="•"/>
            </a:pPr>
            <a:r>
              <a:rPr lang="en" sz="18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Creating the most secure environment possible for youth members </a:t>
            </a:r>
          </a:p>
          <a:p>
            <a:pPr marL="552450" lvl="0" indent="-285750" rtl="0"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66666"/>
              <a:buFont typeface="Wingdings" charset="2"/>
              <a:buChar char="§"/>
            </a:pPr>
            <a:r>
              <a:rPr lang="en" sz="18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Must be renewed every 2 years</a:t>
            </a:r>
          </a:p>
        </p:txBody>
      </p:sp>
      <p:sp>
        <p:nvSpPr>
          <p:cNvPr id="89" name="Shape 89"/>
          <p:cNvSpPr txBox="1"/>
          <p:nvPr/>
        </p:nvSpPr>
        <p:spPr>
          <a:xfrm>
            <a:off x="5432155" y="4721825"/>
            <a:ext cx="3437999" cy="18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" sz="800" b="1">
                <a:solidFill>
                  <a:schemeClr val="lt1"/>
                </a:solidFill>
              </a:rPr>
              <a:t>CREATED BY CR VENTURING, 2016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endParaRPr sz="800" b="1">
              <a:solidFill>
                <a:schemeClr val="lt1"/>
              </a:solidFill>
            </a:endParaRPr>
          </a:p>
        </p:txBody>
      </p:sp>
      <p:pic>
        <p:nvPicPr>
          <p:cNvPr id="90" name="Shape 9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986124" y="373724"/>
            <a:ext cx="1383600" cy="13838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/>
        </p:nvSpPr>
        <p:spPr>
          <a:xfrm>
            <a:off x="311700" y="445025"/>
            <a:ext cx="65307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9713E"/>
              </a:buClr>
              <a:buSzPct val="25000"/>
              <a:buFont typeface="Roboto"/>
              <a:buNone/>
            </a:pPr>
            <a:r>
              <a:rPr lang="en" sz="2800" b="1" dirty="0">
                <a:solidFill>
                  <a:srgbClr val="09713E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Advisor Specific Training</a:t>
            </a:r>
          </a:p>
        </p:txBody>
      </p:sp>
      <p:sp>
        <p:nvSpPr>
          <p:cNvPr id="96" name="Shape 96"/>
          <p:cNvSpPr txBox="1"/>
          <p:nvPr/>
        </p:nvSpPr>
        <p:spPr>
          <a:xfrm>
            <a:off x="311700" y="1182000"/>
            <a:ext cx="4339800" cy="177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552450" lvl="0" indent="-285750" rtl="0">
              <a:spcBef>
                <a:spcPts val="0"/>
              </a:spcBef>
              <a:buClr>
                <a:srgbClr val="666666"/>
              </a:buClr>
              <a:buSzPct val="66666"/>
              <a:buFont typeface="Wingdings" charset="2"/>
              <a:buChar char="§"/>
            </a:pPr>
            <a:r>
              <a:rPr lang="en" sz="18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Provides an introduction to the responsibilities, opportunities, and resources that will ensure a successful Venturing crew leadership experience. </a:t>
            </a:r>
          </a:p>
          <a:p>
            <a:pPr marL="552450" lvl="0" indent="-285750" rtl="0">
              <a:spcBef>
                <a:spcPts val="1000"/>
              </a:spcBef>
              <a:buClr>
                <a:srgbClr val="666666"/>
              </a:buClr>
              <a:buSzPct val="66666"/>
              <a:buFont typeface="Wingdings" charset="2"/>
              <a:buChar char="§"/>
            </a:pPr>
            <a:r>
              <a:rPr lang="en" sz="18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Take in person, or is available online by visiting</a:t>
            </a:r>
            <a:r>
              <a:rPr lang="en" sz="1800" u="sng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  <a:hlinkClick r:id="rId3"/>
              </a:rPr>
              <a:t> </a:t>
            </a:r>
            <a:r>
              <a:rPr lang="en" sz="1800" u="sng" dirty="0">
                <a:solidFill>
                  <a:srgbClr val="09713E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my.scouting.org</a:t>
            </a:r>
            <a:endParaRPr lang="en" sz="1800" u="sng" dirty="0">
              <a:solidFill>
                <a:srgbClr val="09713E"/>
              </a:solidFill>
              <a:latin typeface="Arial" charset="0"/>
              <a:ea typeface="Arial" charset="0"/>
              <a:cs typeface="Arial" charset="0"/>
              <a:sym typeface="Roboto"/>
              <a:hlinkClick r:id="rId3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432155" y="4721825"/>
            <a:ext cx="3437999" cy="18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" sz="800" b="1">
                <a:solidFill>
                  <a:schemeClr val="lt1"/>
                </a:solidFill>
              </a:rPr>
              <a:t>CREATED BY CR VENTURING, 2016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endParaRPr sz="800" b="1">
              <a:solidFill>
                <a:schemeClr val="lt1"/>
              </a:solidFill>
            </a:endParaRPr>
          </a:p>
        </p:txBody>
      </p:sp>
      <p:pic>
        <p:nvPicPr>
          <p:cNvPr id="98" name="Shape 9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939250" y="232950"/>
            <a:ext cx="1582800" cy="15827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/>
        </p:nvSpPr>
        <p:spPr>
          <a:xfrm>
            <a:off x="311700" y="445025"/>
            <a:ext cx="65307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9713E"/>
              </a:buClr>
              <a:buSzPct val="25000"/>
              <a:buFont typeface="Roboto"/>
              <a:buNone/>
            </a:pPr>
            <a:r>
              <a:rPr lang="en" sz="2800" b="1" dirty="0">
                <a:solidFill>
                  <a:srgbClr val="09713E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Crew Committee Challenge</a:t>
            </a:r>
          </a:p>
        </p:txBody>
      </p:sp>
      <p:sp>
        <p:nvSpPr>
          <p:cNvPr id="104" name="Shape 104"/>
          <p:cNvSpPr txBox="1"/>
          <p:nvPr/>
        </p:nvSpPr>
        <p:spPr>
          <a:xfrm>
            <a:off x="311700" y="1182000"/>
            <a:ext cx="4339800" cy="177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552450" lvl="0" indent="-285750" rtl="0"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66666"/>
              <a:buFont typeface="Wingdings" charset="2"/>
              <a:buChar char="§"/>
            </a:pPr>
            <a:r>
              <a:rPr lang="en" sz="18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Is the course crew committee members need to be considered “trained” (in addition to YPT)</a:t>
            </a:r>
          </a:p>
          <a:p>
            <a:pPr marL="552450" lvl="0" indent="-285750" rtl="0"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66666"/>
              <a:buFont typeface="Wingdings" charset="2"/>
              <a:buChar char="§"/>
            </a:pPr>
            <a:r>
              <a:rPr lang="en" sz="18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Takes around 2 hours</a:t>
            </a:r>
          </a:p>
          <a:p>
            <a:pPr marL="552450" lvl="0" indent="-285750" rtl="0"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66666"/>
              <a:buFont typeface="Wingdings" charset="2"/>
              <a:buChar char="§"/>
            </a:pPr>
            <a:r>
              <a:rPr lang="en" sz="18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Designed to be conducted in a small-group setting</a:t>
            </a:r>
          </a:p>
          <a:p>
            <a:pPr marL="552450" lvl="0" indent="-285750" rtl="0"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66666"/>
              <a:buFont typeface="Wingdings" charset="2"/>
              <a:buChar char="§"/>
            </a:pPr>
            <a:r>
              <a:rPr lang="en" sz="18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Can take in person, or online at </a:t>
            </a:r>
            <a:r>
              <a:rPr lang="en" sz="1800" u="sng" dirty="0">
                <a:solidFill>
                  <a:srgbClr val="09713E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my.scouting.org</a:t>
            </a:r>
            <a:endParaRPr lang="en" sz="1800" u="sng" dirty="0">
              <a:solidFill>
                <a:srgbClr val="09713E"/>
              </a:solidFill>
              <a:latin typeface="Arial" charset="0"/>
              <a:ea typeface="Arial" charset="0"/>
              <a:cs typeface="Arial" charset="0"/>
              <a:sym typeface="Roboto"/>
              <a:hlinkClick r:id="rId3"/>
            </a:endParaRPr>
          </a:p>
        </p:txBody>
      </p:sp>
      <p:sp>
        <p:nvSpPr>
          <p:cNvPr id="105" name="Shape 105"/>
          <p:cNvSpPr txBox="1"/>
          <p:nvPr/>
        </p:nvSpPr>
        <p:spPr>
          <a:xfrm>
            <a:off x="5432155" y="4721825"/>
            <a:ext cx="3437999" cy="18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" sz="800" b="1">
                <a:solidFill>
                  <a:schemeClr val="lt1"/>
                </a:solidFill>
              </a:rPr>
              <a:t>CREATED BY CR VENTURING, 2016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endParaRPr sz="800" b="1">
              <a:solidFill>
                <a:schemeClr val="lt1"/>
              </a:solidFill>
            </a:endParaRPr>
          </a:p>
        </p:txBody>
      </p:sp>
      <p:pic>
        <p:nvPicPr>
          <p:cNvPr id="106" name="Shape 10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09500" y="278464"/>
            <a:ext cx="1632900" cy="1632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/>
        </p:nvSpPr>
        <p:spPr>
          <a:xfrm>
            <a:off x="311700" y="445025"/>
            <a:ext cx="65307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9713E"/>
              </a:buClr>
              <a:buSzPct val="25000"/>
              <a:buFont typeface="Roboto"/>
              <a:buNone/>
            </a:pPr>
            <a:r>
              <a:rPr lang="en" sz="2800" b="1" dirty="0">
                <a:solidFill>
                  <a:srgbClr val="09713E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Wood </a:t>
            </a:r>
            <a:r>
              <a:rPr lang="en-US" sz="2800" b="1" dirty="0">
                <a:solidFill>
                  <a:srgbClr val="09713E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B</a:t>
            </a:r>
            <a:r>
              <a:rPr lang="en" sz="2800" b="1" dirty="0" err="1">
                <a:solidFill>
                  <a:srgbClr val="09713E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adge</a:t>
            </a:r>
            <a:endParaRPr lang="en" sz="2800" b="1" dirty="0">
              <a:solidFill>
                <a:srgbClr val="09713E"/>
              </a:solidFill>
              <a:latin typeface="Arial" charset="0"/>
              <a:ea typeface="Arial" charset="0"/>
              <a:cs typeface="Arial" charset="0"/>
              <a:sym typeface="Roboto"/>
            </a:endParaRPr>
          </a:p>
        </p:txBody>
      </p:sp>
      <p:sp>
        <p:nvSpPr>
          <p:cNvPr id="112" name="Shape 112"/>
          <p:cNvSpPr txBox="1"/>
          <p:nvPr/>
        </p:nvSpPr>
        <p:spPr>
          <a:xfrm>
            <a:off x="311700" y="1182000"/>
            <a:ext cx="4620900" cy="177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552450" lvl="0" indent="-285750" rtl="0"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66666"/>
              <a:buFont typeface="Wingdings" charset="2"/>
              <a:buChar char="§"/>
            </a:pPr>
            <a:r>
              <a:rPr lang="en" sz="18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BSA’s premier adult leadership development course</a:t>
            </a:r>
          </a:p>
          <a:p>
            <a:pPr marL="552450" lvl="0" indent="-285750" rtl="0"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66666"/>
              <a:buFont typeface="Wingdings" charset="2"/>
              <a:buChar char="§"/>
            </a:pPr>
            <a:r>
              <a:rPr lang="en" sz="18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Centers upon the concepts of servant leadership and leaving a legacy</a:t>
            </a:r>
          </a:p>
          <a:p>
            <a:pPr marL="552450" lvl="0" indent="-285750" rtl="0"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66666"/>
              <a:buFont typeface="Wingdings" charset="2"/>
              <a:buChar char="§"/>
            </a:pPr>
            <a:r>
              <a:rPr lang="en" sz="18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Six-day course hosted by your council</a:t>
            </a:r>
          </a:p>
          <a:p>
            <a:pPr marL="552450" lvl="0" indent="-285750" rtl="0"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66666"/>
              <a:buFont typeface="Wingdings" charset="2"/>
              <a:buChar char="§"/>
            </a:pPr>
            <a:r>
              <a:rPr lang="en" sz="18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Content is delivered in a troop and patrol outdoor setting with an emphasis on immediate application of learning in a fun environment</a:t>
            </a:r>
          </a:p>
        </p:txBody>
      </p:sp>
      <p:sp>
        <p:nvSpPr>
          <p:cNvPr id="113" name="Shape 113"/>
          <p:cNvSpPr txBox="1"/>
          <p:nvPr/>
        </p:nvSpPr>
        <p:spPr>
          <a:xfrm>
            <a:off x="5432155" y="4721825"/>
            <a:ext cx="3437999" cy="18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" sz="800" b="1">
                <a:solidFill>
                  <a:schemeClr val="lt1"/>
                </a:solidFill>
              </a:rPr>
              <a:t>CREATED BY CR VENTURING, 2016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endParaRPr sz="800" b="1">
              <a:solidFill>
                <a:schemeClr val="lt1"/>
              </a:solidFill>
            </a:endParaRPr>
          </a:p>
        </p:txBody>
      </p:sp>
      <p:pic>
        <p:nvPicPr>
          <p:cNvPr id="114" name="Shape 1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32599" y="242400"/>
            <a:ext cx="1673100" cy="16145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/>
        </p:nvSpPr>
        <p:spPr>
          <a:xfrm>
            <a:off x="311700" y="445025"/>
            <a:ext cx="65307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9713E"/>
              </a:buClr>
              <a:buSzPct val="25000"/>
              <a:buFont typeface="Roboto"/>
              <a:buNone/>
            </a:pPr>
            <a:r>
              <a:rPr lang="en" sz="2800" b="1" dirty="0">
                <a:solidFill>
                  <a:srgbClr val="09713E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Philmont Training Center</a:t>
            </a:r>
          </a:p>
        </p:txBody>
      </p:sp>
      <p:sp>
        <p:nvSpPr>
          <p:cNvPr id="120" name="Shape 120"/>
          <p:cNvSpPr txBox="1"/>
          <p:nvPr/>
        </p:nvSpPr>
        <p:spPr>
          <a:xfrm>
            <a:off x="311700" y="1182000"/>
            <a:ext cx="4785000" cy="177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552450" lvl="0" indent="-285750" rtl="0"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66666"/>
              <a:buFont typeface="Wingdings" charset="2"/>
              <a:buChar char="§"/>
            </a:pPr>
            <a:r>
              <a:rPr lang="en" sz="18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The national volunteer training center for the BSA</a:t>
            </a:r>
          </a:p>
          <a:p>
            <a:pPr marL="552450" lvl="0" indent="-285750" rtl="0"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66666"/>
              <a:buFont typeface="Wingdings" charset="2"/>
              <a:buChar char="§"/>
            </a:pPr>
            <a:r>
              <a:rPr lang="en" sz="18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Each year 6,000+ Scouters and family members attend</a:t>
            </a:r>
          </a:p>
          <a:p>
            <a:pPr marL="552450" lvl="0" indent="-285750" rtl="0"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66666"/>
              <a:buFont typeface="Wingdings" charset="2"/>
              <a:buChar char="§"/>
            </a:pPr>
            <a:r>
              <a:rPr lang="en" sz="18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2 Venturing-specific courses offered:</a:t>
            </a:r>
          </a:p>
          <a:p>
            <a:pPr marL="1009650" lvl="1" indent="-285750" rtl="0"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66666"/>
              <a:buFont typeface="Arial" charset="0"/>
              <a:buChar char="•"/>
            </a:pPr>
            <a:r>
              <a:rPr lang="en" sz="1800" dirty="0" err="1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VenturingBlast</a:t>
            </a:r>
            <a:r>
              <a:rPr lang="en" sz="18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 &amp; Growing Venturing </a:t>
            </a:r>
          </a:p>
          <a:p>
            <a:pPr marL="552450" lvl="0" indent="-285750" rtl="0"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66666"/>
              <a:buFont typeface="Wingdings" charset="2"/>
              <a:buChar char="§"/>
            </a:pPr>
            <a:r>
              <a:rPr lang="en" sz="18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All registered Scouters are invited to attend training center courses; council approval is no longer required</a:t>
            </a:r>
          </a:p>
        </p:txBody>
      </p:sp>
      <p:sp>
        <p:nvSpPr>
          <p:cNvPr id="121" name="Shape 121"/>
          <p:cNvSpPr txBox="1"/>
          <p:nvPr/>
        </p:nvSpPr>
        <p:spPr>
          <a:xfrm>
            <a:off x="5432155" y="4721825"/>
            <a:ext cx="3437999" cy="18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" sz="800" b="1">
                <a:solidFill>
                  <a:schemeClr val="lt1"/>
                </a:solidFill>
              </a:rPr>
              <a:t>CREATED BY CR VENTURING, 2016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endParaRPr sz="800" b="1">
              <a:solidFill>
                <a:schemeClr val="lt1"/>
              </a:solidFill>
            </a:endParaRPr>
          </a:p>
        </p:txBody>
      </p:sp>
      <p:pic>
        <p:nvPicPr>
          <p:cNvPr id="122" name="Shape 1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08800" y="333450"/>
            <a:ext cx="1558200" cy="155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/>
          <p:nvPr/>
        </p:nvSpPr>
        <p:spPr>
          <a:xfrm>
            <a:off x="311700" y="445025"/>
            <a:ext cx="31908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9713E"/>
              </a:buClr>
              <a:buSzPct val="25000"/>
              <a:buFont typeface="Roboto"/>
              <a:buNone/>
            </a:pPr>
            <a:r>
              <a:rPr lang="en" sz="2800" b="1" dirty="0">
                <a:solidFill>
                  <a:srgbClr val="09713E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More Information</a:t>
            </a:r>
          </a:p>
        </p:txBody>
      </p:sp>
      <p:sp>
        <p:nvSpPr>
          <p:cNvPr id="128" name="Shape 128"/>
          <p:cNvSpPr txBox="1"/>
          <p:nvPr/>
        </p:nvSpPr>
        <p:spPr>
          <a:xfrm>
            <a:off x="311700" y="1182000"/>
            <a:ext cx="5045100" cy="177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552450" lvl="0" indent="-285750" rtl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66666"/>
              <a:buFont typeface="Wingdings" charset="2"/>
              <a:buChar char="§"/>
            </a:pPr>
            <a:r>
              <a:rPr lang="en" sz="1800" u="sng" dirty="0" err="1">
                <a:solidFill>
                  <a:srgbClr val="09713E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Venturing.org</a:t>
            </a:r>
            <a:r>
              <a:rPr lang="en" sz="1800" u="sng" dirty="0">
                <a:solidFill>
                  <a:srgbClr val="09713E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/adult-</a:t>
            </a:r>
            <a:r>
              <a:rPr lang="en" sz="1800" u="sng" dirty="0" err="1">
                <a:solidFill>
                  <a:srgbClr val="09713E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training.html</a:t>
            </a:r>
            <a:endParaRPr lang="en" sz="1800" u="sng" dirty="0">
              <a:solidFill>
                <a:srgbClr val="09713E"/>
              </a:solidFill>
              <a:latin typeface="Arial" charset="0"/>
              <a:ea typeface="Arial" charset="0"/>
              <a:cs typeface="Arial" charset="0"/>
              <a:sym typeface="Roboto"/>
            </a:endParaRPr>
          </a:p>
          <a:p>
            <a:pPr marL="552450" lvl="0" indent="-285750" rtl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66666"/>
              <a:buFont typeface="Wingdings" charset="2"/>
              <a:buChar char="§"/>
            </a:pPr>
            <a:r>
              <a:rPr lang="en" sz="1800" u="sng" dirty="0">
                <a:solidFill>
                  <a:srgbClr val="09713E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Scouting.org/programupdates </a:t>
            </a:r>
          </a:p>
          <a:p>
            <a:pPr marL="552450" lvl="0" indent="-285750" rtl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66666"/>
              <a:buFont typeface="Wingdings" charset="2"/>
              <a:buChar char="§"/>
            </a:pPr>
            <a:r>
              <a:rPr lang="en" sz="18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The Guide to Safe Scouting</a:t>
            </a:r>
          </a:p>
          <a:p>
            <a:pPr marL="552450" lvl="0" indent="-285750" rtl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66666"/>
              <a:buFont typeface="Wingdings" charset="2"/>
              <a:buChar char="§"/>
            </a:pPr>
            <a:r>
              <a:rPr lang="en" sz="18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&lt;insert additional resources&gt;</a:t>
            </a:r>
          </a:p>
        </p:txBody>
      </p:sp>
      <p:sp>
        <p:nvSpPr>
          <p:cNvPr id="129" name="Shape 129"/>
          <p:cNvSpPr txBox="1"/>
          <p:nvPr/>
        </p:nvSpPr>
        <p:spPr>
          <a:xfrm>
            <a:off x="5432155" y="4721825"/>
            <a:ext cx="3437999" cy="18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" sz="800" b="1">
                <a:solidFill>
                  <a:schemeClr val="lt1"/>
                </a:solidFill>
              </a:rPr>
              <a:t>CREATED BY CR VENTURING, 2016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endParaRPr sz="800" b="1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/>
        </p:nvSpPr>
        <p:spPr>
          <a:xfrm>
            <a:off x="311700" y="31760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Roboto"/>
              <a:buNone/>
            </a:pPr>
            <a:r>
              <a:rPr lang="en" sz="4200" b="1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Questions?</a:t>
            </a:r>
          </a:p>
        </p:txBody>
      </p:sp>
      <p:sp>
        <p:nvSpPr>
          <p:cNvPr id="135" name="Shape 135"/>
          <p:cNvSpPr txBox="1"/>
          <p:nvPr/>
        </p:nvSpPr>
        <p:spPr>
          <a:xfrm>
            <a:off x="311700" y="2370199"/>
            <a:ext cx="8520600" cy="65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Roboto"/>
              <a:buNone/>
            </a:pPr>
            <a:r>
              <a:rPr lang="en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Presenter’s Name(s)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Roboto"/>
              <a:buNone/>
            </a:pPr>
            <a:r>
              <a:rPr lang="en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Contact Information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321</Words>
  <Application>Microsoft Macintosh PowerPoint</Application>
  <PresentationFormat>On-screen Show (16:9)</PresentationFormat>
  <Paragraphs>48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Roboto</vt:lpstr>
      <vt:lpstr>Wingdings</vt:lpstr>
      <vt:lpstr>simple-light-2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Cathie Seebauer</cp:lastModifiedBy>
  <cp:revision>2</cp:revision>
  <dcterms:modified xsi:type="dcterms:W3CDTF">2017-12-21T22:09:30Z</dcterms:modified>
</cp:coreProperties>
</file>