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6"/>
  </p:normalViewPr>
  <p:slideViewPr>
    <p:cSldViewPr snapToGrid="0" snapToObjects="1">
      <p:cViewPr varScale="1">
        <p:scale>
          <a:sx n="118" d="100"/>
          <a:sy n="118" d="100"/>
        </p:scale>
        <p:origin x="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51" descr="venturing.png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3855023" y="3613125"/>
            <a:ext cx="1434000" cy="116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and Quot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 descr="venturin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3"/>
            <a:ext cx="928200" cy="75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" name="Shape 55"/>
          <p:cNvCxnSpPr/>
          <p:nvPr/>
        </p:nvCxnSpPr>
        <p:spPr>
          <a:xfrm rot="10800000" flipH="1">
            <a:off x="392625" y="1017800"/>
            <a:ext cx="30711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Shape 56"/>
          <p:cNvCxnSpPr/>
          <p:nvPr/>
        </p:nvCxnSpPr>
        <p:spPr>
          <a:xfrm>
            <a:off x="6324525" y="1719825"/>
            <a:ext cx="2443800" cy="0"/>
          </a:xfrm>
          <a:prstGeom prst="straightConnector1">
            <a:avLst/>
          </a:prstGeom>
          <a:noFill/>
          <a:ln w="12700" cap="flat" cmpd="sng">
            <a:solidFill>
              <a:srgbClr val="09713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6324525" y="3138700"/>
            <a:ext cx="2443800" cy="0"/>
          </a:xfrm>
          <a:prstGeom prst="straightConnector1">
            <a:avLst/>
          </a:prstGeom>
          <a:noFill/>
          <a:ln w="12700" cap="flat" cmpd="sng">
            <a:solidFill>
              <a:srgbClr val="09713E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and Imag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 descr="venturin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3"/>
            <a:ext cx="928200" cy="75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0" name="Shape 60"/>
          <p:cNvCxnSpPr/>
          <p:nvPr/>
        </p:nvCxnSpPr>
        <p:spPr>
          <a:xfrm rot="10800000" flipH="1">
            <a:off x="392625" y="1017800"/>
            <a:ext cx="30711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 descr="venturing_blk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3"/>
            <a:ext cx="928200" cy="75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Shape 63"/>
          <p:cNvCxnSpPr/>
          <p:nvPr/>
        </p:nvCxnSpPr>
        <p:spPr>
          <a:xfrm rot="10800000" flipH="1">
            <a:off x="392625" y="1017800"/>
            <a:ext cx="30711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Shape 64"/>
          <p:cNvCxnSpPr/>
          <p:nvPr/>
        </p:nvCxnSpPr>
        <p:spPr>
          <a:xfrm rot="10800000" flipH="1">
            <a:off x="392625" y="1017800"/>
            <a:ext cx="29859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Option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 descr="venturing_blk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3"/>
            <a:ext cx="928200" cy="75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7" name="Shape 67"/>
          <p:cNvCxnSpPr/>
          <p:nvPr/>
        </p:nvCxnSpPr>
        <p:spPr>
          <a:xfrm rot="10800000" flipH="1">
            <a:off x="392625" y="1017800"/>
            <a:ext cx="30711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8" name="Shape 68"/>
          <p:cNvCxnSpPr/>
          <p:nvPr/>
        </p:nvCxnSpPr>
        <p:spPr>
          <a:xfrm rot="10800000" flipH="1">
            <a:off x="392625" y="1017800"/>
            <a:ext cx="29859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y.scouting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y.scouting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y.scouting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311700" y="39380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" sz="4200" b="1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Adult Trainings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311700" y="2446399"/>
            <a:ext cx="8520600" cy="65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Presenter’s Name(s)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311700" y="445025"/>
            <a:ext cx="31908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Adult Trainings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311699" y="1182000"/>
            <a:ext cx="5675443" cy="177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52450" lvl="0" indent="-285750" rtl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Youth Protection Training</a:t>
            </a:r>
          </a:p>
          <a:p>
            <a:pPr marL="552450" lvl="0" indent="-285750" rtl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Advisor Position-Specific Training</a:t>
            </a:r>
          </a:p>
          <a:p>
            <a:pPr marL="552450" lvl="0" indent="-285750" rtl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Crew Committee Position-Specific Training</a:t>
            </a:r>
          </a:p>
          <a:p>
            <a:pPr marL="552450" lvl="0" indent="-285750" rtl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Wood </a:t>
            </a:r>
            <a:r>
              <a:rPr lang="en-US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B</a:t>
            </a:r>
            <a:r>
              <a:rPr lang="en" sz="1800" dirty="0" err="1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adge</a:t>
            </a:r>
            <a:endParaRPr lang="en" sz="1800" dirty="0">
              <a:solidFill>
                <a:srgbClr val="666666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  <a:p>
            <a:pPr marL="552450" lvl="0" indent="-285750" rtl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Philmont Training Center 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20399" y="137650"/>
            <a:ext cx="2366700" cy="154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/>
        </p:nvSpPr>
        <p:spPr>
          <a:xfrm>
            <a:off x="311700" y="445025"/>
            <a:ext cx="65307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Youth Protection Training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311700" y="1182000"/>
            <a:ext cx="4773300" cy="177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52450" lvl="0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MANDATORY for all advisors and Venturers 18+</a:t>
            </a:r>
          </a:p>
          <a:p>
            <a:pPr marL="552450" lvl="0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Accessed on</a:t>
            </a:r>
            <a:r>
              <a:rPr lang="en" sz="1800" u="sng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  <a:hlinkClick r:id="rId3"/>
              </a:rPr>
              <a:t> </a:t>
            </a:r>
            <a:r>
              <a:rPr lang="en" sz="1800" u="sng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my.scouting.org</a:t>
            </a:r>
            <a:endParaRPr lang="en" sz="1800" u="sng" dirty="0">
              <a:solidFill>
                <a:srgbClr val="09713E"/>
              </a:solidFill>
              <a:latin typeface="Arial" charset="0"/>
              <a:ea typeface="Arial" charset="0"/>
              <a:cs typeface="Arial" charset="0"/>
              <a:sym typeface="Roboto"/>
              <a:hlinkClick r:id="rId3"/>
            </a:endParaRPr>
          </a:p>
          <a:p>
            <a:pPr marL="552450" lvl="0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Most important responsibility of adults in BSA:</a:t>
            </a:r>
          </a:p>
          <a:p>
            <a:pPr marL="1009650" lvl="1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Arial" charset="0"/>
              <a:buChar char="•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Creating the most secure environment possible for youth members </a:t>
            </a:r>
          </a:p>
          <a:p>
            <a:pPr marL="552450" lvl="0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Must be renewed every 2 years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86124" y="373724"/>
            <a:ext cx="1383600" cy="138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311700" y="445025"/>
            <a:ext cx="65307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Advisor Specific Training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311700" y="1182000"/>
            <a:ext cx="4339800" cy="177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52450" lvl="0" indent="-285750" rtl="0">
              <a:spcBef>
                <a:spcPts val="0"/>
              </a:spcBef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Provides an introduction to the responsibilities, opportunities, and resources that will ensure a successful Venturing crew leadership experience. </a:t>
            </a:r>
          </a:p>
          <a:p>
            <a:pPr marL="552450" lvl="0" indent="-285750" rtl="0">
              <a:spcBef>
                <a:spcPts val="1000"/>
              </a:spcBef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Take in person, or is available online by visiting</a:t>
            </a:r>
            <a:r>
              <a:rPr lang="en" sz="1800" u="sng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  <a:hlinkClick r:id="rId3"/>
              </a:rPr>
              <a:t> </a:t>
            </a:r>
            <a:r>
              <a:rPr lang="en" sz="1800" u="sng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my.scouting.org</a:t>
            </a:r>
            <a:endParaRPr lang="en" sz="1800" u="sng" dirty="0">
              <a:solidFill>
                <a:srgbClr val="09713E"/>
              </a:solidFill>
              <a:latin typeface="Arial" charset="0"/>
              <a:ea typeface="Arial" charset="0"/>
              <a:cs typeface="Arial" charset="0"/>
              <a:sym typeface="Roboto"/>
              <a:hlinkClick r:id="rId3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39250" y="232950"/>
            <a:ext cx="1582800" cy="1582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311700" y="445025"/>
            <a:ext cx="65307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Crew Committee Challenge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311700" y="1182000"/>
            <a:ext cx="4339800" cy="177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52450" lvl="0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Is the course crew committee members need to be considered “trained” (in addition to YPT)</a:t>
            </a:r>
          </a:p>
          <a:p>
            <a:pPr marL="552450" lvl="0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Takes around 2 hours</a:t>
            </a:r>
          </a:p>
          <a:p>
            <a:pPr marL="552450" lvl="0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Designed to be conducted in a small-group setting</a:t>
            </a:r>
          </a:p>
          <a:p>
            <a:pPr marL="552450" lvl="0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Can take in person, or online at </a:t>
            </a:r>
            <a:r>
              <a:rPr lang="en" sz="1800" u="sng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my.scouting.org</a:t>
            </a:r>
            <a:endParaRPr lang="en" sz="1800" u="sng" dirty="0">
              <a:solidFill>
                <a:srgbClr val="09713E"/>
              </a:solidFill>
              <a:latin typeface="Arial" charset="0"/>
              <a:ea typeface="Arial" charset="0"/>
              <a:cs typeface="Arial" charset="0"/>
              <a:sym typeface="Roboto"/>
              <a:hlinkClick r:id="rId3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09500" y="278464"/>
            <a:ext cx="1632900" cy="163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311700" y="445025"/>
            <a:ext cx="65307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Wood </a:t>
            </a:r>
            <a:r>
              <a:rPr lang="en-US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B</a:t>
            </a:r>
            <a:r>
              <a:rPr lang="en" sz="2800" b="1" dirty="0" err="1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adge</a:t>
            </a:r>
            <a:endParaRPr lang="en" sz="2800" b="1" dirty="0">
              <a:solidFill>
                <a:srgbClr val="09713E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311700" y="1182000"/>
            <a:ext cx="4620900" cy="177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52450" lvl="0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BSA’s premier adult leadership development course</a:t>
            </a:r>
          </a:p>
          <a:p>
            <a:pPr marL="552450" lvl="0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Centers upon the concepts of servant leadership and leaving a legacy</a:t>
            </a:r>
          </a:p>
          <a:p>
            <a:pPr marL="552450" lvl="0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Six-day course hosted by your council</a:t>
            </a:r>
          </a:p>
          <a:p>
            <a:pPr marL="552450" lvl="0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Content is delivered in a troop and patrol outdoor setting with an emphasis on immediate application of learning in a fun environment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2599" y="242400"/>
            <a:ext cx="1673100" cy="1614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311700" y="445025"/>
            <a:ext cx="65307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Philmont Training Center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311700" y="1182000"/>
            <a:ext cx="4785000" cy="177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52450" lvl="0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The national volunteer training center for the BSA</a:t>
            </a:r>
          </a:p>
          <a:p>
            <a:pPr marL="552450" lvl="0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Each year 6,000+ Scouters and family members attend</a:t>
            </a:r>
          </a:p>
          <a:p>
            <a:pPr marL="552450" lvl="0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2 Venturing-specific courses offered:</a:t>
            </a:r>
          </a:p>
          <a:p>
            <a:pPr marL="1009650" lvl="1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Arial" charset="0"/>
              <a:buChar char="•"/>
            </a:pPr>
            <a:r>
              <a:rPr lang="en" sz="1800" dirty="0" err="1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VenturingBlast</a:t>
            </a: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 &amp; Growing Venturing </a:t>
            </a:r>
          </a:p>
          <a:p>
            <a:pPr marL="552450" lvl="0" indent="-28575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All registered Scouters are invited to attend training center courses; council approval is no longer required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08800" y="333450"/>
            <a:ext cx="1558200" cy="155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311700" y="445025"/>
            <a:ext cx="31908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More Information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311700" y="1182000"/>
            <a:ext cx="5045100" cy="177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52450" lvl="0" indent="-28575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u="sng" dirty="0" err="1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Venturing.org</a:t>
            </a:r>
            <a:r>
              <a:rPr lang="en" sz="1800" u="sng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/adult-</a:t>
            </a:r>
            <a:r>
              <a:rPr lang="en" sz="1800" u="sng" dirty="0" err="1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training.html</a:t>
            </a:r>
            <a:endParaRPr lang="en" sz="1800" u="sng" dirty="0">
              <a:solidFill>
                <a:srgbClr val="09713E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  <a:p>
            <a:pPr marL="552450" lvl="0" indent="-28575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u="sng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Scouting.org/programupdates </a:t>
            </a:r>
          </a:p>
          <a:p>
            <a:pPr marL="552450" lvl="0" indent="-28575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The Guide to Safe Scouting</a:t>
            </a:r>
          </a:p>
          <a:p>
            <a:pPr marL="552450" lvl="0" indent="-28575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66666"/>
              <a:buFont typeface="Wingdings" charset="2"/>
              <a:buChar char="§"/>
            </a:pPr>
            <a:r>
              <a:rPr lang="en" sz="18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&lt;insert additional resources&gt;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311700" y="31760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" sz="4200" b="1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Questions?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311700" y="2370199"/>
            <a:ext cx="8520600" cy="65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Presenter’s Name(s)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Contact 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Macintosh PowerPoint</Application>
  <PresentationFormat>On-screen Show (16:9)</PresentationFormat>
  <Paragraphs>48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Roboto</vt:lpstr>
      <vt:lpstr>Wingdings</vt:lpstr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Cathie Seebauer</cp:lastModifiedBy>
  <cp:revision>2</cp:revision>
  <dcterms:modified xsi:type="dcterms:W3CDTF">2017-12-21T22:09:30Z</dcterms:modified>
</cp:coreProperties>
</file>