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8" r:id="rId3"/>
    <p:sldId id="259" r:id="rId4"/>
    <p:sldId id="260" r:id="rId5"/>
    <p:sldId id="261" r:id="rId6"/>
    <p:sldId id="262" r:id="rId7"/>
    <p:sldId id="263" r:id="rId8"/>
    <p:sldId id="264" r:id="rId9"/>
    <p:sldId id="265" r:id="rId10"/>
    <p:sldId id="275" r:id="rId11"/>
    <p:sldId id="276" r:id="rId12"/>
    <p:sldId id="266" r:id="rId13"/>
    <p:sldId id="267" r:id="rId14"/>
    <p:sldId id="268" r:id="rId15"/>
    <p:sldId id="269" r:id="rId16"/>
    <p:sldId id="270" r:id="rId17"/>
    <p:sldId id="277" r:id="rId18"/>
    <p:sldId id="271" r:id="rId19"/>
    <p:sldId id="272" r:id="rId20"/>
    <p:sldId id="273" r:id="rId21"/>
    <p:sldId id="27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4667" autoAdjust="0"/>
  </p:normalViewPr>
  <p:slideViewPr>
    <p:cSldViewPr snapToGrid="0">
      <p:cViewPr varScale="1">
        <p:scale>
          <a:sx n="104" d="100"/>
          <a:sy n="104" d="100"/>
        </p:scale>
        <p:origin x="15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47C2A8-6D4E-4753-949A-16CF0993E1A9}" type="datetimeFigureOut">
              <a:rPr lang="en-US" smtClean="0"/>
              <a:t>10/10/2018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DE545E-12F7-43B1-A9E2-18245C8FCD77}" type="slidenum">
              <a:rPr lang="en-US" smtClean="0"/>
              <a:t>‹#›</a:t>
            </a:fld>
            <a:endParaRPr lang="en-US" dirty="0"/>
          </a:p>
        </p:txBody>
      </p:sp>
    </p:spTree>
    <p:extLst>
      <p:ext uri="{BB962C8B-B14F-4D97-AF65-F5344CB8AC3E}">
        <p14:creationId xmlns:p14="http://schemas.microsoft.com/office/powerpoint/2010/main" val="3605241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not a guaranteed roadmap to success, a development plan sets goals that promote growth and create ownership among the whole fundraising team. Fundraising plans also prevent the need for crisis fundraising. They enable you to track your progress and identify problems as they arise. You will always know where you stand related to where you want to be. And, you will be able to proactively set and balance your priorities and avoid competing timelines.</a:t>
            </a:r>
          </a:p>
        </p:txBody>
      </p:sp>
      <p:sp>
        <p:nvSpPr>
          <p:cNvPr id="4" name="Slide Number Placeholder 3"/>
          <p:cNvSpPr>
            <a:spLocks noGrp="1"/>
          </p:cNvSpPr>
          <p:nvPr>
            <p:ph type="sldNum" sz="quarter" idx="10"/>
          </p:nvPr>
        </p:nvSpPr>
        <p:spPr/>
        <p:txBody>
          <a:bodyPr/>
          <a:lstStyle/>
          <a:p>
            <a:fld id="{66E30A5C-3C53-455F-AA6C-926C04EE368B}" type="slidenum">
              <a:rPr lang="en-US" smtClean="0"/>
              <a:t>1</a:t>
            </a:fld>
            <a:endParaRPr lang="en-US" dirty="0"/>
          </a:p>
        </p:txBody>
      </p:sp>
    </p:spTree>
    <p:extLst>
      <p:ext uri="{BB962C8B-B14F-4D97-AF65-F5344CB8AC3E}">
        <p14:creationId xmlns:p14="http://schemas.microsoft.com/office/powerpoint/2010/main" val="4117008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Evaluate the past</a:t>
            </a:r>
          </a:p>
          <a:p>
            <a:pPr lvl="1"/>
            <a:r>
              <a:rPr lang="en-US" dirty="0"/>
              <a:t>How did it go last year? </a:t>
            </a:r>
          </a:p>
          <a:p>
            <a:pPr lvl="1"/>
            <a:endParaRPr lang="en-US" dirty="0"/>
          </a:p>
          <a:p>
            <a:pPr lvl="1"/>
            <a:r>
              <a:rPr lang="en-US" dirty="0"/>
              <a:t>What about the previous years? </a:t>
            </a:r>
          </a:p>
          <a:p>
            <a:pPr lvl="1"/>
            <a:endParaRPr lang="en-US" dirty="0"/>
          </a:p>
          <a:p>
            <a:pPr lvl="1"/>
            <a:r>
              <a:rPr lang="en-US" dirty="0"/>
              <a:t>What worked well? </a:t>
            </a:r>
          </a:p>
          <a:p>
            <a:pPr lvl="1"/>
            <a:endParaRPr lang="en-US" dirty="0"/>
          </a:p>
          <a:p>
            <a:pPr lvl="1"/>
            <a:r>
              <a:rPr lang="en-US" dirty="0"/>
              <a:t>What didn’t work? </a:t>
            </a:r>
          </a:p>
          <a:p>
            <a:endParaRPr lang="en-US" dirty="0"/>
          </a:p>
        </p:txBody>
      </p:sp>
      <p:sp>
        <p:nvSpPr>
          <p:cNvPr id="4" name="Slide Number Placeholder 3"/>
          <p:cNvSpPr>
            <a:spLocks noGrp="1"/>
          </p:cNvSpPr>
          <p:nvPr>
            <p:ph type="sldNum" sz="quarter" idx="10"/>
          </p:nvPr>
        </p:nvSpPr>
        <p:spPr/>
        <p:txBody>
          <a:bodyPr/>
          <a:lstStyle/>
          <a:p>
            <a:fld id="{66E30A5C-3C53-455F-AA6C-926C04EE368B}" type="slidenum">
              <a:rPr lang="en-US" smtClean="0"/>
              <a:t>10</a:t>
            </a:fld>
            <a:endParaRPr lang="en-US" dirty="0"/>
          </a:p>
        </p:txBody>
      </p:sp>
    </p:spTree>
    <p:extLst>
      <p:ext uri="{BB962C8B-B14F-4D97-AF65-F5344CB8AC3E}">
        <p14:creationId xmlns:p14="http://schemas.microsoft.com/office/powerpoint/2010/main" val="2716551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at the different strategies you are currently using. Based on your analysis, consider the following questions:</a:t>
            </a:r>
          </a:p>
          <a:p>
            <a:r>
              <a:rPr lang="en-US" dirty="0"/>
              <a:t> </a:t>
            </a:r>
          </a:p>
          <a:p>
            <a:pPr marL="174056" indent="-174056">
              <a:buFont typeface="Arial" pitchFamily="34" charset="0"/>
              <a:buChar char="•"/>
            </a:pPr>
            <a:r>
              <a:rPr lang="en-US" dirty="0"/>
              <a:t>What generates the largest portion of your income?</a:t>
            </a:r>
          </a:p>
          <a:p>
            <a:pPr marL="174056" indent="-174056">
              <a:buFont typeface="Arial" pitchFamily="34" charset="0"/>
              <a:buChar char="•"/>
            </a:pPr>
            <a:r>
              <a:rPr lang="en-US" dirty="0"/>
              <a:t>Which sources are most reliable?</a:t>
            </a:r>
          </a:p>
          <a:p>
            <a:pPr marL="174056" indent="-174056">
              <a:buFont typeface="Arial" pitchFamily="34" charset="0"/>
              <a:buChar char="•"/>
            </a:pPr>
            <a:r>
              <a:rPr lang="en-US" dirty="0"/>
              <a:t>Where is the greatest potential for growth?</a:t>
            </a:r>
          </a:p>
          <a:p>
            <a:pPr marL="174056" indent="-174056">
              <a:buFont typeface="Arial" pitchFamily="34" charset="0"/>
              <a:buChar char="•"/>
            </a:pPr>
            <a:r>
              <a:rPr lang="en-US" dirty="0"/>
              <a:t>Where should you devote more time?</a:t>
            </a:r>
          </a:p>
          <a:p>
            <a:pPr marL="174056" indent="-174056">
              <a:buFont typeface="Arial" pitchFamily="34" charset="0"/>
              <a:buChar char="•"/>
            </a:pPr>
            <a:r>
              <a:rPr lang="en-US" dirty="0"/>
              <a:t>Which areas are not producing and why?</a:t>
            </a:r>
          </a:p>
          <a:p>
            <a:pPr marL="174056" indent="-174056">
              <a:buFont typeface="Arial" pitchFamily="34" charset="0"/>
              <a:buChar char="•"/>
            </a:pPr>
            <a:r>
              <a:rPr lang="en-US" dirty="0"/>
              <a:t>How can you improve or modify the strategy to make it more effective?</a:t>
            </a:r>
          </a:p>
          <a:p>
            <a:pPr marL="174056" indent="-174056">
              <a:buFont typeface="Arial" pitchFamily="34" charset="0"/>
              <a:buChar char="•"/>
            </a:pPr>
            <a:r>
              <a:rPr lang="en-US" dirty="0"/>
              <a:t>Which ones should you consider eliminating?</a:t>
            </a:r>
          </a:p>
          <a:p>
            <a:pPr marL="174056" indent="-174056">
              <a:buFont typeface="Arial" pitchFamily="34" charset="0"/>
              <a:buChar char="•"/>
            </a:pPr>
            <a:r>
              <a:rPr lang="en-US" dirty="0"/>
              <a:t>Where can you involve more board members and volunteers?</a:t>
            </a:r>
          </a:p>
          <a:p>
            <a:pPr marL="174056" indent="-174056">
              <a:buFont typeface="Arial" pitchFamily="34" charset="0"/>
              <a:buChar char="•"/>
            </a:pPr>
            <a:r>
              <a:rPr lang="en-US" dirty="0"/>
              <a:t>If you had the resources, which areas would you invest in more?</a:t>
            </a:r>
          </a:p>
          <a:p>
            <a:pPr marL="174056" indent="-174056">
              <a:buFont typeface="Arial" pitchFamily="34" charset="0"/>
              <a:buChar char="•"/>
            </a:pPr>
            <a:endParaRPr lang="en-US" dirty="0"/>
          </a:p>
          <a:p>
            <a:pPr marL="174056" indent="-174056">
              <a:buFont typeface="Arial" pitchFamily="34" charset="0"/>
              <a:buChar char="•"/>
            </a:pPr>
            <a:r>
              <a:rPr lang="en-US" dirty="0"/>
              <a:t>Do continue to do things just because you have always done!</a:t>
            </a:r>
          </a:p>
          <a:p>
            <a:r>
              <a:rPr lang="en-US" i="1" dirty="0"/>
              <a:t> </a:t>
            </a:r>
            <a:endParaRPr lang="en-US" dirty="0"/>
          </a:p>
          <a:p>
            <a:endParaRPr lang="en-US" dirty="0"/>
          </a:p>
        </p:txBody>
      </p:sp>
      <p:sp>
        <p:nvSpPr>
          <p:cNvPr id="4" name="Slide Number Placeholder 3"/>
          <p:cNvSpPr>
            <a:spLocks noGrp="1"/>
          </p:cNvSpPr>
          <p:nvPr>
            <p:ph type="sldNum" sz="quarter" idx="10"/>
          </p:nvPr>
        </p:nvSpPr>
        <p:spPr/>
        <p:txBody>
          <a:bodyPr/>
          <a:lstStyle/>
          <a:p>
            <a:fld id="{66E30A5C-3C53-455F-AA6C-926C04EE368B}" type="slidenum">
              <a:rPr lang="en-US" smtClean="0"/>
              <a:t>11</a:t>
            </a:fld>
            <a:endParaRPr lang="en-US" dirty="0"/>
          </a:p>
        </p:txBody>
      </p:sp>
    </p:spTree>
    <p:extLst>
      <p:ext uri="{BB962C8B-B14F-4D97-AF65-F5344CB8AC3E}">
        <p14:creationId xmlns:p14="http://schemas.microsoft.com/office/powerpoint/2010/main" val="975804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Goals are often based on how much is needed to balance a budget and this makes sense on the surface. But that number has nothing to do with your ability to raise that amount of money. Set your goals based on all the criteria that affect your council’s fundraising ability, including how much was raised in the past as well as a variety of other internal and external factors.</a:t>
            </a:r>
          </a:p>
          <a:p>
            <a:endParaRPr lang="en-US" dirty="0"/>
          </a:p>
          <a:p>
            <a:r>
              <a:rPr lang="en-US" b="1" dirty="0"/>
              <a:t>Internal Factors:</a:t>
            </a:r>
            <a:r>
              <a:rPr lang="en-US" dirty="0"/>
              <a:t> </a:t>
            </a:r>
          </a:p>
          <a:p>
            <a:pPr lvl="0"/>
            <a:r>
              <a:rPr lang="en-US" dirty="0"/>
              <a:t>What’s going on inside your council that could impact fundraising? </a:t>
            </a:r>
          </a:p>
          <a:p>
            <a:pPr lvl="0"/>
            <a:r>
              <a:rPr lang="en-US" dirty="0"/>
              <a:t>Do you have new opportunities to take advantage of – a special anniversary, a new Scout Executive? </a:t>
            </a:r>
          </a:p>
          <a:p>
            <a:pPr lvl="0"/>
            <a:r>
              <a:rPr lang="en-US" dirty="0"/>
              <a:t>Have there been changes on your board? </a:t>
            </a:r>
          </a:p>
          <a:p>
            <a:pPr lvl="0"/>
            <a:r>
              <a:rPr lang="en-US" dirty="0"/>
              <a:t>Are you also raising money for a capital campaign?</a:t>
            </a:r>
          </a:p>
          <a:p>
            <a:pPr lvl="0"/>
            <a:r>
              <a:rPr lang="en-US" dirty="0"/>
              <a:t>How much fundraising experience does your staff/board have?</a:t>
            </a:r>
          </a:p>
          <a:p>
            <a:pPr lvl="0"/>
            <a:r>
              <a:rPr lang="en-US" dirty="0"/>
              <a:t>How much attention do you give to donor relations? </a:t>
            </a:r>
          </a:p>
          <a:p>
            <a:pPr lvl="0"/>
            <a:r>
              <a:rPr lang="en-US" dirty="0"/>
              <a:t>How well have you done prospecting? </a:t>
            </a:r>
          </a:p>
          <a:p>
            <a:endParaRPr lang="en-US" dirty="0"/>
          </a:p>
          <a:p>
            <a:r>
              <a:rPr lang="en-US" b="1" dirty="0"/>
              <a:t>External Factors:</a:t>
            </a:r>
            <a:r>
              <a:rPr lang="en-US" dirty="0"/>
              <a:t> </a:t>
            </a:r>
          </a:p>
          <a:p>
            <a:pPr lvl="0"/>
            <a:r>
              <a:rPr lang="en-US" dirty="0"/>
              <a:t>How could the economy affect your fundraising? </a:t>
            </a:r>
          </a:p>
          <a:p>
            <a:pPr lvl="0"/>
            <a:r>
              <a:rPr lang="en-US" dirty="0"/>
              <a:t>What’s the current political environment?</a:t>
            </a:r>
          </a:p>
          <a:p>
            <a:pPr lvl="0"/>
            <a:r>
              <a:rPr lang="en-US" dirty="0"/>
              <a:t>What are the current giving trends among local donors?</a:t>
            </a:r>
          </a:p>
          <a:p>
            <a:endParaRPr lang="en-US" dirty="0"/>
          </a:p>
          <a:p>
            <a:endParaRPr lang="en-US" dirty="0"/>
          </a:p>
        </p:txBody>
      </p:sp>
      <p:sp>
        <p:nvSpPr>
          <p:cNvPr id="4" name="Slide Number Placeholder 3"/>
          <p:cNvSpPr>
            <a:spLocks noGrp="1"/>
          </p:cNvSpPr>
          <p:nvPr>
            <p:ph type="sldNum" sz="quarter" idx="10"/>
          </p:nvPr>
        </p:nvSpPr>
        <p:spPr/>
        <p:txBody>
          <a:bodyPr/>
          <a:lstStyle/>
          <a:p>
            <a:fld id="{66E30A5C-3C53-455F-AA6C-926C04EE368B}" type="slidenum">
              <a:rPr lang="en-US" smtClean="0"/>
              <a:t>12</a:t>
            </a:fld>
            <a:endParaRPr lang="en-US" dirty="0"/>
          </a:p>
        </p:txBody>
      </p:sp>
    </p:spTree>
    <p:extLst>
      <p:ext uri="{BB962C8B-B14F-4D97-AF65-F5344CB8AC3E}">
        <p14:creationId xmlns:p14="http://schemas.microsoft.com/office/powerpoint/2010/main" val="2192193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your assets?</a:t>
            </a:r>
          </a:p>
          <a:p>
            <a:endParaRPr lang="en-US" dirty="0"/>
          </a:p>
          <a:p>
            <a:endParaRPr lang="en-US" dirty="0"/>
          </a:p>
          <a:p>
            <a:r>
              <a:rPr lang="en-US" dirty="0"/>
              <a:t>Organizational assets are things you have going for you that make fundraising easier. </a:t>
            </a:r>
          </a:p>
          <a:p>
            <a:endParaRPr lang="en-US" dirty="0"/>
          </a:p>
          <a:p>
            <a:endParaRPr lang="en-US" dirty="0"/>
          </a:p>
          <a:p>
            <a:r>
              <a:rPr lang="en-US" dirty="0"/>
              <a:t>Fundraising assets raise good money for your nonprofit. </a:t>
            </a:r>
          </a:p>
          <a:p>
            <a:endParaRPr lang="en-US" dirty="0"/>
          </a:p>
          <a:p>
            <a:r>
              <a:rPr lang="en-US" dirty="0"/>
              <a:t>The more committed and engaged people you have fundraising, the more money you’ll raise and the more donors you’ll be able to build closer relationships with. Start brainstorming now who you can recruit to your council’s fundraising team.</a:t>
            </a:r>
          </a:p>
          <a:p>
            <a:r>
              <a:rPr lang="en-US" dirty="0"/>
              <a:t> </a:t>
            </a:r>
          </a:p>
          <a:p>
            <a:pPr marL="174056" indent="-174056">
              <a:buFont typeface="Arial" pitchFamily="34" charset="0"/>
              <a:buChar char="•"/>
            </a:pPr>
            <a:r>
              <a:rPr lang="en-US" dirty="0"/>
              <a:t>Board members</a:t>
            </a:r>
          </a:p>
          <a:p>
            <a:pPr marL="174056" indent="-174056">
              <a:buFont typeface="Arial" pitchFamily="34" charset="0"/>
              <a:buChar char="•"/>
            </a:pPr>
            <a:r>
              <a:rPr lang="en-US" dirty="0"/>
              <a:t>Advisory board members</a:t>
            </a:r>
          </a:p>
          <a:p>
            <a:pPr marL="174056" indent="-174056">
              <a:buFont typeface="Arial" pitchFamily="34" charset="0"/>
              <a:buChar char="•"/>
            </a:pPr>
            <a:r>
              <a:rPr lang="en-US" dirty="0"/>
              <a:t>Volunteers </a:t>
            </a:r>
          </a:p>
          <a:p>
            <a:pPr marL="174056" indent="-174056">
              <a:buFont typeface="Arial" pitchFamily="34" charset="0"/>
              <a:buChar char="•"/>
            </a:pPr>
            <a:r>
              <a:rPr lang="en-US" dirty="0"/>
              <a:t>Key donors</a:t>
            </a:r>
          </a:p>
          <a:p>
            <a:pPr marL="174056" indent="-174056">
              <a:buFont typeface="Arial" pitchFamily="34" charset="0"/>
              <a:buChar char="•"/>
            </a:pPr>
            <a:r>
              <a:rPr lang="en-US" dirty="0"/>
              <a:t>Staff </a:t>
            </a:r>
          </a:p>
          <a:p>
            <a:pPr marL="174056" indent="-174056">
              <a:buFont typeface="Arial" pitchFamily="34" charset="0"/>
              <a:buChar char="•"/>
            </a:pPr>
            <a:r>
              <a:rPr lang="en-US" dirty="0"/>
              <a:t>Who else?</a:t>
            </a:r>
          </a:p>
          <a:p>
            <a:endParaRPr lang="en-US" dirty="0"/>
          </a:p>
        </p:txBody>
      </p:sp>
      <p:sp>
        <p:nvSpPr>
          <p:cNvPr id="4" name="Slide Number Placeholder 3"/>
          <p:cNvSpPr>
            <a:spLocks noGrp="1"/>
          </p:cNvSpPr>
          <p:nvPr>
            <p:ph type="sldNum" sz="quarter" idx="10"/>
          </p:nvPr>
        </p:nvSpPr>
        <p:spPr/>
        <p:txBody>
          <a:bodyPr/>
          <a:lstStyle/>
          <a:p>
            <a:fld id="{66E30A5C-3C53-455F-AA6C-926C04EE368B}" type="slidenum">
              <a:rPr lang="en-US" smtClean="0"/>
              <a:t>13</a:t>
            </a:fld>
            <a:endParaRPr lang="en-US" dirty="0"/>
          </a:p>
        </p:txBody>
      </p:sp>
    </p:spTree>
    <p:extLst>
      <p:ext uri="{BB962C8B-B14F-4D97-AF65-F5344CB8AC3E}">
        <p14:creationId xmlns:p14="http://schemas.microsoft.com/office/powerpoint/2010/main" val="914553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 have your background information, you and the people who are responsible for implementation must set goals. </a:t>
            </a:r>
          </a:p>
          <a:p>
            <a:endParaRPr lang="en-US" dirty="0"/>
          </a:p>
          <a:p>
            <a:r>
              <a:rPr lang="en-US" dirty="0"/>
              <a:t>You will want to discuss the following two kinds of goals.</a:t>
            </a:r>
          </a:p>
          <a:p>
            <a:r>
              <a:rPr lang="en-US" dirty="0"/>
              <a:t> </a:t>
            </a:r>
          </a:p>
          <a:p>
            <a:pPr marL="232075" indent="-232075">
              <a:buAutoNum type="arabicPeriod"/>
            </a:pPr>
            <a:r>
              <a:rPr lang="en-US" b="1" dirty="0"/>
              <a:t>Strategic</a:t>
            </a:r>
            <a:r>
              <a:rPr lang="en-US" dirty="0"/>
              <a:t> – Non-monetary goals related to your development program. Could be things like become less dependent on United Way funding, increase board participation in fundraising, build closer relationships with donors, etc. What are your strategic goals for the coming year? Hint: Review your current strategic plan. </a:t>
            </a:r>
          </a:p>
          <a:p>
            <a:pPr marL="232075" indent="-232075">
              <a:buAutoNum type="arabicPeriod"/>
            </a:pPr>
            <a:endParaRPr lang="en-US" dirty="0"/>
          </a:p>
          <a:p>
            <a:r>
              <a:rPr lang="en-US" dirty="0"/>
              <a:t> </a:t>
            </a:r>
          </a:p>
          <a:p>
            <a:r>
              <a:rPr lang="en-US" b="1" dirty="0"/>
              <a:t>2. Financial</a:t>
            </a:r>
            <a:r>
              <a:rPr lang="en-US" dirty="0"/>
              <a:t> – These are your traditional monetary goals. How much do you hope to </a:t>
            </a:r>
          </a:p>
          <a:p>
            <a:r>
              <a:rPr lang="en-US" dirty="0"/>
              <a:t>    raise overall and from each strategy?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6E30A5C-3C53-455F-AA6C-926C04EE368B}" type="slidenum">
              <a:rPr lang="en-US" smtClean="0"/>
              <a:t>14</a:t>
            </a:fld>
            <a:endParaRPr lang="en-US" dirty="0"/>
          </a:p>
        </p:txBody>
      </p:sp>
    </p:spTree>
    <p:extLst>
      <p:ext uri="{BB962C8B-B14F-4D97-AF65-F5344CB8AC3E}">
        <p14:creationId xmlns:p14="http://schemas.microsoft.com/office/powerpoint/2010/main" val="1196287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targets to consider when developing your fundraising targets is:</a:t>
            </a:r>
          </a:p>
          <a:p>
            <a:endParaRPr lang="en-US" dirty="0"/>
          </a:p>
          <a:p>
            <a:pPr marL="232075" indent="-232075">
              <a:buFont typeface="+mj-lt"/>
              <a:buAutoNum type="arabicPeriod"/>
            </a:pPr>
            <a:r>
              <a:rPr lang="en-US" dirty="0"/>
              <a:t>Number of dollars to raise</a:t>
            </a:r>
          </a:p>
          <a:p>
            <a:pPr marL="232075" indent="-232075">
              <a:buFont typeface="+mj-lt"/>
              <a:buAutoNum type="arabicPeriod"/>
            </a:pPr>
            <a:endParaRPr lang="en-US" dirty="0"/>
          </a:p>
          <a:p>
            <a:pPr marL="232075" indent="-232075">
              <a:buFont typeface="+mj-lt"/>
              <a:buAutoNum type="arabicPeriod"/>
            </a:pPr>
            <a:r>
              <a:rPr lang="en-US" dirty="0"/>
              <a:t>Number of current donors to renew</a:t>
            </a:r>
          </a:p>
          <a:p>
            <a:pPr marL="232075" indent="-232075">
              <a:buFont typeface="+mj-lt"/>
              <a:buAutoNum type="arabicPeriod"/>
            </a:pPr>
            <a:endParaRPr lang="en-US" dirty="0"/>
          </a:p>
          <a:p>
            <a:pPr marL="232075" indent="-232075">
              <a:buFont typeface="+mj-lt"/>
              <a:buAutoNum type="arabicPeriod"/>
            </a:pPr>
            <a:r>
              <a:rPr lang="en-US" dirty="0"/>
              <a:t>Number of new donors to acquire</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6E30A5C-3C53-455F-AA6C-926C04EE368B}" type="slidenum">
              <a:rPr lang="en-US" smtClean="0"/>
              <a:t>15</a:t>
            </a:fld>
            <a:endParaRPr lang="en-US" dirty="0"/>
          </a:p>
        </p:txBody>
      </p:sp>
    </p:spTree>
    <p:extLst>
      <p:ext uri="{BB962C8B-B14F-4D97-AF65-F5344CB8AC3E}">
        <p14:creationId xmlns:p14="http://schemas.microsoft.com/office/powerpoint/2010/main" val="1196287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think about what fundraising activities to use,  we have lots to consider.  Instead of just  the approach that this is what we have always done take a look at them in another perspective.</a:t>
            </a:r>
          </a:p>
          <a:p>
            <a:endParaRPr lang="en-US" dirty="0"/>
          </a:p>
          <a:p>
            <a:endParaRPr lang="en-US" dirty="0"/>
          </a:p>
        </p:txBody>
      </p:sp>
      <p:sp>
        <p:nvSpPr>
          <p:cNvPr id="4" name="Slide Number Placeholder 3"/>
          <p:cNvSpPr>
            <a:spLocks noGrp="1"/>
          </p:cNvSpPr>
          <p:nvPr>
            <p:ph type="sldNum" sz="quarter" idx="10"/>
          </p:nvPr>
        </p:nvSpPr>
        <p:spPr/>
        <p:txBody>
          <a:bodyPr/>
          <a:lstStyle/>
          <a:p>
            <a:fld id="{66E30A5C-3C53-455F-AA6C-926C04EE368B}" type="slidenum">
              <a:rPr lang="en-US" smtClean="0"/>
              <a:t>16</a:t>
            </a:fld>
            <a:endParaRPr lang="en-US" dirty="0"/>
          </a:p>
        </p:txBody>
      </p:sp>
    </p:spTree>
    <p:extLst>
      <p:ext uri="{BB962C8B-B14F-4D97-AF65-F5344CB8AC3E}">
        <p14:creationId xmlns:p14="http://schemas.microsoft.com/office/powerpoint/2010/main" val="28581240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it from the following perspectives – getting new funders, renewing current supporters, and getting current donors to increase their support. </a:t>
            </a:r>
          </a:p>
          <a:p>
            <a:endParaRPr lang="en-US" dirty="0"/>
          </a:p>
          <a:p>
            <a:r>
              <a:rPr lang="en-US" dirty="0"/>
              <a:t>You will also need to incorporate donor relations into your plan, not just solicitations. </a:t>
            </a:r>
          </a:p>
          <a:p>
            <a:endParaRPr lang="en-US" dirty="0"/>
          </a:p>
          <a:p>
            <a:endParaRPr lang="en-US" dirty="0"/>
          </a:p>
          <a:p>
            <a:r>
              <a:rPr lang="en-US" b="1" dirty="0"/>
              <a:t>Acquire –</a:t>
            </a:r>
          </a:p>
          <a:p>
            <a:r>
              <a:rPr lang="en-US" dirty="0"/>
              <a:t>What will you do to identify and acquire new donors</a:t>
            </a:r>
          </a:p>
          <a:p>
            <a:endParaRPr lang="en-US" b="1" dirty="0"/>
          </a:p>
          <a:p>
            <a:r>
              <a:rPr lang="en-US" b="1" dirty="0"/>
              <a:t>Renew –</a:t>
            </a:r>
          </a:p>
          <a:p>
            <a:r>
              <a:rPr lang="en-US" dirty="0"/>
              <a:t>How will you approach current donors about renewing their support? </a:t>
            </a:r>
          </a:p>
          <a:p>
            <a:endParaRPr lang="en-US" b="1" dirty="0"/>
          </a:p>
          <a:p>
            <a:r>
              <a:rPr lang="en-US" b="1" dirty="0"/>
              <a:t>Upgrade –</a:t>
            </a:r>
          </a:p>
          <a:p>
            <a:r>
              <a:rPr lang="en-US" dirty="0"/>
              <a:t>Getting supporters to consider larger gifts usually requires a more personal touch – personal calls, and face-to-face meetings.</a:t>
            </a:r>
          </a:p>
          <a:p>
            <a:endParaRPr lang="en-US" b="1" dirty="0"/>
          </a:p>
          <a:p>
            <a:r>
              <a:rPr lang="en-US" b="1" dirty="0"/>
              <a:t>Donor Relations – </a:t>
            </a:r>
          </a:p>
          <a:p>
            <a:r>
              <a:rPr lang="en-US" dirty="0"/>
              <a:t>For all categories of donors. </a:t>
            </a:r>
          </a:p>
          <a:p>
            <a:r>
              <a:rPr lang="en-US" dirty="0"/>
              <a:t>What will you do to build closer relationships with them?</a:t>
            </a:r>
          </a:p>
          <a:p>
            <a:endParaRPr lang="en-US" dirty="0"/>
          </a:p>
        </p:txBody>
      </p:sp>
      <p:sp>
        <p:nvSpPr>
          <p:cNvPr id="4" name="Slide Number Placeholder 3"/>
          <p:cNvSpPr>
            <a:spLocks noGrp="1"/>
          </p:cNvSpPr>
          <p:nvPr>
            <p:ph type="sldNum" sz="quarter" idx="10"/>
          </p:nvPr>
        </p:nvSpPr>
        <p:spPr/>
        <p:txBody>
          <a:bodyPr/>
          <a:lstStyle/>
          <a:p>
            <a:fld id="{66E30A5C-3C53-455F-AA6C-926C04EE368B}" type="slidenum">
              <a:rPr lang="en-US" smtClean="0"/>
              <a:t>17</a:t>
            </a:fld>
            <a:endParaRPr lang="en-US" dirty="0"/>
          </a:p>
        </p:txBody>
      </p:sp>
    </p:spTree>
    <p:extLst>
      <p:ext uri="{BB962C8B-B14F-4D97-AF65-F5344CB8AC3E}">
        <p14:creationId xmlns:p14="http://schemas.microsoft.com/office/powerpoint/2010/main" val="4119878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decide what strategies you are going to implement, you’ll need to put them on a timeline. </a:t>
            </a:r>
          </a:p>
          <a:p>
            <a:endParaRPr lang="en-US" dirty="0"/>
          </a:p>
          <a:p>
            <a:r>
              <a:rPr lang="en-US" dirty="0"/>
              <a:t>Some things will only happen at certain times (e.g. special events) and others will happen year round (e.g. donor relations). </a:t>
            </a:r>
          </a:p>
          <a:p>
            <a:endParaRPr lang="en-US" dirty="0"/>
          </a:p>
          <a:p>
            <a:r>
              <a:rPr lang="en-US" dirty="0"/>
              <a:t>Make sure not to oversaturate your donors. Include all campaign activities, events, marketing and communications. </a:t>
            </a:r>
          </a:p>
          <a:p>
            <a:r>
              <a:rPr lang="en-US" dirty="0"/>
              <a:t> </a:t>
            </a:r>
          </a:p>
          <a:p>
            <a:endParaRPr lang="en-US" dirty="0"/>
          </a:p>
        </p:txBody>
      </p:sp>
      <p:sp>
        <p:nvSpPr>
          <p:cNvPr id="4" name="Slide Number Placeholder 3"/>
          <p:cNvSpPr>
            <a:spLocks noGrp="1"/>
          </p:cNvSpPr>
          <p:nvPr>
            <p:ph type="sldNum" sz="quarter" idx="10"/>
          </p:nvPr>
        </p:nvSpPr>
        <p:spPr/>
        <p:txBody>
          <a:bodyPr/>
          <a:lstStyle/>
          <a:p>
            <a:fld id="{66E30A5C-3C53-455F-AA6C-926C04EE368B}" type="slidenum">
              <a:rPr lang="en-US" smtClean="0"/>
              <a:t>18</a:t>
            </a:fld>
            <a:endParaRPr lang="en-US" dirty="0"/>
          </a:p>
        </p:txBody>
      </p:sp>
    </p:spTree>
    <p:extLst>
      <p:ext uri="{BB962C8B-B14F-4D97-AF65-F5344CB8AC3E}">
        <p14:creationId xmlns:p14="http://schemas.microsoft.com/office/powerpoint/2010/main" val="36241042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each strategy that you plan to use, you will need to outline the following:</a:t>
            </a:r>
          </a:p>
          <a:p>
            <a:r>
              <a:rPr lang="en-US" dirty="0"/>
              <a:t> </a:t>
            </a:r>
          </a:p>
          <a:p>
            <a:pPr lvl="0"/>
            <a:r>
              <a:rPr lang="en-US" dirty="0"/>
              <a:t>Projected gross income</a:t>
            </a:r>
          </a:p>
          <a:p>
            <a:pPr lvl="0"/>
            <a:endParaRPr lang="en-US" dirty="0"/>
          </a:p>
          <a:p>
            <a:pPr lvl="0"/>
            <a:r>
              <a:rPr lang="en-US" dirty="0"/>
              <a:t>Expenses – cost of executing this fundraising strategy </a:t>
            </a:r>
          </a:p>
          <a:p>
            <a:pPr lvl="0"/>
            <a:endParaRPr lang="en-US" dirty="0"/>
          </a:p>
          <a:p>
            <a:pPr lvl="0"/>
            <a:r>
              <a:rPr lang="en-US" dirty="0"/>
              <a:t>Net income after expenses</a:t>
            </a:r>
          </a:p>
          <a:p>
            <a:pPr lvl="0"/>
            <a:endParaRPr lang="en-US" dirty="0"/>
          </a:p>
          <a:p>
            <a:pPr lvl="0"/>
            <a:r>
              <a:rPr lang="en-US" dirty="0"/>
              <a:t>Other goals such as donor appreciation, acquiring new donors, generating publicity, involving board members in fundraising</a:t>
            </a:r>
          </a:p>
          <a:p>
            <a:pPr lvl="0"/>
            <a:endParaRPr lang="en-US" dirty="0"/>
          </a:p>
          <a:p>
            <a:pPr lvl="0"/>
            <a:r>
              <a:rPr lang="en-US" dirty="0"/>
              <a:t>Which volunteers and staff are needed to carry out the strategy?</a:t>
            </a:r>
          </a:p>
          <a:p>
            <a:r>
              <a:rPr lang="en-US" dirty="0"/>
              <a:t> </a:t>
            </a:r>
          </a:p>
          <a:p>
            <a:r>
              <a:rPr lang="en-US" dirty="0"/>
              <a:t>Pull all your plans together into one chart showing what fundraising activities you will be doing, how much you intend to raise, from whom, when, who will do what, and how much it will cost. </a:t>
            </a:r>
          </a:p>
          <a:p>
            <a:endParaRPr lang="en-US" dirty="0"/>
          </a:p>
        </p:txBody>
      </p:sp>
      <p:sp>
        <p:nvSpPr>
          <p:cNvPr id="4" name="Slide Number Placeholder 3"/>
          <p:cNvSpPr>
            <a:spLocks noGrp="1"/>
          </p:cNvSpPr>
          <p:nvPr>
            <p:ph type="sldNum" sz="quarter" idx="10"/>
          </p:nvPr>
        </p:nvSpPr>
        <p:spPr/>
        <p:txBody>
          <a:bodyPr/>
          <a:lstStyle/>
          <a:p>
            <a:fld id="{66E30A5C-3C53-455F-AA6C-926C04EE368B}" type="slidenum">
              <a:rPr lang="en-US" smtClean="0"/>
              <a:t>19</a:t>
            </a:fld>
            <a:endParaRPr lang="en-US" dirty="0"/>
          </a:p>
        </p:txBody>
      </p:sp>
    </p:spTree>
    <p:extLst>
      <p:ext uri="{BB962C8B-B14F-4D97-AF65-F5344CB8AC3E}">
        <p14:creationId xmlns:p14="http://schemas.microsoft.com/office/powerpoint/2010/main" val="3385673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are in fundraising we know we need a plan just like when building a skyscraper </a:t>
            </a:r>
          </a:p>
          <a:p>
            <a:endParaRPr lang="en-US" dirty="0"/>
          </a:p>
          <a:p>
            <a:r>
              <a:rPr lang="en-US" dirty="0"/>
              <a:t>we need a set of blueprints to insure our success. </a:t>
            </a:r>
          </a:p>
        </p:txBody>
      </p:sp>
      <p:sp>
        <p:nvSpPr>
          <p:cNvPr id="4" name="Slide Number Placeholder 3"/>
          <p:cNvSpPr>
            <a:spLocks noGrp="1"/>
          </p:cNvSpPr>
          <p:nvPr>
            <p:ph type="sldNum" sz="quarter" idx="10"/>
          </p:nvPr>
        </p:nvSpPr>
        <p:spPr/>
        <p:txBody>
          <a:bodyPr/>
          <a:lstStyle/>
          <a:p>
            <a:fld id="{66E30A5C-3C53-455F-AA6C-926C04EE368B}" type="slidenum">
              <a:rPr lang="en-US" smtClean="0"/>
              <a:t>2</a:t>
            </a:fld>
            <a:endParaRPr lang="en-US" dirty="0"/>
          </a:p>
        </p:txBody>
      </p:sp>
    </p:spTree>
    <p:extLst>
      <p:ext uri="{BB962C8B-B14F-4D97-AF65-F5344CB8AC3E}">
        <p14:creationId xmlns:p14="http://schemas.microsoft.com/office/powerpoint/2010/main" val="31667317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1"/>
            <a:ext cx="5486400" cy="4493260"/>
          </a:xfrm>
        </p:spPr>
        <p:txBody>
          <a:bodyPr>
            <a:normAutofit fontScale="92500" lnSpcReduction="10000"/>
          </a:bodyPr>
          <a:lstStyle/>
          <a:p>
            <a:r>
              <a:rPr lang="en-US" dirty="0"/>
              <a:t>Sure, the bottom line is usually measured by how much money is raised. But, there are other factors that should also be included in evaluating the success of your fundraising strategies and your development plan each year</a:t>
            </a:r>
          </a:p>
          <a:p>
            <a:endParaRPr lang="en-US" dirty="0"/>
          </a:p>
          <a:p>
            <a:r>
              <a:rPr lang="en-US" dirty="0"/>
              <a:t>For a more complete assessment of your development program, include these types of metrics as part of the evaluation component of your fundraising plan in addition to traditional measures.</a:t>
            </a:r>
          </a:p>
          <a:p>
            <a:r>
              <a:rPr lang="en-US" dirty="0"/>
              <a:t> </a:t>
            </a:r>
          </a:p>
          <a:p>
            <a:r>
              <a:rPr lang="en-US" dirty="0"/>
              <a:t>Track and measure:</a:t>
            </a:r>
          </a:p>
          <a:p>
            <a:pPr marL="174056" indent="-174056">
              <a:buFont typeface="Arial" pitchFamily="34" charset="0"/>
              <a:buChar char="•"/>
            </a:pPr>
            <a:r>
              <a:rPr lang="en-US" dirty="0"/>
              <a:t>Number of contacts with donors</a:t>
            </a:r>
          </a:p>
          <a:p>
            <a:pPr marL="174056" indent="-174056">
              <a:buFont typeface="Arial" pitchFamily="34" charset="0"/>
              <a:buChar char="•"/>
            </a:pPr>
            <a:r>
              <a:rPr lang="en-US" dirty="0"/>
              <a:t>Number of donors who renew their support compared to the year before (your donor retention rate; the reverse is your donor attrition rate)</a:t>
            </a:r>
          </a:p>
          <a:p>
            <a:pPr marL="174056" indent="-174056">
              <a:buFont typeface="Arial" pitchFamily="34" charset="0"/>
              <a:buChar char="•"/>
            </a:pPr>
            <a:r>
              <a:rPr lang="en-US" dirty="0"/>
              <a:t>Number of donors who increase their support </a:t>
            </a:r>
          </a:p>
          <a:p>
            <a:pPr marL="174056" indent="-174056">
              <a:buFont typeface="Arial" pitchFamily="34" charset="0"/>
              <a:buChar char="•"/>
            </a:pPr>
            <a:r>
              <a:rPr lang="en-US" dirty="0"/>
              <a:t>Number of new donors acquired</a:t>
            </a:r>
          </a:p>
          <a:p>
            <a:pPr marL="174056" indent="-174056">
              <a:buFont typeface="Arial" pitchFamily="34" charset="0"/>
              <a:buChar char="•"/>
            </a:pPr>
            <a:r>
              <a:rPr lang="en-US" dirty="0"/>
              <a:t>Number of donors who attended events (both cultivation and fundraising events)</a:t>
            </a:r>
          </a:p>
          <a:p>
            <a:pPr marL="174056" indent="-174056">
              <a:buFont typeface="Arial" pitchFamily="34" charset="0"/>
              <a:buChar char="•"/>
            </a:pPr>
            <a:r>
              <a:rPr lang="en-US" dirty="0"/>
              <a:t>New volunteers and new board members involved in fundraising</a:t>
            </a:r>
          </a:p>
          <a:p>
            <a:pPr marL="174056" indent="-174056">
              <a:buFont typeface="Arial" pitchFamily="34" charset="0"/>
              <a:buChar char="•"/>
            </a:pPr>
            <a:r>
              <a:rPr lang="en-US" dirty="0"/>
              <a:t>Number of first-time donors who become regular donors (your conversion rate)</a:t>
            </a:r>
          </a:p>
          <a:p>
            <a:pPr marL="174056" indent="-174056">
              <a:buFont typeface="Arial" pitchFamily="34" charset="0"/>
              <a:buChar char="•"/>
            </a:pPr>
            <a:r>
              <a:rPr lang="en-US" dirty="0"/>
              <a:t>Number of prospects identified and the percent of those who become donors</a:t>
            </a:r>
          </a:p>
          <a:p>
            <a:r>
              <a:rPr lang="en-US" dirty="0"/>
              <a:t> </a:t>
            </a:r>
          </a:p>
          <a:p>
            <a:r>
              <a:rPr lang="en-US" dirty="0"/>
              <a:t>The impact of donor relations can also be evaluated. You can measure:</a:t>
            </a:r>
          </a:p>
          <a:p>
            <a:pPr lvl="0"/>
            <a:r>
              <a:rPr lang="en-US" dirty="0"/>
              <a:t>Frequency of contact with donors without asking for a gift</a:t>
            </a:r>
          </a:p>
          <a:p>
            <a:pPr marL="174056" indent="-174056">
              <a:buFont typeface="Arial" pitchFamily="34" charset="0"/>
              <a:buChar char="•"/>
            </a:pPr>
            <a:r>
              <a:rPr lang="en-US" dirty="0"/>
              <a:t>How many different ways donors participate in your council</a:t>
            </a:r>
          </a:p>
          <a:p>
            <a:pPr marL="174056" indent="-174056">
              <a:buFont typeface="Arial" pitchFamily="34" charset="0"/>
              <a:buChar char="•"/>
            </a:pPr>
            <a:r>
              <a:rPr lang="en-US" dirty="0"/>
              <a:t>Amount of donor-initiated contact with your council</a:t>
            </a:r>
          </a:p>
          <a:p>
            <a:pPr marL="174056" indent="-174056">
              <a:buFont typeface="Arial" pitchFamily="34" charset="0"/>
              <a:buChar char="•"/>
            </a:pPr>
            <a:r>
              <a:rPr lang="en-US" dirty="0"/>
              <a:t>Number of donor responses to your contacts (returned surveys, call backs, etc)</a:t>
            </a:r>
          </a:p>
          <a:p>
            <a:pPr marL="174056" indent="-174056">
              <a:buFont typeface="Arial" pitchFamily="34" charset="0"/>
              <a:buChar char="•"/>
            </a:pPr>
            <a:r>
              <a:rPr lang="en-US" dirty="0"/>
              <a:t>How often donors refer others to your council</a:t>
            </a:r>
          </a:p>
          <a:p>
            <a:pPr marL="174056" indent="-174056">
              <a:buFont typeface="Arial" pitchFamily="34" charset="0"/>
              <a:buChar char="•"/>
            </a:pPr>
            <a:r>
              <a:rPr lang="en-US" dirty="0"/>
              <a:t>Diversity, regularity, and frequency of your contact with donors</a:t>
            </a:r>
          </a:p>
          <a:p>
            <a:pPr marL="174056" indent="-174056">
              <a:buFont typeface="Arial" pitchFamily="34" charset="0"/>
              <a:buChar char="•"/>
            </a:pPr>
            <a:r>
              <a:rPr lang="en-US" dirty="0"/>
              <a:t>Level of personalization in your communications</a:t>
            </a:r>
          </a:p>
          <a:p>
            <a:pPr marL="174056" indent="-174056">
              <a:buFont typeface="Arial" pitchFamily="34" charset="0"/>
              <a:buChar char="•"/>
            </a:pPr>
            <a:r>
              <a:rPr lang="en-US" dirty="0"/>
              <a:t>Level to which your communications speak to the donor and write the donor into the story</a:t>
            </a:r>
          </a:p>
          <a:p>
            <a:endParaRPr lang="en-US" dirty="0"/>
          </a:p>
        </p:txBody>
      </p:sp>
      <p:sp>
        <p:nvSpPr>
          <p:cNvPr id="4" name="Slide Number Placeholder 3"/>
          <p:cNvSpPr>
            <a:spLocks noGrp="1"/>
          </p:cNvSpPr>
          <p:nvPr>
            <p:ph type="sldNum" sz="quarter" idx="10"/>
          </p:nvPr>
        </p:nvSpPr>
        <p:spPr/>
        <p:txBody>
          <a:bodyPr/>
          <a:lstStyle/>
          <a:p>
            <a:fld id="{66E30A5C-3C53-455F-AA6C-926C04EE368B}" type="slidenum">
              <a:rPr lang="en-US" smtClean="0"/>
              <a:t>20</a:t>
            </a:fld>
            <a:endParaRPr lang="en-US" dirty="0"/>
          </a:p>
        </p:txBody>
      </p:sp>
    </p:spTree>
    <p:extLst>
      <p:ext uri="{BB962C8B-B14F-4D97-AF65-F5344CB8AC3E}">
        <p14:creationId xmlns:p14="http://schemas.microsoft.com/office/powerpoint/2010/main" val="204431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E30A5C-3C53-455F-AA6C-926C04EE368B}" type="slidenum">
              <a:rPr lang="en-US" smtClean="0"/>
              <a:t>21</a:t>
            </a:fld>
            <a:endParaRPr lang="en-US" dirty="0"/>
          </a:p>
        </p:txBody>
      </p:sp>
    </p:spTree>
    <p:extLst>
      <p:ext uri="{BB962C8B-B14F-4D97-AF65-F5344CB8AC3E}">
        <p14:creationId xmlns:p14="http://schemas.microsoft.com/office/powerpoint/2010/main" val="3600749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do not have a plan we are going to spend a lot a time simply being reactive to </a:t>
            </a:r>
          </a:p>
          <a:p>
            <a:endParaRPr lang="en-US" dirty="0"/>
          </a:p>
          <a:p>
            <a:r>
              <a:rPr lang="en-US" dirty="0"/>
              <a:t>the things going around us not being proactive and leading the way.</a:t>
            </a:r>
          </a:p>
          <a:p>
            <a:endParaRPr lang="en-US" dirty="0"/>
          </a:p>
          <a:p>
            <a:endParaRPr lang="en-US" dirty="0"/>
          </a:p>
          <a:p>
            <a:r>
              <a:rPr lang="en-US" dirty="0"/>
              <a:t>We will not know where we are going and the plan will allow everyone on our team </a:t>
            </a:r>
          </a:p>
          <a:p>
            <a:endParaRPr lang="en-US" dirty="0"/>
          </a:p>
          <a:p>
            <a:r>
              <a:rPr lang="en-US" dirty="0"/>
              <a:t>volunteers and professionals to be on the same page which will make everyone's job </a:t>
            </a:r>
          </a:p>
          <a:p>
            <a:endParaRPr lang="en-US" dirty="0"/>
          </a:p>
          <a:p>
            <a:r>
              <a:rPr lang="en-US" dirty="0"/>
              <a:t>easier.</a:t>
            </a:r>
          </a:p>
          <a:p>
            <a:endParaRPr lang="en-US" dirty="0"/>
          </a:p>
          <a:p>
            <a:endParaRPr lang="en-US" dirty="0"/>
          </a:p>
        </p:txBody>
      </p:sp>
      <p:sp>
        <p:nvSpPr>
          <p:cNvPr id="4" name="Slide Number Placeholder 3"/>
          <p:cNvSpPr>
            <a:spLocks noGrp="1"/>
          </p:cNvSpPr>
          <p:nvPr>
            <p:ph type="sldNum" sz="quarter" idx="10"/>
          </p:nvPr>
        </p:nvSpPr>
        <p:spPr/>
        <p:txBody>
          <a:bodyPr/>
          <a:lstStyle/>
          <a:p>
            <a:fld id="{66E30A5C-3C53-455F-AA6C-926C04EE368B}" type="slidenum">
              <a:rPr lang="en-US" smtClean="0"/>
              <a:t>3</a:t>
            </a:fld>
            <a:endParaRPr lang="en-US" dirty="0"/>
          </a:p>
        </p:txBody>
      </p:sp>
    </p:spTree>
    <p:extLst>
      <p:ext uri="{BB962C8B-B14F-4D97-AF65-F5344CB8AC3E}">
        <p14:creationId xmlns:p14="http://schemas.microsoft.com/office/powerpoint/2010/main" val="1982724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dirty="0"/>
              <a:t>If we do not have a plan then we will tend to believe that any road will achieve our objective but your direction may not be the same as the other members of the team and we create :</a:t>
            </a:r>
          </a:p>
          <a:p>
            <a:pPr>
              <a:lnSpc>
                <a:spcPct val="150000"/>
              </a:lnSpc>
            </a:pPr>
            <a:endParaRPr lang="en-US" dirty="0"/>
          </a:p>
          <a:p>
            <a:pPr>
              <a:lnSpc>
                <a:spcPct val="150000"/>
              </a:lnSpc>
            </a:pPr>
            <a:r>
              <a:rPr lang="en-US" dirty="0"/>
              <a:t>Confusion and Frustration for everyone.</a:t>
            </a:r>
          </a:p>
          <a:p>
            <a:pPr>
              <a:lnSpc>
                <a:spcPct val="150000"/>
              </a:lnSpc>
            </a:pPr>
            <a:endParaRPr lang="en-US" dirty="0"/>
          </a:p>
          <a:p>
            <a:pPr>
              <a:lnSpc>
                <a:spcPct val="150000"/>
              </a:lnSpc>
            </a:pPr>
            <a:r>
              <a:rPr lang="en-US" dirty="0"/>
              <a:t>We also tend to  move from fundraising activity to activity and never really evaluate our efforts.</a:t>
            </a:r>
          </a:p>
        </p:txBody>
      </p:sp>
      <p:sp>
        <p:nvSpPr>
          <p:cNvPr id="4" name="Slide Number Placeholder 3"/>
          <p:cNvSpPr>
            <a:spLocks noGrp="1"/>
          </p:cNvSpPr>
          <p:nvPr>
            <p:ph type="sldNum" sz="quarter" idx="10"/>
          </p:nvPr>
        </p:nvSpPr>
        <p:spPr/>
        <p:txBody>
          <a:bodyPr/>
          <a:lstStyle/>
          <a:p>
            <a:fld id="{66E30A5C-3C53-455F-AA6C-926C04EE368B}" type="slidenum">
              <a:rPr lang="en-US" smtClean="0"/>
              <a:t>4</a:t>
            </a:fld>
            <a:endParaRPr lang="en-US" dirty="0"/>
          </a:p>
        </p:txBody>
      </p:sp>
    </p:spTree>
    <p:extLst>
      <p:ext uri="{BB962C8B-B14F-4D97-AF65-F5344CB8AC3E}">
        <p14:creationId xmlns:p14="http://schemas.microsoft.com/office/powerpoint/2010/main" val="2570718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dirty="0"/>
              <a:t>We have 10 simple steps to create your development plan.  Now each of these  are going to look pretty simple but their is a lot of detail into each one and we are going to dig into each one as we go.</a:t>
            </a:r>
          </a:p>
          <a:p>
            <a:pPr>
              <a:lnSpc>
                <a:spcPct val="150000"/>
              </a:lnSpc>
            </a:pPr>
            <a:endParaRPr lang="en-US" dirty="0"/>
          </a:p>
          <a:p>
            <a:pPr>
              <a:lnSpc>
                <a:spcPct val="150000"/>
              </a:lnSpc>
            </a:pPr>
            <a:r>
              <a:rPr lang="en-US" dirty="0"/>
              <a:t>Step 1	Ownership</a:t>
            </a:r>
          </a:p>
          <a:p>
            <a:pPr>
              <a:lnSpc>
                <a:spcPct val="150000"/>
              </a:lnSpc>
            </a:pPr>
            <a:r>
              <a:rPr lang="en-US" dirty="0"/>
              <a:t>Step 2	Gathering information</a:t>
            </a:r>
          </a:p>
          <a:p>
            <a:pPr>
              <a:lnSpc>
                <a:spcPct val="150000"/>
              </a:lnSpc>
            </a:pPr>
            <a:r>
              <a:rPr lang="en-US" dirty="0"/>
              <a:t>Step 3	Analyze your data</a:t>
            </a:r>
          </a:p>
          <a:p>
            <a:pPr>
              <a:lnSpc>
                <a:spcPct val="150000"/>
              </a:lnSpc>
            </a:pPr>
            <a:r>
              <a:rPr lang="en-US" dirty="0"/>
              <a:t>Step 4 	Factors (internal &amp; external)</a:t>
            </a:r>
          </a:p>
          <a:p>
            <a:pPr>
              <a:lnSpc>
                <a:spcPct val="150000"/>
              </a:lnSpc>
            </a:pPr>
            <a:r>
              <a:rPr lang="en-US" dirty="0"/>
              <a:t>Step 5	Whose on your development team</a:t>
            </a:r>
          </a:p>
          <a:p>
            <a:pPr>
              <a:lnSpc>
                <a:spcPct val="150000"/>
              </a:lnSpc>
            </a:pPr>
            <a:r>
              <a:rPr lang="en-US" dirty="0"/>
              <a:t>Step 6	What are our goals – strategic &amp; monetary</a:t>
            </a:r>
          </a:p>
          <a:p>
            <a:pPr>
              <a:lnSpc>
                <a:spcPct val="150000"/>
              </a:lnSpc>
            </a:pPr>
            <a:r>
              <a:rPr lang="en-US" dirty="0"/>
              <a:t>Step 7	What are the activities we are going to use to raise our funds </a:t>
            </a:r>
          </a:p>
          <a:p>
            <a:pPr>
              <a:lnSpc>
                <a:spcPct val="150000"/>
              </a:lnSpc>
            </a:pPr>
            <a:r>
              <a:rPr lang="en-US" dirty="0"/>
              <a:t>Step 8	What's our timeline </a:t>
            </a:r>
          </a:p>
          <a:p>
            <a:pPr>
              <a:lnSpc>
                <a:spcPct val="150000"/>
              </a:lnSpc>
            </a:pPr>
            <a:r>
              <a:rPr lang="en-US" dirty="0"/>
              <a:t>Step 9	Details of each activity</a:t>
            </a:r>
          </a:p>
          <a:p>
            <a:pPr>
              <a:lnSpc>
                <a:spcPct val="150000"/>
              </a:lnSpc>
            </a:pPr>
            <a:r>
              <a:rPr lang="en-US" dirty="0"/>
              <a:t>Step 10	How will we know we are successful</a:t>
            </a:r>
          </a:p>
          <a:p>
            <a:endParaRPr lang="en-US" dirty="0"/>
          </a:p>
        </p:txBody>
      </p:sp>
      <p:sp>
        <p:nvSpPr>
          <p:cNvPr id="4" name="Slide Number Placeholder 3"/>
          <p:cNvSpPr>
            <a:spLocks noGrp="1"/>
          </p:cNvSpPr>
          <p:nvPr>
            <p:ph type="sldNum" sz="quarter" idx="10"/>
          </p:nvPr>
        </p:nvSpPr>
        <p:spPr/>
        <p:txBody>
          <a:bodyPr/>
          <a:lstStyle/>
          <a:p>
            <a:fld id="{66E30A5C-3C53-455F-AA6C-926C04EE368B}" type="slidenum">
              <a:rPr lang="en-US" smtClean="0"/>
              <a:t>5</a:t>
            </a:fld>
            <a:endParaRPr lang="en-US" dirty="0"/>
          </a:p>
        </p:txBody>
      </p:sp>
    </p:spTree>
    <p:extLst>
      <p:ext uri="{BB962C8B-B14F-4D97-AF65-F5344CB8AC3E}">
        <p14:creationId xmlns:p14="http://schemas.microsoft.com/office/powerpoint/2010/main" val="3090432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get us started on the right track we really need to know where we want to end up.</a:t>
            </a:r>
          </a:p>
          <a:p>
            <a:endParaRPr lang="en-US" dirty="0"/>
          </a:p>
          <a:p>
            <a:r>
              <a:rPr lang="en-US" dirty="0"/>
              <a:t>So ask yourself how much money do you need to raise this year.  What is that number_________________?</a:t>
            </a:r>
          </a:p>
          <a:p>
            <a:endParaRPr lang="en-US" dirty="0"/>
          </a:p>
          <a:p>
            <a:endParaRPr lang="en-US" dirty="0"/>
          </a:p>
          <a:p>
            <a:r>
              <a:rPr lang="en-US" dirty="0"/>
              <a:t>Also what will it take to deliver service this year.   </a:t>
            </a:r>
          </a:p>
          <a:p>
            <a:endParaRPr lang="en-US" dirty="0"/>
          </a:p>
          <a:p>
            <a:endParaRPr lang="en-US" dirty="0"/>
          </a:p>
          <a:p>
            <a:r>
              <a:rPr lang="en-US" dirty="0"/>
              <a:t>How many youth do you want to serve this year – what is the cost?</a:t>
            </a:r>
          </a:p>
        </p:txBody>
      </p:sp>
      <p:sp>
        <p:nvSpPr>
          <p:cNvPr id="4" name="Slide Number Placeholder 3"/>
          <p:cNvSpPr>
            <a:spLocks noGrp="1"/>
          </p:cNvSpPr>
          <p:nvPr>
            <p:ph type="sldNum" sz="quarter" idx="10"/>
          </p:nvPr>
        </p:nvSpPr>
        <p:spPr/>
        <p:txBody>
          <a:bodyPr/>
          <a:lstStyle/>
          <a:p>
            <a:fld id="{66E30A5C-3C53-455F-AA6C-926C04EE368B}" type="slidenum">
              <a:rPr lang="en-US" smtClean="0"/>
              <a:t>6</a:t>
            </a:fld>
            <a:endParaRPr lang="en-US" dirty="0"/>
          </a:p>
        </p:txBody>
      </p:sp>
    </p:spTree>
    <p:extLst>
      <p:ext uri="{BB962C8B-B14F-4D97-AF65-F5344CB8AC3E}">
        <p14:creationId xmlns:p14="http://schemas.microsoft.com/office/powerpoint/2010/main" val="550941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dirty="0"/>
              <a:t>We tend to say we want to do more but we also want to raise our funds the same way we have every year.</a:t>
            </a:r>
          </a:p>
          <a:p>
            <a:pPr>
              <a:lnSpc>
                <a:spcPct val="150000"/>
              </a:lnSpc>
            </a:pPr>
            <a:endParaRPr lang="en-US" dirty="0"/>
          </a:p>
          <a:p>
            <a:pPr>
              <a:lnSpc>
                <a:spcPct val="150000"/>
              </a:lnSpc>
            </a:pPr>
            <a:r>
              <a:rPr lang="en-US" dirty="0"/>
              <a:t>We have all heard the saying:  </a:t>
            </a:r>
          </a:p>
          <a:p>
            <a:pPr>
              <a:lnSpc>
                <a:spcPct val="150000"/>
              </a:lnSpc>
            </a:pPr>
            <a:endParaRPr lang="en-US" dirty="0"/>
          </a:p>
          <a:p>
            <a:pPr algn="ctr">
              <a:lnSpc>
                <a:spcPct val="150000"/>
              </a:lnSpc>
            </a:pPr>
            <a:r>
              <a:rPr lang="en-US" i="1" dirty="0"/>
              <a:t>If we always do what we always done we will get what you always got.</a:t>
            </a:r>
          </a:p>
          <a:p>
            <a:pPr>
              <a:lnSpc>
                <a:spcPct val="150000"/>
              </a:lnSpc>
            </a:pPr>
            <a:endParaRPr lang="en-US" dirty="0"/>
          </a:p>
          <a:p>
            <a:pPr>
              <a:lnSpc>
                <a:spcPct val="150000"/>
              </a:lnSpc>
            </a:pPr>
            <a:r>
              <a:rPr lang="en-US" dirty="0"/>
              <a:t>If you want something that you have never had you’ll have to do something different which might  only be  the development of a plan of action.</a:t>
            </a:r>
          </a:p>
        </p:txBody>
      </p:sp>
      <p:sp>
        <p:nvSpPr>
          <p:cNvPr id="4" name="Slide Number Placeholder 3"/>
          <p:cNvSpPr>
            <a:spLocks noGrp="1"/>
          </p:cNvSpPr>
          <p:nvPr>
            <p:ph type="sldNum" sz="quarter" idx="10"/>
          </p:nvPr>
        </p:nvSpPr>
        <p:spPr/>
        <p:txBody>
          <a:bodyPr/>
          <a:lstStyle/>
          <a:p>
            <a:fld id="{66E30A5C-3C53-455F-AA6C-926C04EE368B}" type="slidenum">
              <a:rPr lang="en-US" smtClean="0"/>
              <a:t>7</a:t>
            </a:fld>
            <a:endParaRPr lang="en-US" dirty="0"/>
          </a:p>
        </p:txBody>
      </p:sp>
    </p:spTree>
    <p:extLst>
      <p:ext uri="{BB962C8B-B14F-4D97-AF65-F5344CB8AC3E}">
        <p14:creationId xmlns:p14="http://schemas.microsoft.com/office/powerpoint/2010/main" val="1525963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important to include your executive  board, fund development and finance committee volunteers and professional staff in the process of creating your council development plan.</a:t>
            </a:r>
          </a:p>
          <a:p>
            <a:endParaRPr lang="en-US" dirty="0"/>
          </a:p>
          <a:p>
            <a:r>
              <a:rPr lang="en-US" dirty="0"/>
              <a:t>When those who are responsible for implementation have participated in the process from the beginning, they’ll be much more invested in its success. </a:t>
            </a:r>
          </a:p>
          <a:p>
            <a:endParaRPr lang="en-US" dirty="0"/>
          </a:p>
          <a:p>
            <a:r>
              <a:rPr lang="en-US" dirty="0"/>
              <a:t> Involving everyone in the planning process is critical for building the ownership necessary.</a:t>
            </a:r>
          </a:p>
          <a:p>
            <a:endParaRPr lang="en-US" dirty="0"/>
          </a:p>
          <a:p>
            <a:r>
              <a:rPr lang="en-US" dirty="0"/>
              <a:t>Small councils will usually involve their entire board while larger councils may want to delegate the responsibility to their fund development and finance committees. </a:t>
            </a:r>
          </a:p>
          <a:p>
            <a:endParaRPr lang="en-US" dirty="0"/>
          </a:p>
          <a:p>
            <a:r>
              <a:rPr lang="en-US" dirty="0"/>
              <a:t>Regardless of the size of your council the more people you involve, the more buy-in you will have. </a:t>
            </a:r>
          </a:p>
          <a:p>
            <a:endParaRPr lang="en-US" dirty="0"/>
          </a:p>
          <a:p>
            <a:r>
              <a:rPr lang="en-US" dirty="0"/>
              <a:t>That buy-in and engagement will translate directly to more involvement in fundraising, more relationships with donors, and more money to the council.</a:t>
            </a:r>
          </a:p>
          <a:p>
            <a:endParaRPr lang="en-US" dirty="0"/>
          </a:p>
          <a:p>
            <a:endParaRPr lang="en-US" dirty="0"/>
          </a:p>
        </p:txBody>
      </p:sp>
      <p:sp>
        <p:nvSpPr>
          <p:cNvPr id="4" name="Slide Number Placeholder 3"/>
          <p:cNvSpPr>
            <a:spLocks noGrp="1"/>
          </p:cNvSpPr>
          <p:nvPr>
            <p:ph type="sldNum" sz="quarter" idx="10"/>
          </p:nvPr>
        </p:nvSpPr>
        <p:spPr/>
        <p:txBody>
          <a:bodyPr/>
          <a:lstStyle/>
          <a:p>
            <a:fld id="{66E30A5C-3C53-455F-AA6C-926C04EE368B}" type="slidenum">
              <a:rPr lang="en-US" smtClean="0"/>
              <a:t>8</a:t>
            </a:fld>
            <a:endParaRPr lang="en-US" dirty="0"/>
          </a:p>
        </p:txBody>
      </p:sp>
    </p:spTree>
    <p:extLst>
      <p:ext uri="{BB962C8B-B14F-4D97-AF65-F5344CB8AC3E}">
        <p14:creationId xmlns:p14="http://schemas.microsoft.com/office/powerpoint/2010/main" val="3472226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Lots of preliminary information can be gathered before bringing the full group together in order to maximize everyone’s time.</a:t>
            </a:r>
          </a:p>
          <a:p>
            <a:endParaRPr lang="en-US" dirty="0"/>
          </a:p>
          <a:p>
            <a:r>
              <a:rPr lang="en-US" dirty="0"/>
              <a:t>A simple spreadsheet can be used to list your current development strategies including their past two years (minimum) performance.</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6E30A5C-3C53-455F-AA6C-926C04EE368B}" type="slidenum">
              <a:rPr lang="en-US" smtClean="0"/>
              <a:t>9</a:t>
            </a:fld>
            <a:endParaRPr lang="en-US" dirty="0"/>
          </a:p>
        </p:txBody>
      </p:sp>
    </p:spTree>
    <p:extLst>
      <p:ext uri="{BB962C8B-B14F-4D97-AF65-F5344CB8AC3E}">
        <p14:creationId xmlns:p14="http://schemas.microsoft.com/office/powerpoint/2010/main" val="4015639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1B9B9-D0A6-4C66-8851-E23B1ADD19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287CA1-9ADD-4F89-A353-95A91CE190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46A643-35D7-40E1-B3B5-7D3B0B5ED099}"/>
              </a:ext>
            </a:extLst>
          </p:cNvPr>
          <p:cNvSpPr>
            <a:spLocks noGrp="1"/>
          </p:cNvSpPr>
          <p:nvPr>
            <p:ph type="dt" sz="half" idx="10"/>
          </p:nvPr>
        </p:nvSpPr>
        <p:spPr/>
        <p:txBody>
          <a:bodyPr/>
          <a:lstStyle/>
          <a:p>
            <a:fld id="{B27DB864-4EC3-446E-B560-E02F5FA9A183}" type="datetimeFigureOut">
              <a:rPr lang="en-US" smtClean="0"/>
              <a:t>10/10/2018</a:t>
            </a:fld>
            <a:endParaRPr lang="en-US" dirty="0"/>
          </a:p>
        </p:txBody>
      </p:sp>
      <p:sp>
        <p:nvSpPr>
          <p:cNvPr id="5" name="Footer Placeholder 4">
            <a:extLst>
              <a:ext uri="{FF2B5EF4-FFF2-40B4-BE49-F238E27FC236}">
                <a16:creationId xmlns:a16="http://schemas.microsoft.com/office/drawing/2014/main" id="{AD225127-66C5-4285-A3E9-F86A9C0BF84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DD68ABE-B39C-4944-8EB9-1C90A71CEE96}"/>
              </a:ext>
            </a:extLst>
          </p:cNvPr>
          <p:cNvSpPr>
            <a:spLocks noGrp="1"/>
          </p:cNvSpPr>
          <p:nvPr>
            <p:ph type="sldNum" sz="quarter" idx="12"/>
          </p:nvPr>
        </p:nvSpPr>
        <p:spPr/>
        <p:txBody>
          <a:bodyPr/>
          <a:lstStyle/>
          <a:p>
            <a:fld id="{AA0946BA-FF63-465D-BFE2-B77135672DE9}" type="slidenum">
              <a:rPr lang="en-US" smtClean="0"/>
              <a:t>‹#›</a:t>
            </a:fld>
            <a:endParaRPr lang="en-US" dirty="0"/>
          </a:p>
        </p:txBody>
      </p:sp>
    </p:spTree>
    <p:extLst>
      <p:ext uri="{BB962C8B-B14F-4D97-AF65-F5344CB8AC3E}">
        <p14:creationId xmlns:p14="http://schemas.microsoft.com/office/powerpoint/2010/main" val="1067822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A7A47-297D-4069-A57B-B1783F0684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586451-10D7-44A0-B786-384E085D439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9AA9BD-0C3C-413C-BF00-C8080E1B7C86}"/>
              </a:ext>
            </a:extLst>
          </p:cNvPr>
          <p:cNvSpPr>
            <a:spLocks noGrp="1"/>
          </p:cNvSpPr>
          <p:nvPr>
            <p:ph type="dt" sz="half" idx="10"/>
          </p:nvPr>
        </p:nvSpPr>
        <p:spPr/>
        <p:txBody>
          <a:bodyPr/>
          <a:lstStyle/>
          <a:p>
            <a:fld id="{B27DB864-4EC3-446E-B560-E02F5FA9A183}" type="datetimeFigureOut">
              <a:rPr lang="en-US" smtClean="0"/>
              <a:t>10/10/2018</a:t>
            </a:fld>
            <a:endParaRPr lang="en-US" dirty="0"/>
          </a:p>
        </p:txBody>
      </p:sp>
      <p:sp>
        <p:nvSpPr>
          <p:cNvPr id="5" name="Footer Placeholder 4">
            <a:extLst>
              <a:ext uri="{FF2B5EF4-FFF2-40B4-BE49-F238E27FC236}">
                <a16:creationId xmlns:a16="http://schemas.microsoft.com/office/drawing/2014/main" id="{86483F48-A4FD-4B32-BD8D-2E8E0F69621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920D1C9-2895-4823-A0B7-15CACB9AD209}"/>
              </a:ext>
            </a:extLst>
          </p:cNvPr>
          <p:cNvSpPr>
            <a:spLocks noGrp="1"/>
          </p:cNvSpPr>
          <p:nvPr>
            <p:ph type="sldNum" sz="quarter" idx="12"/>
          </p:nvPr>
        </p:nvSpPr>
        <p:spPr/>
        <p:txBody>
          <a:bodyPr/>
          <a:lstStyle/>
          <a:p>
            <a:fld id="{AA0946BA-FF63-465D-BFE2-B77135672DE9}" type="slidenum">
              <a:rPr lang="en-US" smtClean="0"/>
              <a:t>‹#›</a:t>
            </a:fld>
            <a:endParaRPr lang="en-US" dirty="0"/>
          </a:p>
        </p:txBody>
      </p:sp>
    </p:spTree>
    <p:extLst>
      <p:ext uri="{BB962C8B-B14F-4D97-AF65-F5344CB8AC3E}">
        <p14:creationId xmlns:p14="http://schemas.microsoft.com/office/powerpoint/2010/main" val="12299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8ABF65-E8E0-4942-B11E-FE30BCC504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7F381-8BFD-4BE1-B303-0F602CDC73E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A69778-65F9-4A26-A961-253AB18F5BA8}"/>
              </a:ext>
            </a:extLst>
          </p:cNvPr>
          <p:cNvSpPr>
            <a:spLocks noGrp="1"/>
          </p:cNvSpPr>
          <p:nvPr>
            <p:ph type="dt" sz="half" idx="10"/>
          </p:nvPr>
        </p:nvSpPr>
        <p:spPr/>
        <p:txBody>
          <a:bodyPr/>
          <a:lstStyle/>
          <a:p>
            <a:fld id="{B27DB864-4EC3-446E-B560-E02F5FA9A183}" type="datetimeFigureOut">
              <a:rPr lang="en-US" smtClean="0"/>
              <a:t>10/10/2018</a:t>
            </a:fld>
            <a:endParaRPr lang="en-US" dirty="0"/>
          </a:p>
        </p:txBody>
      </p:sp>
      <p:sp>
        <p:nvSpPr>
          <p:cNvPr id="5" name="Footer Placeholder 4">
            <a:extLst>
              <a:ext uri="{FF2B5EF4-FFF2-40B4-BE49-F238E27FC236}">
                <a16:creationId xmlns:a16="http://schemas.microsoft.com/office/drawing/2014/main" id="{58A083E0-575C-435C-818A-F2ED41F27A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0A99D2A-6FF0-4B38-9B1E-D9731CB9D0AB}"/>
              </a:ext>
            </a:extLst>
          </p:cNvPr>
          <p:cNvSpPr>
            <a:spLocks noGrp="1"/>
          </p:cNvSpPr>
          <p:nvPr>
            <p:ph type="sldNum" sz="quarter" idx="12"/>
          </p:nvPr>
        </p:nvSpPr>
        <p:spPr/>
        <p:txBody>
          <a:bodyPr/>
          <a:lstStyle/>
          <a:p>
            <a:fld id="{AA0946BA-FF63-465D-BFE2-B77135672DE9}" type="slidenum">
              <a:rPr lang="en-US" smtClean="0"/>
              <a:t>‹#›</a:t>
            </a:fld>
            <a:endParaRPr lang="en-US" dirty="0"/>
          </a:p>
        </p:txBody>
      </p:sp>
    </p:spTree>
    <p:extLst>
      <p:ext uri="{BB962C8B-B14F-4D97-AF65-F5344CB8AC3E}">
        <p14:creationId xmlns:p14="http://schemas.microsoft.com/office/powerpoint/2010/main" val="181599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B2958-BFEF-4A98-9AD5-FF6298B775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1CE1A9-C808-4279-BA16-AC24A7276AD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D5B937-7DB7-4060-9035-7CD5A7E9F8BE}"/>
              </a:ext>
            </a:extLst>
          </p:cNvPr>
          <p:cNvSpPr>
            <a:spLocks noGrp="1"/>
          </p:cNvSpPr>
          <p:nvPr>
            <p:ph type="dt" sz="half" idx="10"/>
          </p:nvPr>
        </p:nvSpPr>
        <p:spPr/>
        <p:txBody>
          <a:bodyPr/>
          <a:lstStyle/>
          <a:p>
            <a:fld id="{B27DB864-4EC3-446E-B560-E02F5FA9A183}" type="datetimeFigureOut">
              <a:rPr lang="en-US" smtClean="0"/>
              <a:t>10/10/2018</a:t>
            </a:fld>
            <a:endParaRPr lang="en-US" dirty="0"/>
          </a:p>
        </p:txBody>
      </p:sp>
      <p:sp>
        <p:nvSpPr>
          <p:cNvPr id="5" name="Footer Placeholder 4">
            <a:extLst>
              <a:ext uri="{FF2B5EF4-FFF2-40B4-BE49-F238E27FC236}">
                <a16:creationId xmlns:a16="http://schemas.microsoft.com/office/drawing/2014/main" id="{AC35CB0B-7780-43CD-B694-BC389325E6C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14F810D-8E92-4E02-BC05-F281C94E3D5A}"/>
              </a:ext>
            </a:extLst>
          </p:cNvPr>
          <p:cNvSpPr>
            <a:spLocks noGrp="1"/>
          </p:cNvSpPr>
          <p:nvPr>
            <p:ph type="sldNum" sz="quarter" idx="12"/>
          </p:nvPr>
        </p:nvSpPr>
        <p:spPr/>
        <p:txBody>
          <a:bodyPr/>
          <a:lstStyle/>
          <a:p>
            <a:fld id="{AA0946BA-FF63-465D-BFE2-B77135672DE9}" type="slidenum">
              <a:rPr lang="en-US" smtClean="0"/>
              <a:t>‹#›</a:t>
            </a:fld>
            <a:endParaRPr lang="en-US" dirty="0"/>
          </a:p>
        </p:txBody>
      </p:sp>
    </p:spTree>
    <p:extLst>
      <p:ext uri="{BB962C8B-B14F-4D97-AF65-F5344CB8AC3E}">
        <p14:creationId xmlns:p14="http://schemas.microsoft.com/office/powerpoint/2010/main" val="2951930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EFD63-6404-46C5-98CF-129CEC95E4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7C73C64-7BD5-4C64-8546-C4BCCF4C70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77F110D-DF3E-49CA-92CD-7CE4B5DAE9DD}"/>
              </a:ext>
            </a:extLst>
          </p:cNvPr>
          <p:cNvSpPr>
            <a:spLocks noGrp="1"/>
          </p:cNvSpPr>
          <p:nvPr>
            <p:ph type="dt" sz="half" idx="10"/>
          </p:nvPr>
        </p:nvSpPr>
        <p:spPr/>
        <p:txBody>
          <a:bodyPr/>
          <a:lstStyle/>
          <a:p>
            <a:fld id="{B27DB864-4EC3-446E-B560-E02F5FA9A183}" type="datetimeFigureOut">
              <a:rPr lang="en-US" smtClean="0"/>
              <a:t>10/10/2018</a:t>
            </a:fld>
            <a:endParaRPr lang="en-US" dirty="0"/>
          </a:p>
        </p:txBody>
      </p:sp>
      <p:sp>
        <p:nvSpPr>
          <p:cNvPr id="5" name="Footer Placeholder 4">
            <a:extLst>
              <a:ext uri="{FF2B5EF4-FFF2-40B4-BE49-F238E27FC236}">
                <a16:creationId xmlns:a16="http://schemas.microsoft.com/office/drawing/2014/main" id="{624989C5-5AEC-4C8C-BE24-41ABF86A72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DC385C9-15C1-4B4B-BF1E-4B4D4A5C1C8C}"/>
              </a:ext>
            </a:extLst>
          </p:cNvPr>
          <p:cNvSpPr>
            <a:spLocks noGrp="1"/>
          </p:cNvSpPr>
          <p:nvPr>
            <p:ph type="sldNum" sz="quarter" idx="12"/>
          </p:nvPr>
        </p:nvSpPr>
        <p:spPr/>
        <p:txBody>
          <a:bodyPr/>
          <a:lstStyle/>
          <a:p>
            <a:fld id="{AA0946BA-FF63-465D-BFE2-B77135672DE9}" type="slidenum">
              <a:rPr lang="en-US" smtClean="0"/>
              <a:t>‹#›</a:t>
            </a:fld>
            <a:endParaRPr lang="en-US" dirty="0"/>
          </a:p>
        </p:txBody>
      </p:sp>
    </p:spTree>
    <p:extLst>
      <p:ext uri="{BB962C8B-B14F-4D97-AF65-F5344CB8AC3E}">
        <p14:creationId xmlns:p14="http://schemas.microsoft.com/office/powerpoint/2010/main" val="2256260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DCC96-A853-4139-9F1B-93670342EE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2CFD4B-8BBA-40D1-A57F-07286A9621E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6D6FA5-54D3-4AA2-81B7-932AAA87842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88D0C5-7B20-4D0A-9148-577201CD571C}"/>
              </a:ext>
            </a:extLst>
          </p:cNvPr>
          <p:cNvSpPr>
            <a:spLocks noGrp="1"/>
          </p:cNvSpPr>
          <p:nvPr>
            <p:ph type="dt" sz="half" idx="10"/>
          </p:nvPr>
        </p:nvSpPr>
        <p:spPr/>
        <p:txBody>
          <a:bodyPr/>
          <a:lstStyle/>
          <a:p>
            <a:fld id="{B27DB864-4EC3-446E-B560-E02F5FA9A183}" type="datetimeFigureOut">
              <a:rPr lang="en-US" smtClean="0"/>
              <a:t>10/10/2018</a:t>
            </a:fld>
            <a:endParaRPr lang="en-US" dirty="0"/>
          </a:p>
        </p:txBody>
      </p:sp>
      <p:sp>
        <p:nvSpPr>
          <p:cNvPr id="6" name="Footer Placeholder 5">
            <a:extLst>
              <a:ext uri="{FF2B5EF4-FFF2-40B4-BE49-F238E27FC236}">
                <a16:creationId xmlns:a16="http://schemas.microsoft.com/office/drawing/2014/main" id="{AD5AD794-DD63-4764-A100-E3825EDCA8B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2DC5B76-B56F-4280-A197-53A961F21546}"/>
              </a:ext>
            </a:extLst>
          </p:cNvPr>
          <p:cNvSpPr>
            <a:spLocks noGrp="1"/>
          </p:cNvSpPr>
          <p:nvPr>
            <p:ph type="sldNum" sz="quarter" idx="12"/>
          </p:nvPr>
        </p:nvSpPr>
        <p:spPr/>
        <p:txBody>
          <a:bodyPr/>
          <a:lstStyle/>
          <a:p>
            <a:fld id="{AA0946BA-FF63-465D-BFE2-B77135672DE9}" type="slidenum">
              <a:rPr lang="en-US" smtClean="0"/>
              <a:t>‹#›</a:t>
            </a:fld>
            <a:endParaRPr lang="en-US" dirty="0"/>
          </a:p>
        </p:txBody>
      </p:sp>
    </p:spTree>
    <p:extLst>
      <p:ext uri="{BB962C8B-B14F-4D97-AF65-F5344CB8AC3E}">
        <p14:creationId xmlns:p14="http://schemas.microsoft.com/office/powerpoint/2010/main" val="3940474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B2FEA-D8B5-4E2E-A917-B3558FD835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A348419-4BC9-45A7-AF3C-064C0AD39F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B9C46F4-20C1-46A8-BF0C-3BE46971F37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465389-0F53-4806-A060-6FF2566617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3E2637F-09E7-4186-A89A-E8FDA066006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FD32CE-E970-4E15-A300-4CEE0A19D7AA}"/>
              </a:ext>
            </a:extLst>
          </p:cNvPr>
          <p:cNvSpPr>
            <a:spLocks noGrp="1"/>
          </p:cNvSpPr>
          <p:nvPr>
            <p:ph type="dt" sz="half" idx="10"/>
          </p:nvPr>
        </p:nvSpPr>
        <p:spPr/>
        <p:txBody>
          <a:bodyPr/>
          <a:lstStyle/>
          <a:p>
            <a:fld id="{B27DB864-4EC3-446E-B560-E02F5FA9A183}" type="datetimeFigureOut">
              <a:rPr lang="en-US" smtClean="0"/>
              <a:t>10/10/2018</a:t>
            </a:fld>
            <a:endParaRPr lang="en-US" dirty="0"/>
          </a:p>
        </p:txBody>
      </p:sp>
      <p:sp>
        <p:nvSpPr>
          <p:cNvPr id="8" name="Footer Placeholder 7">
            <a:extLst>
              <a:ext uri="{FF2B5EF4-FFF2-40B4-BE49-F238E27FC236}">
                <a16:creationId xmlns:a16="http://schemas.microsoft.com/office/drawing/2014/main" id="{02637655-3AB2-4393-927C-5D3F9922749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F13B9DE-6280-43EF-8270-A9774D4EFD13}"/>
              </a:ext>
            </a:extLst>
          </p:cNvPr>
          <p:cNvSpPr>
            <a:spLocks noGrp="1"/>
          </p:cNvSpPr>
          <p:nvPr>
            <p:ph type="sldNum" sz="quarter" idx="12"/>
          </p:nvPr>
        </p:nvSpPr>
        <p:spPr/>
        <p:txBody>
          <a:bodyPr/>
          <a:lstStyle/>
          <a:p>
            <a:fld id="{AA0946BA-FF63-465D-BFE2-B77135672DE9}" type="slidenum">
              <a:rPr lang="en-US" smtClean="0"/>
              <a:t>‹#›</a:t>
            </a:fld>
            <a:endParaRPr lang="en-US" dirty="0"/>
          </a:p>
        </p:txBody>
      </p:sp>
    </p:spTree>
    <p:extLst>
      <p:ext uri="{BB962C8B-B14F-4D97-AF65-F5344CB8AC3E}">
        <p14:creationId xmlns:p14="http://schemas.microsoft.com/office/powerpoint/2010/main" val="2871113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D4D38-927E-40AC-A30A-D73B0EFFB7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756671-0A49-4141-929A-251FC92A51BD}"/>
              </a:ext>
            </a:extLst>
          </p:cNvPr>
          <p:cNvSpPr>
            <a:spLocks noGrp="1"/>
          </p:cNvSpPr>
          <p:nvPr>
            <p:ph type="dt" sz="half" idx="10"/>
          </p:nvPr>
        </p:nvSpPr>
        <p:spPr/>
        <p:txBody>
          <a:bodyPr/>
          <a:lstStyle/>
          <a:p>
            <a:fld id="{B27DB864-4EC3-446E-B560-E02F5FA9A183}" type="datetimeFigureOut">
              <a:rPr lang="en-US" smtClean="0"/>
              <a:t>10/10/2018</a:t>
            </a:fld>
            <a:endParaRPr lang="en-US" dirty="0"/>
          </a:p>
        </p:txBody>
      </p:sp>
      <p:sp>
        <p:nvSpPr>
          <p:cNvPr id="4" name="Footer Placeholder 3">
            <a:extLst>
              <a:ext uri="{FF2B5EF4-FFF2-40B4-BE49-F238E27FC236}">
                <a16:creationId xmlns:a16="http://schemas.microsoft.com/office/drawing/2014/main" id="{26D252C8-9D88-4B5B-9548-BDE592C6601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53DCBB0-D88E-4FD4-91A2-0F9D20D9F453}"/>
              </a:ext>
            </a:extLst>
          </p:cNvPr>
          <p:cNvSpPr>
            <a:spLocks noGrp="1"/>
          </p:cNvSpPr>
          <p:nvPr>
            <p:ph type="sldNum" sz="quarter" idx="12"/>
          </p:nvPr>
        </p:nvSpPr>
        <p:spPr/>
        <p:txBody>
          <a:bodyPr/>
          <a:lstStyle/>
          <a:p>
            <a:fld id="{AA0946BA-FF63-465D-BFE2-B77135672DE9}" type="slidenum">
              <a:rPr lang="en-US" smtClean="0"/>
              <a:t>‹#›</a:t>
            </a:fld>
            <a:endParaRPr lang="en-US" dirty="0"/>
          </a:p>
        </p:txBody>
      </p:sp>
    </p:spTree>
    <p:extLst>
      <p:ext uri="{BB962C8B-B14F-4D97-AF65-F5344CB8AC3E}">
        <p14:creationId xmlns:p14="http://schemas.microsoft.com/office/powerpoint/2010/main" val="647319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D92BD2-BD57-4B4A-AEAC-BA1D969A9331}"/>
              </a:ext>
            </a:extLst>
          </p:cNvPr>
          <p:cNvSpPr>
            <a:spLocks noGrp="1"/>
          </p:cNvSpPr>
          <p:nvPr>
            <p:ph type="dt" sz="half" idx="10"/>
          </p:nvPr>
        </p:nvSpPr>
        <p:spPr/>
        <p:txBody>
          <a:bodyPr/>
          <a:lstStyle/>
          <a:p>
            <a:fld id="{B27DB864-4EC3-446E-B560-E02F5FA9A183}" type="datetimeFigureOut">
              <a:rPr lang="en-US" smtClean="0"/>
              <a:t>10/10/2018</a:t>
            </a:fld>
            <a:endParaRPr lang="en-US" dirty="0"/>
          </a:p>
        </p:txBody>
      </p:sp>
      <p:sp>
        <p:nvSpPr>
          <p:cNvPr id="3" name="Footer Placeholder 2">
            <a:extLst>
              <a:ext uri="{FF2B5EF4-FFF2-40B4-BE49-F238E27FC236}">
                <a16:creationId xmlns:a16="http://schemas.microsoft.com/office/drawing/2014/main" id="{41330787-568E-410A-9FAE-2ADF9222461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B3B2F61-2702-4D79-8B7B-7E017A191A3A}"/>
              </a:ext>
            </a:extLst>
          </p:cNvPr>
          <p:cNvSpPr>
            <a:spLocks noGrp="1"/>
          </p:cNvSpPr>
          <p:nvPr>
            <p:ph type="sldNum" sz="quarter" idx="12"/>
          </p:nvPr>
        </p:nvSpPr>
        <p:spPr/>
        <p:txBody>
          <a:bodyPr/>
          <a:lstStyle/>
          <a:p>
            <a:fld id="{AA0946BA-FF63-465D-BFE2-B77135672DE9}" type="slidenum">
              <a:rPr lang="en-US" smtClean="0"/>
              <a:t>‹#›</a:t>
            </a:fld>
            <a:endParaRPr lang="en-US" dirty="0"/>
          </a:p>
        </p:txBody>
      </p:sp>
    </p:spTree>
    <p:extLst>
      <p:ext uri="{BB962C8B-B14F-4D97-AF65-F5344CB8AC3E}">
        <p14:creationId xmlns:p14="http://schemas.microsoft.com/office/powerpoint/2010/main" val="428316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7C5A6-8462-45A5-9B7C-815541BE27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0510D6-BA12-472E-9AC5-27F3F0F539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54B3A3-5492-4991-83A9-544607B546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727D9EA-23BE-402B-BFEC-F90239D18D21}"/>
              </a:ext>
            </a:extLst>
          </p:cNvPr>
          <p:cNvSpPr>
            <a:spLocks noGrp="1"/>
          </p:cNvSpPr>
          <p:nvPr>
            <p:ph type="dt" sz="half" idx="10"/>
          </p:nvPr>
        </p:nvSpPr>
        <p:spPr/>
        <p:txBody>
          <a:bodyPr/>
          <a:lstStyle/>
          <a:p>
            <a:fld id="{B27DB864-4EC3-446E-B560-E02F5FA9A183}" type="datetimeFigureOut">
              <a:rPr lang="en-US" smtClean="0"/>
              <a:t>10/10/2018</a:t>
            </a:fld>
            <a:endParaRPr lang="en-US" dirty="0"/>
          </a:p>
        </p:txBody>
      </p:sp>
      <p:sp>
        <p:nvSpPr>
          <p:cNvPr id="6" name="Footer Placeholder 5">
            <a:extLst>
              <a:ext uri="{FF2B5EF4-FFF2-40B4-BE49-F238E27FC236}">
                <a16:creationId xmlns:a16="http://schemas.microsoft.com/office/drawing/2014/main" id="{C2AA3DC0-991C-4011-9D81-C197C35CF61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5377A79-05A0-4FC7-9423-8A7A307EA265}"/>
              </a:ext>
            </a:extLst>
          </p:cNvPr>
          <p:cNvSpPr>
            <a:spLocks noGrp="1"/>
          </p:cNvSpPr>
          <p:nvPr>
            <p:ph type="sldNum" sz="quarter" idx="12"/>
          </p:nvPr>
        </p:nvSpPr>
        <p:spPr/>
        <p:txBody>
          <a:bodyPr/>
          <a:lstStyle/>
          <a:p>
            <a:fld id="{AA0946BA-FF63-465D-BFE2-B77135672DE9}" type="slidenum">
              <a:rPr lang="en-US" smtClean="0"/>
              <a:t>‹#›</a:t>
            </a:fld>
            <a:endParaRPr lang="en-US" dirty="0"/>
          </a:p>
        </p:txBody>
      </p:sp>
    </p:spTree>
    <p:extLst>
      <p:ext uri="{BB962C8B-B14F-4D97-AF65-F5344CB8AC3E}">
        <p14:creationId xmlns:p14="http://schemas.microsoft.com/office/powerpoint/2010/main" val="1699023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E47BE-6EE2-442E-9DDB-46A4CB85D2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4F45254-F56C-4035-A0E8-6B5CD39F83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BAB3471-02E2-47E2-8C40-110C33A6C6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C1846BF-16A5-4F52-B8B7-3A5E70F2A5C4}"/>
              </a:ext>
            </a:extLst>
          </p:cNvPr>
          <p:cNvSpPr>
            <a:spLocks noGrp="1"/>
          </p:cNvSpPr>
          <p:nvPr>
            <p:ph type="dt" sz="half" idx="10"/>
          </p:nvPr>
        </p:nvSpPr>
        <p:spPr/>
        <p:txBody>
          <a:bodyPr/>
          <a:lstStyle/>
          <a:p>
            <a:fld id="{B27DB864-4EC3-446E-B560-E02F5FA9A183}" type="datetimeFigureOut">
              <a:rPr lang="en-US" smtClean="0"/>
              <a:t>10/10/2018</a:t>
            </a:fld>
            <a:endParaRPr lang="en-US" dirty="0"/>
          </a:p>
        </p:txBody>
      </p:sp>
      <p:sp>
        <p:nvSpPr>
          <p:cNvPr id="6" name="Footer Placeholder 5">
            <a:extLst>
              <a:ext uri="{FF2B5EF4-FFF2-40B4-BE49-F238E27FC236}">
                <a16:creationId xmlns:a16="http://schemas.microsoft.com/office/drawing/2014/main" id="{1565AB4B-F66C-454C-A3F2-AF70768485B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6FFB3A4-AC15-4E15-9C69-5197F741E58B}"/>
              </a:ext>
            </a:extLst>
          </p:cNvPr>
          <p:cNvSpPr>
            <a:spLocks noGrp="1"/>
          </p:cNvSpPr>
          <p:nvPr>
            <p:ph type="sldNum" sz="quarter" idx="12"/>
          </p:nvPr>
        </p:nvSpPr>
        <p:spPr/>
        <p:txBody>
          <a:bodyPr/>
          <a:lstStyle/>
          <a:p>
            <a:fld id="{AA0946BA-FF63-465D-BFE2-B77135672DE9}" type="slidenum">
              <a:rPr lang="en-US" smtClean="0"/>
              <a:t>‹#›</a:t>
            </a:fld>
            <a:endParaRPr lang="en-US" dirty="0"/>
          </a:p>
        </p:txBody>
      </p:sp>
    </p:spTree>
    <p:extLst>
      <p:ext uri="{BB962C8B-B14F-4D97-AF65-F5344CB8AC3E}">
        <p14:creationId xmlns:p14="http://schemas.microsoft.com/office/powerpoint/2010/main" val="1383689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3AAEC3-3373-4B22-9186-208632EF33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545EF2E-016A-4024-978B-4B93FF37B5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A8DD2E-4D4C-4CB5-B6DB-EB13F1576C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7DB864-4EC3-446E-B560-E02F5FA9A183}" type="datetimeFigureOut">
              <a:rPr lang="en-US" smtClean="0"/>
              <a:t>10/10/2018</a:t>
            </a:fld>
            <a:endParaRPr lang="en-US" dirty="0"/>
          </a:p>
        </p:txBody>
      </p:sp>
      <p:sp>
        <p:nvSpPr>
          <p:cNvPr id="5" name="Footer Placeholder 4">
            <a:extLst>
              <a:ext uri="{FF2B5EF4-FFF2-40B4-BE49-F238E27FC236}">
                <a16:creationId xmlns:a16="http://schemas.microsoft.com/office/drawing/2014/main" id="{B224A523-6654-4AD0-91EB-968434245F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3CB9047-046F-4B74-A7ED-C0A4976F6A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0946BA-FF63-465D-BFE2-B77135672DE9}" type="slidenum">
              <a:rPr lang="en-US" smtClean="0"/>
              <a:t>‹#›</a:t>
            </a:fld>
            <a:endParaRPr lang="en-US" dirty="0"/>
          </a:p>
        </p:txBody>
      </p:sp>
    </p:spTree>
    <p:extLst>
      <p:ext uri="{BB962C8B-B14F-4D97-AF65-F5344CB8AC3E}">
        <p14:creationId xmlns:p14="http://schemas.microsoft.com/office/powerpoint/2010/main" val="17334114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m/url?sa=i&amp;rct=j&amp;q=external+risk&amp;source=images&amp;cd=&amp;cad=rja&amp;docid=l1ICFVW1BuLHEM&amp;tbnid=x8WludwgrrsR5M:&amp;ved=0CAUQjRw&amp;url=http://www.certainlead.com/beginner/you-bear-the-risk&amp;ei=eBe6UY65CY3I9QSapoHQBA&amp;psig=AFQjCNEdARJQn8W6izyi1ZiOZFcn6WCCtg&amp;ust=1371236590069944"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om/url?sa=i&amp;rct=j&amp;q=strategic+goals+&amp;source=images&amp;cd=&amp;docid=DW9O2HPlCEM5EM&amp;tbnid=BVWjCc-zsWTZiM:&amp;ved=0CAUQjRw&amp;url=http://smallbusiness.chron.com/swot-analysis-strategic-goals-10722.html&amp;ei=NBm6UbOaNorY9ASxiIHQAw&amp;bvm=bv.47883778,d.dmg&amp;psig=AFQjCNGsXsxx-WPFP3bPqRZ8Nc1O05CjUQ&amp;ust=1371237034630117"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hyperlink" Target="http://www.google.com/url?sa=i&amp;rct=j&amp;q=money+goals&amp;source=images&amp;cd=&amp;cad=rja&amp;docid=oT3q-PN2DDy1jM&amp;tbnid=Ym7VvgBcir48MM:&amp;ved=0CAUQjRw&amp;url=http://www.sugarbeecrafts.com/2012/02/money-goals-2012-opportunity-for-you.html&amp;ei=tRm6Ue6wI4Ps9ASa7oCwAg&amp;bvm=bv.47883778,d.dmQ&amp;psig=AFQjCNEQ9bhL5VIIvc0c85bVBCvaqGuOuQ&amp;ust=1371237158028080" TargetMode="Externa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com/url?sa=i&amp;rct=j&amp;q=fundraising+targets&amp;source=images&amp;cd=&amp;cad=rja&amp;docid=x-NX84ovpkq9dM&amp;tbnid=Xbmi7ttE_drYyM:&amp;ved=0CAUQjRw&amp;url=https://www.facebook.com/gothedistanceadelaide&amp;ei=NRu6UfqdGojq8gSZk4DoBw&amp;psig=AFQjCNHTs2K4ywtvqxWMa6ueku7ssYCj7Q&amp;ust=1371237536004882"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8" Type="http://schemas.openxmlformats.org/officeDocument/2006/relationships/hyperlink" Target="http://www.google.com/url?sa=i&amp;rct=j&amp;q=sporting+clays&amp;source=images&amp;cd=&amp;cad=rja&amp;docid=oCKfTpe_qV4AjM&amp;tbnid=KQgOZUzoqdbDUM:&amp;ved=0CAUQjRw&amp;url=http://www.hawkeyebsa.org/events/v/sporting-clays-shoot/43/&amp;ei=XXqTUZeMAYbY8gSl34GIAw&amp;bvm=bv.46471029,d.dmg&amp;psig=AFQjCNEUJ8SCpmgRN4nZ1Gi-pcFFudPeEg&amp;ust=1368706000286779" TargetMode="External"/><Relationship Id="rId3" Type="http://schemas.openxmlformats.org/officeDocument/2006/relationships/hyperlink" Target="http://www.google.com/url?sa=i&amp;rct=j&amp;q=Friends+of+scouting&amp;source=images&amp;cd=&amp;cad=rja&amp;docid=-Gcxq4nhIPxh0M&amp;tbnid=ugdL0uvJIlU5SM:&amp;ved=0CAUQjRw&amp;url=http://councilspd.scouting.org/sitecore/content/Council104/Support%20Us/Friends%20of%20Scouting.aspx&amp;ei=l3mTUczNFYf28gSch4GgCg&amp;bvm=bv.46471029,d.dmg&amp;psig=AFQjCNEc9AuZUXhb4MOyDs2OR1alZLIf1w&amp;ust=1368705736720708" TargetMode="External"/><Relationship Id="rId7"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10" Type="http://schemas.openxmlformats.org/officeDocument/2006/relationships/image" Target="../media/image18.png"/><Relationship Id="rId4" Type="http://schemas.openxmlformats.org/officeDocument/2006/relationships/image" Target="../media/image13.jpeg"/><Relationship Id="rId9" Type="http://schemas.openxmlformats.org/officeDocument/2006/relationships/image" Target="../media/image1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1813560"/>
            <a:ext cx="6480048" cy="2301240"/>
          </a:xfrm>
        </p:spPr>
        <p:txBody>
          <a:bodyPr>
            <a:normAutofit fontScale="90000"/>
          </a:bodyPr>
          <a:lstStyle/>
          <a:p>
            <a:r>
              <a:rPr lang="en-US" dirty="0"/>
              <a:t>Ten Easy Steps to Creating a Written</a:t>
            </a:r>
            <a:br>
              <a:rPr lang="en-US" dirty="0"/>
            </a:br>
            <a:r>
              <a:rPr lang="en-US" dirty="0"/>
              <a:t>Development Plan</a:t>
            </a:r>
          </a:p>
        </p:txBody>
      </p:sp>
    </p:spTree>
    <p:extLst>
      <p:ext uri="{BB962C8B-B14F-4D97-AF65-F5344CB8AC3E}">
        <p14:creationId xmlns:p14="http://schemas.microsoft.com/office/powerpoint/2010/main" val="4102530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Evaluate the past </a:t>
            </a:r>
          </a:p>
        </p:txBody>
      </p:sp>
      <p:sp>
        <p:nvSpPr>
          <p:cNvPr id="3" name="Content Placeholder 2"/>
          <p:cNvSpPr>
            <a:spLocks noGrp="1"/>
          </p:cNvSpPr>
          <p:nvPr>
            <p:ph idx="1"/>
          </p:nvPr>
        </p:nvSpPr>
        <p:spPr/>
        <p:txBody>
          <a:bodyPr/>
          <a:lstStyle/>
          <a:p>
            <a:r>
              <a:rPr lang="en-US" dirty="0"/>
              <a:t>How did it go last year? </a:t>
            </a:r>
          </a:p>
          <a:p>
            <a:r>
              <a:rPr lang="en-US" dirty="0"/>
              <a:t>What about the previous years? </a:t>
            </a:r>
          </a:p>
          <a:p>
            <a:r>
              <a:rPr lang="en-US" dirty="0"/>
              <a:t>What worked well? </a:t>
            </a:r>
          </a:p>
          <a:p>
            <a:r>
              <a:rPr lang="en-US" dirty="0"/>
              <a:t>What didn’t work? </a:t>
            </a:r>
          </a:p>
          <a:p>
            <a:endParaRPr lang="en-US" dirty="0"/>
          </a:p>
        </p:txBody>
      </p:sp>
    </p:spTree>
    <p:extLst>
      <p:ext uri="{BB962C8B-B14F-4D97-AF65-F5344CB8AC3E}">
        <p14:creationId xmlns:p14="http://schemas.microsoft.com/office/powerpoint/2010/main" val="1799584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Step 3:		Analyze </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354840"/>
            <a:ext cx="5029200" cy="4588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925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Step 4:		Factors </a:t>
            </a:r>
          </a:p>
        </p:txBody>
      </p:sp>
      <p:pic>
        <p:nvPicPr>
          <p:cNvPr id="1028" name="Picture 4" descr="http://www.certainlead.com/wp-content/uploads/2011/01/profit-loss-risk.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1207219"/>
            <a:ext cx="4953000" cy="5041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655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Step 5:		Who’s on the team </a:t>
            </a:r>
          </a:p>
        </p:txBody>
      </p:sp>
      <p:pic>
        <p:nvPicPr>
          <p:cNvPr id="1024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301218" y="1600200"/>
            <a:ext cx="5589564"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317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Step 6:		Goals</a:t>
            </a:r>
          </a:p>
        </p:txBody>
      </p:sp>
      <p:pic>
        <p:nvPicPr>
          <p:cNvPr id="2050" name="Picture 2" descr="http://t3.gstatic.com/images?q=tbn:ANd9GcTFmVEUfqzuF4_BoqAq8wKKIQFDmuTr4xB7wn817xtR89ZuOF-j">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1" y="1398589"/>
            <a:ext cx="4048125" cy="26860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thecustomizewindows.com/wp-content/uploads/2011/06/Earn-money-from-Blog.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289316">
            <a:off x="6477798" y="2684465"/>
            <a:ext cx="3810000" cy="2800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409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7938"/>
            <a:ext cx="8229600" cy="972662"/>
          </a:xfrm>
        </p:spPr>
        <p:txBody>
          <a:bodyPr/>
          <a:lstStyle/>
          <a:p>
            <a:r>
              <a:rPr lang="en-US" dirty="0"/>
              <a:t>3 Fundraising Targets </a:t>
            </a:r>
          </a:p>
        </p:txBody>
      </p:sp>
      <p:sp>
        <p:nvSpPr>
          <p:cNvPr id="3" name="Content Placeholder 2"/>
          <p:cNvSpPr>
            <a:spLocks noGrp="1"/>
          </p:cNvSpPr>
          <p:nvPr>
            <p:ph idx="1"/>
          </p:nvPr>
        </p:nvSpPr>
        <p:spPr>
          <a:xfrm>
            <a:off x="1981200" y="1243951"/>
            <a:ext cx="8229600" cy="4267200"/>
          </a:xfrm>
        </p:spPr>
        <p:txBody>
          <a:bodyPr/>
          <a:lstStyle/>
          <a:p>
            <a:r>
              <a:rPr lang="en-US" dirty="0"/>
              <a:t>Number of dollars to raise </a:t>
            </a:r>
          </a:p>
          <a:p>
            <a:r>
              <a:rPr lang="en-US" dirty="0"/>
              <a:t>Number of current donors to renew </a:t>
            </a:r>
          </a:p>
          <a:p>
            <a:r>
              <a:rPr lang="en-US" dirty="0"/>
              <a:t>Number of new donors to acquire </a:t>
            </a:r>
          </a:p>
          <a:p>
            <a:endParaRPr lang="en-US" dirty="0"/>
          </a:p>
        </p:txBody>
      </p:sp>
      <p:pic>
        <p:nvPicPr>
          <p:cNvPr id="3074" name="Picture 2" descr="https://sphotos-a.xx.fbcdn.net/hphotos-ash4/p480x480/404160_363642240391315_1637805191_n.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3226" y="3024065"/>
            <a:ext cx="3990975" cy="3243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146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Step 7:		Choose activities</a:t>
            </a:r>
          </a:p>
        </p:txBody>
      </p:sp>
      <p:pic>
        <p:nvPicPr>
          <p:cNvPr id="1026" name="Picture 2" descr="http://councilspd.scouting.org/sitecore/content/Council104/Support%20Us/~/media/Councils/Council104/images/FOS%20Logo%20color.ashx?w=161&amp;h=88&amp;as=1">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554061">
            <a:off x="2028178" y="2004139"/>
            <a:ext cx="2330990" cy="127408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1584208"/>
            <a:ext cx="4052888" cy="2113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http://t0.gstatic.com/images?q=tbn:ANd9GcS2CQFyQBbKdQ9pGCrbRyDuvvCZSlkUdJ33dAgoTvOoYwRCJq_kcQ"/>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310340">
            <a:off x="1898484" y="4191001"/>
            <a:ext cx="2619375" cy="1752601"/>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7" descr="data:image/jpeg;base64,/9j/4AAQSkZJRgABAQAAAQABAAD/2wCEAAkGBhQSERUUEhQUFRUWGRcXFxcYGRYaGxceGBcXFxwYFxcYHCYeFxkjGRcXIC8gJCcpLSwtGB4xNTAqNSYrLCkBCQoKDgwOGg8PGi8kHyQsLS8sLCwsLCksKSw1KSwpLCwsLCkpLCwpKSwsKiksNSksLCwpLCksLCksKSksKSwsKf/AABEIAGUA4AMBIgACEQEDEQH/xAAbAAABBQEBAAAAAAAAAAAAAAAFAAEDBAYHAv/EAEAQAAIBAgQDBQYEAwcDBQAAAAECEQADBBIhMQVBUQYTImFxMnKBkaGxBxRCUiPB0RU0YpKi4fAzgsIWQ1Nko//EABkBAAMBAQEAAAAAAAAAAAAAAAACBAEDBf/EAC0RAAICAQIEBQIHAQAAAAAAAAABAhEDITEEEkFREyIysfBxwQUzUmGBkaEj/9oADAMBAAIRAxEAPwDtd68qqWYgKBJJ0AHmaw3GPxPCsFw1vPm9kkOzP527KAu6+eg2rx+JnFyItDVFtm84/eZy20b/AA5pJHOAKzNzs29tb/dFu8xdmx3bM4DOYL38rCMqhAg6agU8Ic2vQZtY1ruS3vxbxCOVuK6EHUNYCkeqtdzfStf2d7bG84S4EM5YZTHtTHhOnI8657xfs1ib1jBqVBdBdt3Ha4hABPeW87ZiQothzJ5V44f2XxlvMMi+EqhGdfENNVH6lGcSeU1QuHg9Lp/U5viGt4nUuN9vsNhjlk3H/an82OgrHY78VMS5/h27dsecufmYH0rPcSwt0tlZD3uZkZVhjK5T+mZ8LqfIg0NuJlJB3Gh9dorphxQa13OOeTi/Lsw//wCvcbmnvj6ZVg+W386tcV4viO6tYmziL4t3ZUoXJ7t13UE7qdwT6VncNgLjsFS27MdgFb+m3nRztCVw+Fs4MMGuKzXrsahWbZJ+/pTuMU0kjipOnbJOFfiLirTDO3fJzVomPJgBrXWeF8QW/aS6mquJH9K4nhODhrJuFoInSRB6Trpr9q6R+Fzk4GD+m5cA+YP3JrjxEIpXE64ZPZmvpUqVRlIqVKmJoA83LoUSxgU1rEK3ssDz01qHF4YsyMDqhJAOxlSpmPJqp3eFubhYPlXKYUZoBjeJAInWhGBNb6kkAiREjpO014OMTNlzLm6Tr8qF/wBkXZBzqPZzAZ9YzbHNOhbSrGMwDsxZWC+DLz3zBtYI0MR1raQWEZqO3iVYkBgSNwDr0obheFOrMWuSGUqRL6SEEiTyKt/mr3d4c5RUDBcgAkT4gFKiY2gkNHUUUCCc1HexKoJZgB1PkJoNc4FdM/xtJJHtg695E6xu4/yipMRwi44YG4uuf9+oZSBmExoT9K2l3MthkGocXsPeX7ipE0FR4rYe8v3FKMT0qVCuNY1rbWQrBQz5TMa6rtJ3/rQAVpUy09AGA/EDgjXHkDS9aNqeQdTmSTyB1FYhu11xcytaIMBcpYyhW01o6FdCQdvKus9reNphcOXYBmOltf3Ny+A3Ncnx3EreJOa+gz83U5XH/dBVx5MCfOq+GfKmpq4+wmb/AKVTqSVfXt/RLc7TMttX7oEX1KXQHPjyJ3UDwwmhOmtWeK9rWR8oGbKwygOw0PdsQygaklYBn4ULtpbRSEu38szEYc/EE3ND8KZbQRS9uAdfG7K9wn/CABbtnzhj6VTzYuxw5Mq9TX9p+xb4Pxb8piO8K6r31xlna5fCwpjU5VVZ9/5CcVf7x2fKq5iSQswCTJiT1Jp0w5ZS2wXlJkzrz1JncmoQJ/pWwjXme7EyTuorZbF3BYu+RkS7cC8wHYCPQGob9lEMeJjziAPrNE7VsW09BJoWLRIzHQEnU/CnXcRnjMIOpE8tPhPzrrv4ZW4wCn9z3D/qj+VciFudpPoCfrXYfw1YHh9qORuD/wDRqn4muU64b5jUUqVKvPKxVS4xZZrRCCWJWI02YE/SauGqfFOJLYtm4+wgabkk6AVjko6s1RcnSKFlL6AiQq5mObTQEk6jXLA2AnX1qa7buXLKzOcwdI0jrtKmNRvrUOC7VWXtu5lMkZg2+u2nmdKkwvaaxcR3DEBBLBgQQPQ0izQetoZ4JroxlfEbZYiAdVIjKYKk6k5oBnlMcqhf80SP8LbjLBEXI03jW39arHt5Z5Jc+Q+e+1W8Z2ptWyoyuwZQwKidCJHntNYuIxvqa+HyLdFpnv5bcATHj29qV/0xm89qgtYS53GXVXYsWYkSNWKzB92iH51e77yfBlzT5RM0L4b2rtXnKgMmhYFhAIG5FO8sY1bFWKTTaWx673FFgcuUaeHwGNEkTPXPr6V5Y4lgcwgZTIhNWBXQanwkZyOegqTCdqLF1iqsZAJ1BEhZmPvXjB9rLF1sqFpgkAiJgTA86Xx4dxngyLoyQXsRK+GPF4vYiARtrMESRz0olivZHvL9xQXhna1LzqmR1zSATEEgTAIoxidh7y/cU0cinrEWWOWN1JFmgnHAe9s6rE6LAknMkwSw09J9DRo0H4vaL3rQKkqDMgoDM9G3AgHTrToUMCnphT1gHHvxI4obuLyT4bQyj1OrH6L8qAWLdk2XLMwugjIANCPOtB+IvA2s4k3YPd3dc3INzBPLyrJgV6uJLkVEE/U7GinLcuVOB8etSYfCNddUQSzGB/M/CukpJK30EI408qtcOsS8nZeXnyo//YdpUKAPcY7tOVZHSN4qpcwxsLMJvJMz9zUq4qDsFRHirTPCICWYgaCfUmNhUHH0CMltSCEXUjaSZP8ASp8DjXv3YRiEAJMQOR3ga6x8qD8VxMO3UaAfzPlTrJHezW0S4XiD20uIh8NwZXEDUAz8K6V+E+NnDXLR3S4SPRgP5g1x/D4kjzmtb2D4/wDl8UpaQlzwPPKT4T8G+9cnOOXG63HxSqR2wGnoBwftVbv4nEWFIm0REfqGUZiOsNI+VHgaiLU09hGs924/up99PvWiNZ3t1/dD76feuOb8tnfB+bH6lPtTgETCl1WGuG3nInWBp6UGv4gMMYyQVyWgI5+JBP3o1x3jKfliinM9vui6xybLofUGhONsqi4wKoUZbMfFkNedmrmuPb7M9HBfLUu/3iSGyue6P/qL0/atVruICi0WaJwpUeZMgDT0qxfMNdOkHCKPPZPprUnCrCvfwisAR3GxEjTNrSVbpfNR7pW/mgdtKRw0A7iz/wCNUMDgU/IC7lm4LTqG1mDOgo7xnTDXfcb7GgPCuKIuBW0Wi4bdwqI6FjNWTUYzSf6SKDcoNr9X+Ajhl5S9gJErbu5uuzmCfQipOHL/AHQBdRnL6a6zv0Ea17wYXPZcIFz2rhMdQHB/56VFwJ2W5ZbMT3y3FYHoJGnyFRR6J/Ni+XWvnqPfBwR+VhgP4lwEEwTqugHOtzith7y/cVh+D4nTCoNzdcmOmm4/5tW4xWw95fuKu4T0uv29iDjL5lf7+5OaB8WvKMRbnygZHJPi3LDwhQfjMdaOmhHFb8XLa5rlvWRlWQ+o8JPIf18qtREFlp6ZaegCrxDh6XrbW7q5lYQQfv5GuL9qezD4K7lMtbae7frH6T0YV3A1yX8T+NM5FprgyqwlLQJCnUg3LhHtxsg25zXSGV49jhmSqwHwrDjIS0SdCNNNJg+eoq4irhVusLgB7sawZGcxpHOhWAvDIMoyiTHX1PnVvHYoFSCAcyrCnnB5a1NLLOTdvc89SLNrHNlHjCjKIWNQPlQnjLW2INx7hMaEDQ/PnTHE7/8APKKquzsyi2dSQI03J0iuSBJhrhGKFu3CJknmfaPmeh8qr8WzOsIFJOmoE/CreH7O3LQAvtkJOYiC9z1yrou36yK9XcVdSVsDubfN/Cb1yf3NB7pegX4mslOMd2WYeCzZn5VoZX+zroOtu4PMqwHzijuE4fNphnlmHtRt86lt4cuMwu3p87t2QRv+qKfGcSe1dKuvfWoQw0C6kqp/h3QBOs+FgQfLesx8QpNqLLsv4TljG4uzPW7lyxdDI+V1Mh0aSJ/5sa7j2Lxz3bIZ8UmJzezCBGXqGAOpnyFcY4zgQIu2oey8gOAQQ3NLiEylwfIyDzra/hpxPD5gPyltb48JvIbYJHUh2DA9coINUR3IMVwlyyOr1W4hw9L1trbyVbeNDprINWVM7U9O0mqZam07Rnh2Lsi01vM/jKksSCfCZA2iPhU+I7L2372Wf+KEU6jQJERp5VPjmuC4ShIAC7+zuc06xt/trTXcbdyplVczhiB6AQJB+tc/Ah2Ojz5Luyvd7K22LEs+tsWuWiiNtN/CKlwvZxLdy04ZibSZADEEa76b616GLvz7GmnLqNSPFrDaemtRpisQoAyTtJP231jrW+BDejPHm9LCty0GBB1BBBHrQTC9jbNssQXMhlEkHKG0OXTzqZ8dfUEm3oIPM7jWDm5GvT4i8y2yo3EsAOYZdN9sub1ppYoy9SFjklHSLI7fZdAEGZ/AjoNv1zJOm+tNh+yltO6Id/4WaJjXNvOnnVnD4m8ZlI0Y9PEIganY14GLvkgZIB5keY5ZtNJ+XnS+BDsN48+/z4yHhXZO1YfOCzNyzRpPSBRXFDQe8v3FR8PZzmNwEEnQdPCNBrtM1Jith7y/cVsYRhpFCynKbuTJjQXi2JIvW1a2GUwVbxCGkSNN9NddNKNGg/FcYgu20fIdiJY5pJj2RymDJ0011iuiFDC09MKesA83NjpOm3Xyrkfb/BX3NoLatKis2SyhUkaCbl0iFBOgCidzrXU+KT3NzLvlaPlWBXBr5mpOIzPHokdIYVlWpk8NwG6cud1WNwBPw6UQt9k7YUy7XI1OsRPSBWiXCjkBHnRLC4XwEtAnQaV5eXNl3TKcfCYYdLMinCLSjRF+U1KtkKylQJkEQvOdOXWKPtZ1r0iZZKkBgDkzCVzcs0axOvwp4OUqs6OEIrRf4YXtdxVsPib7pdaMxVFnTOQC0jmEJI6T6UI4D2qe6xs4khy4It3MqqwaDCsVgEHaeRjXerXavsnf0a5ICggXB/EtNJLFiyjNbYkySyxWUfh120yMV0lSHXxKdZHiXSr1CEovmWovPNSThsjdcN2f3vuqn71Dxv8A67gfpypPmqgfOriYgWzcuR+qQOphYHpm+lCGY6ljJ3JPMnUmoMa1bPdhrTeyPNlghZW/6N0Zbq9P2XR0dWg+YkdI99neGIXYXcDcxeRozW3uLBHkCFYHfWKo3MRnMJ4j5bfE7Ud4Dj2wl1bqySNGAJAcdD19SJq6GSlUjwvxHh4TyKUP5OxcDAFhALJsCNLTFSV8jlJE/GiFDeB8ZTFWhct+jA7qeYNEqtTtEFVoUcTiHDkKAwAB8946/H4HyqK3ib3izW9QCRHP2Y585OnlVvG3GVSUXM2mnxAnzgSfhVD85fkju4gGNJmDtv0k0xh7sYm+Sua2ACdfLRSefUt8qhW9fjLlJHi8XPcwN94jWpLt+9oQhJywVjnmInfQxrXtsRe7uRbGbNGU81jQ79Y+taYQWsZeIEJMFlJg7qSuuuug+tSYLiFxs4KQVGgg6kadfp96Rxl0MAUAnL8SRqBrrBM/9p61K166HICyukGPdkffXyoAivXLxW2wU5soLJoBOmmadOe+nxivS4u9/wDHpPSNPSd99PKmv428CctsnVgNOQMAzPMEGvP5+8GAKCSWjTeJ89NAD8aDS7w647JNwQ0nTb05nlXvF7D3l+4qZahxew95fuKU0lJqnisXZQg3GtqdhmKg9YE1U7R8bTD2zmbKzA5duXr5kVy3hlv822IZnclApDLDN4i+bdWLSF9BHnXTHjc02ugNxj6uvQ7QrgiQZHWvYrjHAO0tzB33XxZFLZrY1V1Q6lFXRbigEjJo0EEdOyWrgZQQZBAII5gjcVk8bg6ZiakrQ7CdDWPxeE7tyvIaj0rZUO4tw7vFke0Nv6VJnx88bW52xT5Xqc8ucduW7zB0HdhtJB1AiYYaGRWv4bxK1fUd0wMNsdND5HppWe45ZbIdACsk5gZGnKP96zODwtyHYhhKZlO2i7R01GlebdbovcedaGq4/wAeVbxS2hYiASNp5xG9SYK+zIGZSjHcdNay3DOH/wAXIyE6+0JiDqG10II3rXxWaG1SodWI20oXi+zllyWVe6c7tb8IJ6unsN6kTRSalt4N29lWPwimXN0EdLUzg7Iow/jXrmhkd0qrI/xFi2sztTp2Xwa/+xnPW8zXP9JOT6VrLfZ263tFUHzP9KIYbs1bX2pc+e3yFd448rVLQSeaPVt/yZJOHK4yLbBHJVUAD/LEV6tfhsXYEuba813PwOwrf2rCqIUADyEVJFd4cNWsnZwlmb2QP4Nwa3hrfd2hAmSTqWPUmiFKlVSVE54uXANSQB51F+aXfMsdZHrXniOFNxcoMeJGnX9LhuXPSht3gbGYZASuU6HXwwG98bZumlaAVOJX9y/MUjiV18S6b6jT16ULxXZ8t7LBRM7EkyrgyeYJefhTNwNiGll1Yt+rwnllg6R9diDQAXa6o3IHPlt19POm75eq6+Y9Zqnc4e24Kk93k8SyCZBkgctNqhfgshBIGWdgf2FAsTGWCPlQATN0SNRrtrv6daXer1HXcelDcVwgugU5dgpJBkAKB4NfCZ1+AprnBicxzDxIy+zpqUIjXYZPrQAXFQ4v2R7y/cVMu1Q4vYe8v3FAHMPxZxN3vrdu0PEwRBAH6y50nTdRrQrsbw57Pf8AeNbki3rbZbzqczjLlRHgH9W0ZR8Nj+JPCHZbeItxmtbyJAEyGYftBlT5OdqyHArmHso+YYbDs4Umy143GOXNAYXLf8OJJlSwI57VTifl5Rcy2kUb7nv5buVIuqEW3Ej+JDBio9nLI13mut9i2P5HDyZhAJ6xIH0rlfAezty/iHu20XIrE24jKWYkLkOkqvtTHKuzcOwQs2ktrsihR8BT8VJOSS6ITAvI33ZapjSpVGdSviMGj+2oPqKqPwC0f3fOmpUkscXujYzkuow7PWx+751MnBLQ/TPqTSpUqxwXQ1zl3LFrCIvsoo+AqalSrpSWwt3uPSFKlWgPSpUqAFSpUqAFSpUqAFSpUqAFSpUqAFSpUqAFUOK2HvL96VKgD2yAiDqKzGI7AYdjKF7Y3yLlKj3VcEJ8IpUqxuhk2tgtwngduxOTMSd2Ykn67DyFFBSpVpjk5as//9k="/>
          <p:cNvSpPr>
            <a:spLocks noChangeAspect="1" noChangeArrowheads="1"/>
          </p:cNvSpPr>
          <p:nvPr/>
        </p:nvSpPr>
        <p:spPr bwMode="auto">
          <a:xfrm>
            <a:off x="1587500" y="-1555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9" descr="data:image/jpeg;base64,/9j/4AAQSkZJRgABAQAAAQABAAD/2wCEAAkGBhQSERUUEhQUFRUWGRcXFxcYGRYaGxceGBcXFxwYFxcYHCYeFxkjGRcXIC8gJCcpLSwtGB4xNTAqNSYrLCkBCQoKDgwOGg8PGi8kHyQsLS8sLCwsLCksKSw1KSwpLCwsLCkpLCwpKSwsKiksNSksLCwpLCksLCksKSksKSwsKf/AABEIAGUA4AMBIgACEQEDEQH/xAAbAAABBQEBAAAAAAAAAAAAAAAFAAEDBAYHAv/EAEAQAAIBAgQDBQYEAwcDBQAAAAECEQADBBIhMQVBUQYTImFxMnKBkaGxBxRCUiPB0RU0YpKi4fAzgsIWQ1Nko//EABkBAAMBAQEAAAAAAAAAAAAAAAACBAEDBf/EAC0RAAICAQIEBQIHAQAAAAAAAAABAhEDITEEEkFREyIysfBxwQUzUmGBkaEj/9oADAMBAAIRAxEAPwDtd68qqWYgKBJJ0AHmaw3GPxPCsFw1vPm9kkOzP527KAu6+eg2rx+JnFyItDVFtm84/eZy20b/AA5pJHOAKzNzs29tb/dFu8xdmx3bM4DOYL38rCMqhAg6agU8Ic2vQZtY1ruS3vxbxCOVuK6EHUNYCkeqtdzfStf2d7bG84S4EM5YZTHtTHhOnI8657xfs1ib1jBqVBdBdt3Ha4hABPeW87ZiQothzJ5V44f2XxlvMMi+EqhGdfENNVH6lGcSeU1QuHg9Lp/U5viGt4nUuN9vsNhjlk3H/an82OgrHY78VMS5/h27dsecufmYH0rPcSwt0tlZD3uZkZVhjK5T+mZ8LqfIg0NuJlJB3Gh9dorphxQa13OOeTi/Lsw//wCvcbmnvj6ZVg+W386tcV4viO6tYmziL4t3ZUoXJ7t13UE7qdwT6VncNgLjsFS27MdgFb+m3nRztCVw+Fs4MMGuKzXrsahWbZJ+/pTuMU0kjipOnbJOFfiLirTDO3fJzVomPJgBrXWeF8QW/aS6mquJH9K4nhODhrJuFoInSRB6Trpr9q6R+Fzk4GD+m5cA+YP3JrjxEIpXE64ZPZmvpUqVRlIqVKmJoA83LoUSxgU1rEK3ssDz01qHF4YsyMDqhJAOxlSpmPJqp3eFubhYPlXKYUZoBjeJAInWhGBNb6kkAiREjpO014OMTNlzLm6Tr8qF/wBkXZBzqPZzAZ9YzbHNOhbSrGMwDsxZWC+DLz3zBtYI0MR1raQWEZqO3iVYkBgSNwDr0obheFOrMWuSGUqRL6SEEiTyKt/mr3d4c5RUDBcgAkT4gFKiY2gkNHUUUCCc1HexKoJZgB1PkJoNc4FdM/xtJJHtg695E6xu4/yipMRwi44YG4uuf9+oZSBmExoT9K2l3MthkGocXsPeX7ipE0FR4rYe8v3FKMT0qVCuNY1rbWQrBQz5TMa6rtJ3/rQAVpUy09AGA/EDgjXHkDS9aNqeQdTmSTyB1FYhu11xcytaIMBcpYyhW01o6FdCQdvKus9reNphcOXYBmOltf3Ny+A3Ncnx3EreJOa+gz83U5XH/dBVx5MCfOq+GfKmpq4+wmb/AKVTqSVfXt/RLc7TMttX7oEX1KXQHPjyJ3UDwwmhOmtWeK9rWR8oGbKwygOw0PdsQygaklYBn4ULtpbRSEu38szEYc/EE3ND8KZbQRS9uAdfG7K9wn/CABbtnzhj6VTzYuxw5Mq9TX9p+xb4Pxb8piO8K6r31xlna5fCwpjU5VVZ9/5CcVf7x2fKq5iSQswCTJiT1Jp0w5ZS2wXlJkzrz1JncmoQJ/pWwjXme7EyTuorZbF3BYu+RkS7cC8wHYCPQGob9lEMeJjziAPrNE7VsW09BJoWLRIzHQEnU/CnXcRnjMIOpE8tPhPzrrv4ZW4wCn9z3D/qj+VciFudpPoCfrXYfw1YHh9qORuD/wDRqn4muU64b5jUUqVKvPKxVS4xZZrRCCWJWI02YE/SauGqfFOJLYtm4+wgabkk6AVjko6s1RcnSKFlL6AiQq5mObTQEk6jXLA2AnX1qa7buXLKzOcwdI0jrtKmNRvrUOC7VWXtu5lMkZg2+u2nmdKkwvaaxcR3DEBBLBgQQPQ0izQetoZ4JroxlfEbZYiAdVIjKYKk6k5oBnlMcqhf80SP8LbjLBEXI03jW39arHt5Z5Jc+Q+e+1W8Z2ptWyoyuwZQwKidCJHntNYuIxvqa+HyLdFpnv5bcATHj29qV/0xm89qgtYS53GXVXYsWYkSNWKzB92iH51e77yfBlzT5RM0L4b2rtXnKgMmhYFhAIG5FO8sY1bFWKTTaWx673FFgcuUaeHwGNEkTPXPr6V5Y4lgcwgZTIhNWBXQanwkZyOegqTCdqLF1iqsZAJ1BEhZmPvXjB9rLF1sqFpgkAiJgTA86Xx4dxngyLoyQXsRK+GPF4vYiARtrMESRz0olivZHvL9xQXhna1LzqmR1zSATEEgTAIoxidh7y/cU0cinrEWWOWN1JFmgnHAe9s6rE6LAknMkwSw09J9DRo0H4vaL3rQKkqDMgoDM9G3AgHTrToUMCnphT1gHHvxI4obuLyT4bQyj1OrH6L8qAWLdk2XLMwugjIANCPOtB+IvA2s4k3YPd3dc3INzBPLyrJgV6uJLkVEE/U7GinLcuVOB8etSYfCNddUQSzGB/M/CukpJK30EI408qtcOsS8nZeXnyo//YdpUKAPcY7tOVZHSN4qpcwxsLMJvJMz9zUq4qDsFRHirTPCICWYgaCfUmNhUHH0CMltSCEXUjaSZP8ASp8DjXv3YRiEAJMQOR3ga6x8qD8VxMO3UaAfzPlTrJHezW0S4XiD20uIh8NwZXEDUAz8K6V+E+NnDXLR3S4SPRgP5g1x/D4kjzmtb2D4/wDl8UpaQlzwPPKT4T8G+9cnOOXG63HxSqR2wGnoBwftVbv4nEWFIm0REfqGUZiOsNI+VHgaiLU09hGs924/up99PvWiNZ3t1/dD76feuOb8tnfB+bH6lPtTgETCl1WGuG3nInWBp6UGv4gMMYyQVyWgI5+JBP3o1x3jKfliinM9vui6xybLofUGhONsqi4wKoUZbMfFkNedmrmuPb7M9HBfLUu/3iSGyue6P/qL0/atVruICi0WaJwpUeZMgDT0qxfMNdOkHCKPPZPprUnCrCvfwisAR3GxEjTNrSVbpfNR7pW/mgdtKRw0A7iz/wCNUMDgU/IC7lm4LTqG1mDOgo7xnTDXfcb7GgPCuKIuBW0Wi4bdwqI6FjNWTUYzSf6SKDcoNr9X+Ajhl5S9gJErbu5uuzmCfQipOHL/AHQBdRnL6a6zv0Ea17wYXPZcIFz2rhMdQHB/56VFwJ2W5ZbMT3y3FYHoJGnyFRR6J/Ni+XWvnqPfBwR+VhgP4lwEEwTqugHOtzith7y/cVh+D4nTCoNzdcmOmm4/5tW4xWw95fuKu4T0uv29iDjL5lf7+5OaB8WvKMRbnygZHJPi3LDwhQfjMdaOmhHFb8XLa5rlvWRlWQ+o8JPIf18qtREFlp6ZaegCrxDh6XrbW7q5lYQQfv5GuL9qezD4K7lMtbae7frH6T0YV3A1yX8T+NM5FprgyqwlLQJCnUg3LhHtxsg25zXSGV49jhmSqwHwrDjIS0SdCNNNJg+eoq4irhVusLgB7sawZGcxpHOhWAvDIMoyiTHX1PnVvHYoFSCAcyrCnnB5a1NLLOTdvc89SLNrHNlHjCjKIWNQPlQnjLW2INx7hMaEDQ/PnTHE7/8APKKquzsyi2dSQI03J0iuSBJhrhGKFu3CJknmfaPmeh8qr8WzOsIFJOmoE/CreH7O3LQAvtkJOYiC9z1yrou36yK9XcVdSVsDubfN/Cb1yf3NB7pegX4mslOMd2WYeCzZn5VoZX+zroOtu4PMqwHzijuE4fNphnlmHtRt86lt4cuMwu3p87t2QRv+qKfGcSe1dKuvfWoQw0C6kqp/h3QBOs+FgQfLesx8QpNqLLsv4TljG4uzPW7lyxdDI+V1Mh0aSJ/5sa7j2Lxz3bIZ8UmJzezCBGXqGAOpnyFcY4zgQIu2oey8gOAQQ3NLiEylwfIyDzra/hpxPD5gPyltb48JvIbYJHUh2DA9coINUR3IMVwlyyOr1W4hw9L1trbyVbeNDprINWVM7U9O0mqZam07Rnh2Lsi01vM/jKksSCfCZA2iPhU+I7L2372Wf+KEU6jQJERp5VPjmuC4ShIAC7+zuc06xt/trTXcbdyplVczhiB6AQJB+tc/Ah2Ojz5Luyvd7K22LEs+tsWuWiiNtN/CKlwvZxLdy04ZibSZADEEa76b616GLvz7GmnLqNSPFrDaemtRpisQoAyTtJP231jrW+BDejPHm9LCty0GBB1BBBHrQTC9jbNssQXMhlEkHKG0OXTzqZ8dfUEm3oIPM7jWDm5GvT4i8y2yo3EsAOYZdN9sub1ppYoy9SFjklHSLI7fZdAEGZ/AjoNv1zJOm+tNh+yltO6Id/4WaJjXNvOnnVnD4m8ZlI0Y9PEIganY14GLvkgZIB5keY5ZtNJ+XnS+BDsN48+/z4yHhXZO1YfOCzNyzRpPSBRXFDQe8v3FR8PZzmNwEEnQdPCNBrtM1Jith7y/cVsYRhpFCynKbuTJjQXi2JIvW1a2GUwVbxCGkSNN9NddNKNGg/FcYgu20fIdiJY5pJj2RymDJ0011iuiFDC09MKesA83NjpOm3Xyrkfb/BX3NoLatKis2SyhUkaCbl0iFBOgCidzrXU+KT3NzLvlaPlWBXBr5mpOIzPHokdIYVlWpk8NwG6cud1WNwBPw6UQt9k7YUy7XI1OsRPSBWiXCjkBHnRLC4XwEtAnQaV5eXNl3TKcfCYYdLMinCLSjRF+U1KtkKylQJkEQvOdOXWKPtZ1r0iZZKkBgDkzCVzcs0axOvwp4OUqs6OEIrRf4YXtdxVsPib7pdaMxVFnTOQC0jmEJI6T6UI4D2qe6xs4khy4It3MqqwaDCsVgEHaeRjXerXavsnf0a5ICggXB/EtNJLFiyjNbYkySyxWUfh120yMV0lSHXxKdZHiXSr1CEovmWovPNSThsjdcN2f3vuqn71Dxv8A67gfpypPmqgfOriYgWzcuR+qQOphYHpm+lCGY6ljJ3JPMnUmoMa1bPdhrTeyPNlghZW/6N0Zbq9P2XR0dWg+YkdI99neGIXYXcDcxeRozW3uLBHkCFYHfWKo3MRnMJ4j5bfE7Ud4Dj2wl1bqySNGAJAcdD19SJq6GSlUjwvxHh4TyKUP5OxcDAFhALJsCNLTFSV8jlJE/GiFDeB8ZTFWhct+jA7qeYNEqtTtEFVoUcTiHDkKAwAB8946/H4HyqK3ib3izW9QCRHP2Y585OnlVvG3GVSUXM2mnxAnzgSfhVD85fkju4gGNJmDtv0k0xh7sYm+Sua2ACdfLRSefUt8qhW9fjLlJHi8XPcwN94jWpLt+9oQhJywVjnmInfQxrXtsRe7uRbGbNGU81jQ79Y+taYQWsZeIEJMFlJg7qSuuuug+tSYLiFxs4KQVGgg6kadfp96Rxl0MAUAnL8SRqBrrBM/9p61K166HICyukGPdkffXyoAivXLxW2wU5soLJoBOmmadOe+nxivS4u9/wDHpPSNPSd99PKmv428CctsnVgNOQMAzPMEGvP5+8GAKCSWjTeJ89NAD8aDS7w647JNwQ0nTb05nlXvF7D3l+4qZahxew95fuKU0lJqnisXZQg3GtqdhmKg9YE1U7R8bTD2zmbKzA5duXr5kVy3hlv822IZnclApDLDN4i+bdWLSF9BHnXTHjc02ugNxj6uvQ7QrgiQZHWvYrjHAO0tzB33XxZFLZrY1V1Q6lFXRbigEjJo0EEdOyWrgZQQZBAII5gjcVk8bg6ZiakrQ7CdDWPxeE7tyvIaj0rZUO4tw7vFke0Nv6VJnx88bW52xT5Xqc8ucduW7zB0HdhtJB1AiYYaGRWv4bxK1fUd0wMNsdND5HppWe45ZbIdACsk5gZGnKP96zODwtyHYhhKZlO2i7R01GlebdbovcedaGq4/wAeVbxS2hYiASNp5xG9SYK+zIGZSjHcdNay3DOH/wAXIyE6+0JiDqG10II3rXxWaG1SodWI20oXi+zllyWVe6c7tb8IJ6unsN6kTRSalt4N29lWPwimXN0EdLUzg7Iow/jXrmhkd0qrI/xFi2sztTp2Xwa/+xnPW8zXP9JOT6VrLfZ263tFUHzP9KIYbs1bX2pc+e3yFd448rVLQSeaPVt/yZJOHK4yLbBHJVUAD/LEV6tfhsXYEuba813PwOwrf2rCqIUADyEVJFd4cNWsnZwlmb2QP4Nwa3hrfd2hAmSTqWPUmiFKlVSVE54uXANSQB51F+aXfMsdZHrXniOFNxcoMeJGnX9LhuXPSht3gbGYZASuU6HXwwG98bZumlaAVOJX9y/MUjiV18S6b6jT16ULxXZ8t7LBRM7EkyrgyeYJefhTNwNiGll1Yt+rwnllg6R9diDQAXa6o3IHPlt19POm75eq6+Y9Zqnc4e24Kk93k8SyCZBkgctNqhfgshBIGWdgf2FAsTGWCPlQATN0SNRrtrv6daXer1HXcelDcVwgugU5dgpJBkAKB4NfCZ1+AprnBicxzDxIy+zpqUIjXYZPrQAXFQ4v2R7y/cVMu1Q4vYe8v3FAHMPxZxN3vrdu0PEwRBAH6y50nTdRrQrsbw57Pf8AeNbki3rbZbzqczjLlRHgH9W0ZR8Nj+JPCHZbeItxmtbyJAEyGYftBlT5OdqyHArmHso+YYbDs4Umy143GOXNAYXLf8OJJlSwI57VTifl5Rcy2kUb7nv5buVIuqEW3Ej+JDBio9nLI13mut9i2P5HDyZhAJ6xIH0rlfAezty/iHu20XIrE24jKWYkLkOkqvtTHKuzcOwQs2ktrsihR8BT8VJOSS6ITAvI33ZapjSpVGdSviMGj+2oPqKqPwC0f3fOmpUkscXujYzkuow7PWx+751MnBLQ/TPqTSpUqxwXQ1zl3LFrCIvsoo+AqalSrpSWwt3uPSFKlWgPSpUqAFSpUqAFSpUqAFSpUqAFSpUqAFSpUqAFUOK2HvL96VKgD2yAiDqKzGI7AYdjKF7Y3yLlKj3VcEJ8IpUqxuhk2tgtwngduxOTMSd2Ykn67DyFFBSpVpjk5as//9k="/>
          <p:cNvSpPr>
            <a:spLocks noChangeAspect="1" noChangeArrowheads="1"/>
          </p:cNvSpPr>
          <p:nvPr/>
        </p:nvSpPr>
        <p:spPr bwMode="auto">
          <a:xfrm>
            <a:off x="1739900" y="-3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11" descr="data:image/jpeg;base64,/9j/4AAQSkZJRgABAQAAAQABAAD/2wCEAAkGBhQSERUUEhQUFRUWGRcXFxcYGRYaGxceGBcXFxwYFxcYHCYeFxkjGRcXIC8gJCcpLSwtGB4xNTAqNSYrLCkBCQoKDgwOGg8PGi8kHyQsLS8sLCwsLCksKSw1KSwpLCwsLCkpLCwpKSwsKiksNSksLCwpLCksLCksKSksKSwsKf/AABEIAGUA4AMBIgACEQEDEQH/xAAbAAABBQEBAAAAAAAAAAAAAAAFAAEDBAYHAv/EAEAQAAIBAgQDBQYEAwcDBQAAAAECEQADBBIhMQVBUQYTImFxMnKBkaGxBxRCUiPB0RU0YpKi4fAzgsIWQ1Nko//EABkBAAMBAQEAAAAAAAAAAAAAAAACBAEDBf/EAC0RAAICAQIEBQIHAQAAAAAAAAABAhEDITEEEkFREyIysfBxwQUzUmGBkaEj/9oADAMBAAIRAxEAPwDtd68qqWYgKBJJ0AHmaw3GPxPCsFw1vPm9kkOzP527KAu6+eg2rx+JnFyItDVFtm84/eZy20b/AA5pJHOAKzNzs29tb/dFu8xdmx3bM4DOYL38rCMqhAg6agU8Ic2vQZtY1ruS3vxbxCOVuK6EHUNYCkeqtdzfStf2d7bG84S4EM5YZTHtTHhOnI8657xfs1ib1jBqVBdBdt3Ha4hABPeW87ZiQothzJ5V44f2XxlvMMi+EqhGdfENNVH6lGcSeU1QuHg9Lp/U5viGt4nUuN9vsNhjlk3H/an82OgrHY78VMS5/h27dsecufmYH0rPcSwt0tlZD3uZkZVhjK5T+mZ8LqfIg0NuJlJB3Gh9dorphxQa13OOeTi/Lsw//wCvcbmnvj6ZVg+W386tcV4viO6tYmziL4t3ZUoXJ7t13UE7qdwT6VncNgLjsFS27MdgFb+m3nRztCVw+Fs4MMGuKzXrsahWbZJ+/pTuMU0kjipOnbJOFfiLirTDO3fJzVomPJgBrXWeF8QW/aS6mquJH9K4nhODhrJuFoInSRB6Trpr9q6R+Fzk4GD+m5cA+YP3JrjxEIpXE64ZPZmvpUqVRlIqVKmJoA83LoUSxgU1rEK3ssDz01qHF4YsyMDqhJAOxlSpmPJqp3eFubhYPlXKYUZoBjeJAInWhGBNb6kkAiREjpO014OMTNlzLm6Tr8qF/wBkXZBzqPZzAZ9YzbHNOhbSrGMwDsxZWC+DLz3zBtYI0MR1raQWEZqO3iVYkBgSNwDr0obheFOrMWuSGUqRL6SEEiTyKt/mr3d4c5RUDBcgAkT4gFKiY2gkNHUUUCCc1HexKoJZgB1PkJoNc4FdM/xtJJHtg695E6xu4/yipMRwi44YG4uuf9+oZSBmExoT9K2l3MthkGocXsPeX7ipE0FR4rYe8v3FKMT0qVCuNY1rbWQrBQz5TMa6rtJ3/rQAVpUy09AGA/EDgjXHkDS9aNqeQdTmSTyB1FYhu11xcytaIMBcpYyhW01o6FdCQdvKus9reNphcOXYBmOltf3Ny+A3Ncnx3EreJOa+gz83U5XH/dBVx5MCfOq+GfKmpq4+wmb/AKVTqSVfXt/RLc7TMttX7oEX1KXQHPjyJ3UDwwmhOmtWeK9rWR8oGbKwygOw0PdsQygaklYBn4ULtpbRSEu38szEYc/EE3ND8KZbQRS9uAdfG7K9wn/CABbtnzhj6VTzYuxw5Mq9TX9p+xb4Pxb8piO8K6r31xlna5fCwpjU5VVZ9/5CcVf7x2fKq5iSQswCTJiT1Jp0w5ZS2wXlJkzrz1JncmoQJ/pWwjXme7EyTuorZbF3BYu+RkS7cC8wHYCPQGob9lEMeJjziAPrNE7VsW09BJoWLRIzHQEnU/CnXcRnjMIOpE8tPhPzrrv4ZW4wCn9z3D/qj+VciFudpPoCfrXYfw1YHh9qORuD/wDRqn4muU64b5jUUqVKvPKxVS4xZZrRCCWJWI02YE/SauGqfFOJLYtm4+wgabkk6AVjko6s1RcnSKFlL6AiQq5mObTQEk6jXLA2AnX1qa7buXLKzOcwdI0jrtKmNRvrUOC7VWXtu5lMkZg2+u2nmdKkwvaaxcR3DEBBLBgQQPQ0izQetoZ4JroxlfEbZYiAdVIjKYKk6k5oBnlMcqhf80SP8LbjLBEXI03jW39arHt5Z5Jc+Q+e+1W8Z2ptWyoyuwZQwKidCJHntNYuIxvqa+HyLdFpnv5bcATHj29qV/0xm89qgtYS53GXVXYsWYkSNWKzB92iH51e77yfBlzT5RM0L4b2rtXnKgMmhYFhAIG5FO8sY1bFWKTTaWx673FFgcuUaeHwGNEkTPXPr6V5Y4lgcwgZTIhNWBXQanwkZyOegqTCdqLF1iqsZAJ1BEhZmPvXjB9rLF1sqFpgkAiJgTA86Xx4dxngyLoyQXsRK+GPF4vYiARtrMESRz0olivZHvL9xQXhna1LzqmR1zSATEEgTAIoxidh7y/cU0cinrEWWOWN1JFmgnHAe9s6rE6LAknMkwSw09J9DRo0H4vaL3rQKkqDMgoDM9G3AgHTrToUMCnphT1gHHvxI4obuLyT4bQyj1OrH6L8qAWLdk2XLMwugjIANCPOtB+IvA2s4k3YPd3dc3INzBPLyrJgV6uJLkVEE/U7GinLcuVOB8etSYfCNddUQSzGB/M/CukpJK30EI408qtcOsS8nZeXnyo//YdpUKAPcY7tOVZHSN4qpcwxsLMJvJMz9zUq4qDsFRHirTPCICWYgaCfUmNhUHH0CMltSCEXUjaSZP8ASp8DjXv3YRiEAJMQOR3ga6x8qD8VxMO3UaAfzPlTrJHezW0S4XiD20uIh8NwZXEDUAz8K6V+E+NnDXLR3S4SPRgP5g1x/D4kjzmtb2D4/wDl8UpaQlzwPPKT4T8G+9cnOOXG63HxSqR2wGnoBwftVbv4nEWFIm0REfqGUZiOsNI+VHgaiLU09hGs924/up99PvWiNZ3t1/dD76feuOb8tnfB+bH6lPtTgETCl1WGuG3nInWBp6UGv4gMMYyQVyWgI5+JBP3o1x3jKfliinM9vui6xybLofUGhONsqi4wKoUZbMfFkNedmrmuPb7M9HBfLUu/3iSGyue6P/qL0/atVruICi0WaJwpUeZMgDT0qxfMNdOkHCKPPZPprUnCrCvfwisAR3GxEjTNrSVbpfNR7pW/mgdtKRw0A7iz/wCNUMDgU/IC7lm4LTqG1mDOgo7xnTDXfcb7GgPCuKIuBW0Wi4bdwqI6FjNWTUYzSf6SKDcoNr9X+Ajhl5S9gJErbu5uuzmCfQipOHL/AHQBdRnL6a6zv0Ea17wYXPZcIFz2rhMdQHB/56VFwJ2W5ZbMT3y3FYHoJGnyFRR6J/Ni+XWvnqPfBwR+VhgP4lwEEwTqugHOtzith7y/cVh+D4nTCoNzdcmOmm4/5tW4xWw95fuKu4T0uv29iDjL5lf7+5OaB8WvKMRbnygZHJPi3LDwhQfjMdaOmhHFb8XLa5rlvWRlWQ+o8JPIf18qtREFlp6ZaegCrxDh6XrbW7q5lYQQfv5GuL9qezD4K7lMtbae7frH6T0YV3A1yX8T+NM5FprgyqwlLQJCnUg3LhHtxsg25zXSGV49jhmSqwHwrDjIS0SdCNNNJg+eoq4irhVusLgB7sawZGcxpHOhWAvDIMoyiTHX1PnVvHYoFSCAcyrCnnB5a1NLLOTdvc89SLNrHNlHjCjKIWNQPlQnjLW2INx7hMaEDQ/PnTHE7/8APKKquzsyi2dSQI03J0iuSBJhrhGKFu3CJknmfaPmeh8qr8WzOsIFJOmoE/CreH7O3LQAvtkJOYiC9z1yrou36yK9XcVdSVsDubfN/Cb1yf3NB7pegX4mslOMd2WYeCzZn5VoZX+zroOtu4PMqwHzijuE4fNphnlmHtRt86lt4cuMwu3p87t2QRv+qKfGcSe1dKuvfWoQw0C6kqp/h3QBOs+FgQfLesx8QpNqLLsv4TljG4uzPW7lyxdDI+V1Mh0aSJ/5sa7j2Lxz3bIZ8UmJzezCBGXqGAOpnyFcY4zgQIu2oey8gOAQQ3NLiEylwfIyDzra/hpxPD5gPyltb48JvIbYJHUh2DA9coINUR3IMVwlyyOr1W4hw9L1trbyVbeNDprINWVM7U9O0mqZam07Rnh2Lsi01vM/jKksSCfCZA2iPhU+I7L2372Wf+KEU6jQJERp5VPjmuC4ShIAC7+zuc06xt/trTXcbdyplVczhiB6AQJB+tc/Ah2Ojz5Luyvd7K22LEs+tsWuWiiNtN/CKlwvZxLdy04ZibSZADEEa76b616GLvz7GmnLqNSPFrDaemtRpisQoAyTtJP231jrW+BDejPHm9LCty0GBB1BBBHrQTC9jbNssQXMhlEkHKG0OXTzqZ8dfUEm3oIPM7jWDm5GvT4i8y2yo3EsAOYZdN9sub1ppYoy9SFjklHSLI7fZdAEGZ/AjoNv1zJOm+tNh+yltO6Id/4WaJjXNvOnnVnD4m8ZlI0Y9PEIganY14GLvkgZIB5keY5ZtNJ+XnS+BDsN48+/z4yHhXZO1YfOCzNyzRpPSBRXFDQe8v3FR8PZzmNwEEnQdPCNBrtM1Jith7y/cVsYRhpFCynKbuTJjQXi2JIvW1a2GUwVbxCGkSNN9NddNKNGg/FcYgu20fIdiJY5pJj2RymDJ0011iuiFDC09MKesA83NjpOm3Xyrkfb/BX3NoLatKis2SyhUkaCbl0iFBOgCidzrXU+KT3NzLvlaPlWBXBr5mpOIzPHokdIYVlWpk8NwG6cud1WNwBPw6UQt9k7YUy7XI1OsRPSBWiXCjkBHnRLC4XwEtAnQaV5eXNl3TKcfCYYdLMinCLSjRF+U1KtkKylQJkEQvOdOXWKPtZ1r0iZZKkBgDkzCVzcs0axOvwp4OUqs6OEIrRf4YXtdxVsPib7pdaMxVFnTOQC0jmEJI6T6UI4D2qe6xs4khy4It3MqqwaDCsVgEHaeRjXerXavsnf0a5ICggXB/EtNJLFiyjNbYkySyxWUfh120yMV0lSHXxKdZHiXSr1CEovmWovPNSThsjdcN2f3vuqn71Dxv8A67gfpypPmqgfOriYgWzcuR+qQOphYHpm+lCGY6ljJ3JPMnUmoMa1bPdhrTeyPNlghZW/6N0Zbq9P2XR0dWg+YkdI99neGIXYXcDcxeRozW3uLBHkCFYHfWKo3MRnMJ4j5bfE7Ud4Dj2wl1bqySNGAJAcdD19SJq6GSlUjwvxHh4TyKUP5OxcDAFhALJsCNLTFSV8jlJE/GiFDeB8ZTFWhct+jA7qeYNEqtTtEFVoUcTiHDkKAwAB8946/H4HyqK3ib3izW9QCRHP2Y585OnlVvG3GVSUXM2mnxAnzgSfhVD85fkju4gGNJmDtv0k0xh7sYm+Sua2ACdfLRSefUt8qhW9fjLlJHi8XPcwN94jWpLt+9oQhJywVjnmInfQxrXtsRe7uRbGbNGU81jQ79Y+taYQWsZeIEJMFlJg7qSuuuug+tSYLiFxs4KQVGgg6kadfp96Rxl0MAUAnL8SRqBrrBM/9p61K166HICyukGPdkffXyoAivXLxW2wU5soLJoBOmmadOe+nxivS4u9/wDHpPSNPSd99PKmv428CctsnVgNOQMAzPMEGvP5+8GAKCSWjTeJ89NAD8aDS7w647JNwQ0nTb05nlXvF7D3l+4qZahxew95fuKU0lJqnisXZQg3GtqdhmKg9YE1U7R8bTD2zmbKzA5duXr5kVy3hlv822IZnclApDLDN4i+bdWLSF9BHnXTHjc02ugNxj6uvQ7QrgiQZHWvYrjHAO0tzB33XxZFLZrY1V1Q6lFXRbigEjJo0EEdOyWrgZQQZBAII5gjcVk8bg6ZiakrQ7CdDWPxeE7tyvIaj0rZUO4tw7vFke0Nv6VJnx88bW52xT5Xqc8ucduW7zB0HdhtJB1AiYYaGRWv4bxK1fUd0wMNsdND5HppWe45ZbIdACsk5gZGnKP96zODwtyHYhhKZlO2i7R01GlebdbovcedaGq4/wAeVbxS2hYiASNp5xG9SYK+zIGZSjHcdNay3DOH/wAXIyE6+0JiDqG10II3rXxWaG1SodWI20oXi+zllyWVe6c7tb8IJ6unsN6kTRSalt4N29lWPwimXN0EdLUzg7Iow/jXrmhkd0qrI/xFi2sztTp2Xwa/+xnPW8zXP9JOT6VrLfZ263tFUHzP9KIYbs1bX2pc+e3yFd448rVLQSeaPVt/yZJOHK4yLbBHJVUAD/LEV6tfhsXYEuba813PwOwrf2rCqIUADyEVJFd4cNWsnZwlmb2QP4Nwa3hrfd2hAmSTqWPUmiFKlVSVE54uXANSQB51F+aXfMsdZHrXniOFNxcoMeJGnX9LhuXPSht3gbGYZASuU6HXwwG98bZumlaAVOJX9y/MUjiV18S6b6jT16ULxXZ8t7LBRM7EkyrgyeYJefhTNwNiGll1Yt+rwnllg6R9diDQAXa6o3IHPlt19POm75eq6+Y9Zqnc4e24Kk93k8SyCZBkgctNqhfgshBIGWdgf2FAsTGWCPlQATN0SNRrtrv6daXer1HXcelDcVwgugU5dgpJBkAKB4NfCZ1+AprnBicxzDxIy+zpqUIjXYZPrQAXFQ4v2R7y/cVMu1Q4vYe8v3FAHMPxZxN3vrdu0PEwRBAH6y50nTdRrQrsbw57Pf8AeNbki3rbZbzqczjLlRHgH9W0ZR8Nj+JPCHZbeItxmtbyJAEyGYftBlT5OdqyHArmHso+YYbDs4Umy143GOXNAYXLf8OJJlSwI57VTifl5Rcy2kUb7nv5buVIuqEW3Ej+JDBio9nLI13mut9i2P5HDyZhAJ6xIH0rlfAezty/iHu20XIrE24jKWYkLkOkqvtTHKuzcOwQs2ktrsihR8BT8VJOSS6ITAvI33ZapjSpVGdSviMGj+2oPqKqPwC0f3fOmpUkscXujYzkuow7PWx+751MnBLQ/TPqTSpUqxwXQ1zl3LFrCIvsoo+AqalSrpSWwt3uPSFKlWgPSpUqAFSpUqAFSpUqAFSpUqAFSpUqAFSpUqAFUOK2HvL96VKgD2yAiDqKzGI7AYdjKF7Y3yLlKj3VcEJ8IpUqxuhk2tgtwngduxOTMSd2Ykn67DyFFBSpVpjk5as//9k="/>
          <p:cNvSpPr>
            <a:spLocks noChangeAspect="1" noChangeArrowheads="1"/>
          </p:cNvSpPr>
          <p:nvPr/>
        </p:nvSpPr>
        <p:spPr bwMode="auto">
          <a:xfrm>
            <a:off x="1892300" y="149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6"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9880681">
            <a:off x="7458795" y="4391581"/>
            <a:ext cx="2635553" cy="118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descr="http://www.hawkeyebsa.org/uploads/fck/Sport_Clays(1).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53741" y="4724400"/>
            <a:ext cx="2181523" cy="1414685"/>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14800" y="3157124"/>
            <a:ext cx="2362200" cy="1143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9029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Make sure it works</a:t>
            </a:r>
          </a:p>
        </p:txBody>
      </p:sp>
      <p:graphicFrame>
        <p:nvGraphicFramePr>
          <p:cNvPr id="6" name="Content Placeholder 5"/>
          <p:cNvGraphicFramePr>
            <a:graphicFrameLocks noGrp="1"/>
          </p:cNvGraphicFramePr>
          <p:nvPr>
            <p:ph idx="1"/>
            <p:extLst/>
          </p:nvPr>
        </p:nvGraphicFramePr>
        <p:xfrm>
          <a:off x="1981200" y="1600200"/>
          <a:ext cx="8229600" cy="297180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594360">
                <a:tc>
                  <a:txBody>
                    <a:bodyPr/>
                    <a:lstStyle/>
                    <a:p>
                      <a:pPr algn="ctr"/>
                      <a:r>
                        <a:rPr lang="en-US" dirty="0"/>
                        <a:t>Activity</a:t>
                      </a:r>
                    </a:p>
                  </a:txBody>
                  <a:tcPr/>
                </a:tc>
                <a:tc>
                  <a:txBody>
                    <a:bodyPr/>
                    <a:lstStyle/>
                    <a:p>
                      <a:pPr algn="ctr"/>
                      <a:r>
                        <a:rPr lang="en-US" dirty="0"/>
                        <a:t>Goal</a:t>
                      </a:r>
                    </a:p>
                  </a:txBody>
                  <a:tcPr/>
                </a:tc>
                <a:tc>
                  <a:txBody>
                    <a:bodyPr/>
                    <a:lstStyle/>
                    <a:p>
                      <a:pPr algn="ctr"/>
                      <a:r>
                        <a:rPr lang="en-US" dirty="0"/>
                        <a:t>#Acquired</a:t>
                      </a:r>
                    </a:p>
                  </a:txBody>
                  <a:tcPr/>
                </a:tc>
                <a:tc>
                  <a:txBody>
                    <a:bodyPr/>
                    <a:lstStyle/>
                    <a:p>
                      <a:pPr algn="ctr"/>
                      <a:r>
                        <a:rPr lang="en-US" dirty="0"/>
                        <a:t>#Renewed</a:t>
                      </a:r>
                    </a:p>
                  </a:txBody>
                  <a:tcPr/>
                </a:tc>
                <a:tc>
                  <a:txBody>
                    <a:bodyPr/>
                    <a:lstStyle/>
                    <a:p>
                      <a:pPr algn="ctr"/>
                      <a:r>
                        <a:rPr lang="en-US" dirty="0"/>
                        <a:t>#Upgraded</a:t>
                      </a:r>
                    </a:p>
                  </a:txBody>
                  <a:tcPr/>
                </a:tc>
                <a:tc>
                  <a:txBody>
                    <a:bodyPr/>
                    <a:lstStyle/>
                    <a:p>
                      <a:pPr algn="ctr"/>
                      <a:r>
                        <a:rPr lang="en-US" dirty="0"/>
                        <a:t>#Relations</a:t>
                      </a:r>
                    </a:p>
                  </a:txBody>
                  <a:tcPr/>
                </a:tc>
                <a:extLst>
                  <a:ext uri="{0D108BD9-81ED-4DB2-BD59-A6C34878D82A}">
                    <a16:rowId xmlns:a16="http://schemas.microsoft.com/office/drawing/2014/main" val="10000"/>
                  </a:ext>
                </a:extLst>
              </a:tr>
              <a:tr h="594360">
                <a:tc>
                  <a:txBody>
                    <a:bodyPr/>
                    <a:lstStyle/>
                    <a:p>
                      <a:pPr algn="l"/>
                      <a:r>
                        <a:rPr lang="en-US" dirty="0"/>
                        <a:t>FOS</a:t>
                      </a:r>
                    </a:p>
                  </a:txBody>
                  <a:tcPr/>
                </a:tc>
                <a:tc>
                  <a:txBody>
                    <a:bodyPr/>
                    <a:lstStyle/>
                    <a:p>
                      <a:pPr algn="l"/>
                      <a:endParaRPr lang="en-US" dirty="0"/>
                    </a:p>
                  </a:txBody>
                  <a:tcPr/>
                </a:tc>
                <a:tc>
                  <a:txBody>
                    <a:bodyPr/>
                    <a:lstStyle/>
                    <a:p>
                      <a:pPr algn="l"/>
                      <a:endParaRPr lang="en-US" dirty="0"/>
                    </a:p>
                  </a:txBody>
                  <a:tcPr/>
                </a:tc>
                <a:tc>
                  <a:txBody>
                    <a:bodyPr/>
                    <a:lstStyle/>
                    <a:p>
                      <a:pPr algn="l"/>
                      <a:endParaRPr lang="en-US" dirty="0"/>
                    </a:p>
                  </a:txBody>
                  <a:tcPr/>
                </a:tc>
                <a:tc>
                  <a:txBody>
                    <a:bodyPr/>
                    <a:lstStyle/>
                    <a:p>
                      <a:pPr algn="l"/>
                      <a:endParaRPr lang="en-US" dirty="0"/>
                    </a:p>
                  </a:txBody>
                  <a:tcPr/>
                </a:tc>
                <a:tc>
                  <a:txBody>
                    <a:bodyPr/>
                    <a:lstStyle/>
                    <a:p>
                      <a:pPr algn="l"/>
                      <a:endParaRPr lang="en-US" dirty="0"/>
                    </a:p>
                  </a:txBody>
                  <a:tcPr/>
                </a:tc>
                <a:extLst>
                  <a:ext uri="{0D108BD9-81ED-4DB2-BD59-A6C34878D82A}">
                    <a16:rowId xmlns:a16="http://schemas.microsoft.com/office/drawing/2014/main" val="10001"/>
                  </a:ext>
                </a:extLst>
              </a:tr>
              <a:tr h="594360">
                <a:tc>
                  <a:txBody>
                    <a:bodyPr/>
                    <a:lstStyle/>
                    <a:p>
                      <a:pPr algn="l"/>
                      <a:r>
                        <a:rPr lang="en-US" dirty="0"/>
                        <a:t>Foundations</a:t>
                      </a:r>
                    </a:p>
                  </a:txBody>
                  <a:tcPr/>
                </a:tc>
                <a:tc>
                  <a:txBody>
                    <a:bodyPr/>
                    <a:lstStyle/>
                    <a:p>
                      <a:pPr algn="l"/>
                      <a:endParaRPr lang="en-US" dirty="0"/>
                    </a:p>
                  </a:txBody>
                  <a:tcPr/>
                </a:tc>
                <a:tc>
                  <a:txBody>
                    <a:bodyPr/>
                    <a:lstStyle/>
                    <a:p>
                      <a:pPr algn="l"/>
                      <a:endParaRPr lang="en-US" dirty="0"/>
                    </a:p>
                  </a:txBody>
                  <a:tcPr/>
                </a:tc>
                <a:tc>
                  <a:txBody>
                    <a:bodyPr/>
                    <a:lstStyle/>
                    <a:p>
                      <a:pPr algn="l"/>
                      <a:endParaRPr lang="en-US" dirty="0"/>
                    </a:p>
                  </a:txBody>
                  <a:tcPr/>
                </a:tc>
                <a:tc>
                  <a:txBody>
                    <a:bodyPr/>
                    <a:lstStyle/>
                    <a:p>
                      <a:pPr algn="l"/>
                      <a:endParaRPr lang="en-US" dirty="0"/>
                    </a:p>
                  </a:txBody>
                  <a:tcPr/>
                </a:tc>
                <a:tc>
                  <a:txBody>
                    <a:bodyPr/>
                    <a:lstStyle/>
                    <a:p>
                      <a:pPr algn="l"/>
                      <a:endParaRPr lang="en-US" dirty="0"/>
                    </a:p>
                  </a:txBody>
                  <a:tcPr/>
                </a:tc>
                <a:extLst>
                  <a:ext uri="{0D108BD9-81ED-4DB2-BD59-A6C34878D82A}">
                    <a16:rowId xmlns:a16="http://schemas.microsoft.com/office/drawing/2014/main" val="10002"/>
                  </a:ext>
                </a:extLst>
              </a:tr>
              <a:tr h="594360">
                <a:tc>
                  <a:txBody>
                    <a:bodyPr/>
                    <a:lstStyle/>
                    <a:p>
                      <a:pPr algn="l"/>
                      <a:r>
                        <a:rPr lang="en-US" dirty="0"/>
                        <a:t>Camp Card</a:t>
                      </a:r>
                    </a:p>
                  </a:txBody>
                  <a:tcPr/>
                </a:tc>
                <a:tc>
                  <a:txBody>
                    <a:bodyPr/>
                    <a:lstStyle/>
                    <a:p>
                      <a:pPr algn="l"/>
                      <a:endParaRPr lang="en-US" dirty="0"/>
                    </a:p>
                  </a:txBody>
                  <a:tcPr/>
                </a:tc>
                <a:tc>
                  <a:txBody>
                    <a:bodyPr/>
                    <a:lstStyle/>
                    <a:p>
                      <a:pPr algn="l"/>
                      <a:endParaRPr lang="en-US" dirty="0"/>
                    </a:p>
                  </a:txBody>
                  <a:tcPr/>
                </a:tc>
                <a:tc>
                  <a:txBody>
                    <a:bodyPr/>
                    <a:lstStyle/>
                    <a:p>
                      <a:pPr algn="l"/>
                      <a:endParaRPr lang="en-US" dirty="0"/>
                    </a:p>
                  </a:txBody>
                  <a:tcPr/>
                </a:tc>
                <a:tc>
                  <a:txBody>
                    <a:bodyPr/>
                    <a:lstStyle/>
                    <a:p>
                      <a:pPr algn="l"/>
                      <a:endParaRPr lang="en-US" dirty="0"/>
                    </a:p>
                  </a:txBody>
                  <a:tcPr/>
                </a:tc>
                <a:tc>
                  <a:txBody>
                    <a:bodyPr/>
                    <a:lstStyle/>
                    <a:p>
                      <a:pPr algn="l"/>
                      <a:endParaRPr lang="en-US" dirty="0"/>
                    </a:p>
                  </a:txBody>
                  <a:tcPr/>
                </a:tc>
                <a:extLst>
                  <a:ext uri="{0D108BD9-81ED-4DB2-BD59-A6C34878D82A}">
                    <a16:rowId xmlns:a16="http://schemas.microsoft.com/office/drawing/2014/main" val="10003"/>
                  </a:ext>
                </a:extLst>
              </a:tr>
              <a:tr h="594360">
                <a:tc>
                  <a:txBody>
                    <a:bodyPr/>
                    <a:lstStyle/>
                    <a:p>
                      <a:pPr algn="r"/>
                      <a:r>
                        <a:rPr lang="en-US" dirty="0"/>
                        <a:t>Totals</a:t>
                      </a:r>
                    </a:p>
                  </a:txBody>
                  <a:tcPr/>
                </a:tc>
                <a:tc>
                  <a:txBody>
                    <a:bodyPr/>
                    <a:lstStyle/>
                    <a:p>
                      <a:pPr algn="l"/>
                      <a:endParaRPr lang="en-US" dirty="0"/>
                    </a:p>
                  </a:txBody>
                  <a:tcPr/>
                </a:tc>
                <a:tc>
                  <a:txBody>
                    <a:bodyPr/>
                    <a:lstStyle/>
                    <a:p>
                      <a:pPr algn="l"/>
                      <a:endParaRPr lang="en-US" dirty="0"/>
                    </a:p>
                  </a:txBody>
                  <a:tcPr/>
                </a:tc>
                <a:tc>
                  <a:txBody>
                    <a:bodyPr/>
                    <a:lstStyle/>
                    <a:p>
                      <a:pPr algn="l"/>
                      <a:endParaRPr lang="en-US" dirty="0"/>
                    </a:p>
                  </a:txBody>
                  <a:tcPr/>
                </a:tc>
                <a:tc>
                  <a:txBody>
                    <a:bodyPr/>
                    <a:lstStyle/>
                    <a:p>
                      <a:pPr algn="l"/>
                      <a:endParaRPr lang="en-US" dirty="0"/>
                    </a:p>
                  </a:txBody>
                  <a:tcPr/>
                </a:tc>
                <a:tc>
                  <a:txBody>
                    <a:bodyPr/>
                    <a:lstStyle/>
                    <a:p>
                      <a:pPr algn="l"/>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32943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Step 8:		Timeline</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371600"/>
            <a:ext cx="8229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0317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65256">
            <a:off x="2819400" y="1257300"/>
            <a:ext cx="6400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pPr algn="l"/>
            <a:r>
              <a:rPr lang="en-US" dirty="0"/>
              <a:t>Step 9:		Outline Details</a:t>
            </a:r>
          </a:p>
        </p:txBody>
      </p:sp>
    </p:spTree>
    <p:extLst>
      <p:ext uri="{BB962C8B-B14F-4D97-AF65-F5344CB8AC3E}">
        <p14:creationId xmlns:p14="http://schemas.microsoft.com/office/powerpoint/2010/main" val="1167256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533400"/>
            <a:ext cx="8686800" cy="884238"/>
          </a:xfrm>
        </p:spPr>
        <p:txBody>
          <a:bodyPr>
            <a:normAutofit/>
          </a:bodyPr>
          <a:lstStyle/>
          <a:p>
            <a:r>
              <a:rPr lang="en-US" dirty="0"/>
              <a:t>Blueprint for success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5859" y="1840230"/>
            <a:ext cx="6115771" cy="39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4856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Step 10:		Evaluate</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3800" y="2438400"/>
            <a:ext cx="75438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3398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Questions</a:t>
            </a:r>
            <a:br>
              <a:rPr lang="en-US" dirty="0"/>
            </a:br>
            <a:endParaRPr lang="en-US"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447800"/>
            <a:ext cx="41910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6715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304800"/>
            <a:ext cx="7467600" cy="4114800"/>
          </a:xfrm>
        </p:spPr>
        <p:txBody>
          <a:bodyPr/>
          <a:lstStyle/>
          <a:p>
            <a:pPr marL="0" indent="0">
              <a:buNone/>
            </a:pPr>
            <a:r>
              <a:rPr lang="en-US" dirty="0"/>
              <a:t>A Plan:</a:t>
            </a:r>
          </a:p>
          <a:p>
            <a:pPr>
              <a:buFont typeface="Wingdings" pitchFamily="2" charset="2"/>
              <a:buChar char="Ø"/>
            </a:pPr>
            <a:r>
              <a:rPr lang="en-US" dirty="0"/>
              <a:t>Moves you from reactive to proactive</a:t>
            </a:r>
          </a:p>
          <a:p>
            <a:pPr>
              <a:buFont typeface="Wingdings" pitchFamily="2" charset="2"/>
              <a:buChar char="Ø"/>
            </a:pPr>
            <a:r>
              <a:rPr lang="en-US" dirty="0"/>
              <a:t>Provides a roadmap for development</a:t>
            </a:r>
          </a:p>
          <a:p>
            <a:pPr>
              <a:buFont typeface="Wingdings" pitchFamily="2" charset="2"/>
              <a:buChar char="Ø"/>
            </a:pPr>
            <a:r>
              <a:rPr lang="en-US" dirty="0"/>
              <a:t>Gets everyone on the same page</a:t>
            </a:r>
          </a:p>
          <a:p>
            <a:pPr marL="36576" indent="0">
              <a:buNone/>
            </a:pP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2521" y="2750820"/>
            <a:ext cx="4886325" cy="3247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9082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Direction? </a:t>
            </a:r>
          </a:p>
        </p:txBody>
      </p:sp>
      <p:sp>
        <p:nvSpPr>
          <p:cNvPr id="3" name="Content Placeholder 2"/>
          <p:cNvSpPr>
            <a:spLocks noGrp="1"/>
          </p:cNvSpPr>
          <p:nvPr>
            <p:ph idx="1"/>
          </p:nvPr>
        </p:nvSpPr>
        <p:spPr/>
        <p:txBody>
          <a:bodyPr/>
          <a:lstStyle/>
          <a:p>
            <a:pPr marL="0" indent="0">
              <a:buNone/>
            </a:pPr>
            <a:r>
              <a:rPr lang="en-US" dirty="0"/>
              <a:t>If you don’t know where you’re going, then any road will get you there.</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590860"/>
            <a:ext cx="5499258" cy="3886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4472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47650"/>
            <a:ext cx="8839200" cy="884238"/>
          </a:xfrm>
        </p:spPr>
        <p:txBody>
          <a:bodyPr/>
          <a:lstStyle/>
          <a:p>
            <a:r>
              <a:rPr lang="en-US" sz="4000" dirty="0"/>
              <a:t>10  Simple Steps to a Development Plan </a:t>
            </a:r>
          </a:p>
        </p:txBody>
      </p:sp>
      <p:sp>
        <p:nvSpPr>
          <p:cNvPr id="3" name="Content Placeholder 2"/>
          <p:cNvSpPr>
            <a:spLocks noGrp="1"/>
          </p:cNvSpPr>
          <p:nvPr>
            <p:ph idx="1"/>
          </p:nvPr>
        </p:nvSpPr>
        <p:spPr>
          <a:xfrm>
            <a:off x="1981200" y="1295401"/>
            <a:ext cx="8229600" cy="5181599"/>
          </a:xfrm>
        </p:spPr>
        <p:txBody>
          <a:bodyPr numCol="2">
            <a:normAutofit fontScale="92500"/>
          </a:bodyPr>
          <a:lstStyle/>
          <a:p>
            <a:pPr marL="514350" indent="-514350">
              <a:lnSpc>
                <a:spcPct val="150000"/>
              </a:lnSpc>
              <a:buFont typeface="+mj-lt"/>
              <a:buAutoNum type="arabicPeriod"/>
            </a:pPr>
            <a:r>
              <a:rPr lang="en-US" sz="3500" dirty="0"/>
              <a:t>Ownership</a:t>
            </a:r>
          </a:p>
          <a:p>
            <a:pPr marL="514350" indent="-514350">
              <a:lnSpc>
                <a:spcPct val="150000"/>
              </a:lnSpc>
              <a:buFont typeface="+mj-lt"/>
              <a:buAutoNum type="arabicPeriod"/>
            </a:pPr>
            <a:r>
              <a:rPr lang="en-US" sz="3500" dirty="0"/>
              <a:t>Information</a:t>
            </a:r>
          </a:p>
          <a:p>
            <a:pPr marL="514350" indent="-514350">
              <a:lnSpc>
                <a:spcPct val="150000"/>
              </a:lnSpc>
              <a:buFont typeface="+mj-lt"/>
              <a:buAutoNum type="arabicPeriod"/>
            </a:pPr>
            <a:r>
              <a:rPr lang="en-US" sz="3500" dirty="0"/>
              <a:t>Analyze</a:t>
            </a:r>
          </a:p>
          <a:p>
            <a:pPr marL="514350" indent="-514350">
              <a:lnSpc>
                <a:spcPct val="150000"/>
              </a:lnSpc>
              <a:buFont typeface="+mj-lt"/>
              <a:buAutoNum type="arabicPeriod"/>
            </a:pPr>
            <a:r>
              <a:rPr lang="en-US" sz="3500" dirty="0"/>
              <a:t>Factors</a:t>
            </a:r>
          </a:p>
          <a:p>
            <a:pPr marL="514350" indent="-514350">
              <a:lnSpc>
                <a:spcPct val="150000"/>
              </a:lnSpc>
              <a:buFont typeface="+mj-lt"/>
              <a:buAutoNum type="arabicPeriod"/>
            </a:pPr>
            <a:r>
              <a:rPr lang="en-US" sz="3500" dirty="0"/>
              <a:t>Team</a:t>
            </a:r>
          </a:p>
          <a:p>
            <a:pPr marL="514350" indent="-514350">
              <a:lnSpc>
                <a:spcPct val="150000"/>
              </a:lnSpc>
              <a:buFont typeface="+mj-lt"/>
              <a:buAutoNum type="arabicPeriod"/>
            </a:pPr>
            <a:endParaRPr lang="en-US" sz="3500" dirty="0"/>
          </a:p>
          <a:p>
            <a:pPr marL="514350" indent="-514350">
              <a:lnSpc>
                <a:spcPct val="150000"/>
              </a:lnSpc>
              <a:buFont typeface="+mj-lt"/>
              <a:buAutoNum type="arabicPeriod"/>
            </a:pPr>
            <a:r>
              <a:rPr lang="en-US" sz="3500" dirty="0"/>
              <a:t>Goals</a:t>
            </a:r>
          </a:p>
          <a:p>
            <a:pPr marL="514350" indent="-514350">
              <a:lnSpc>
                <a:spcPct val="150000"/>
              </a:lnSpc>
              <a:buFont typeface="+mj-lt"/>
              <a:buAutoNum type="arabicPeriod"/>
            </a:pPr>
            <a:r>
              <a:rPr lang="en-US" sz="3500" dirty="0"/>
              <a:t>Activities</a:t>
            </a:r>
          </a:p>
          <a:p>
            <a:pPr marL="514350" indent="-514350">
              <a:lnSpc>
                <a:spcPct val="150000"/>
              </a:lnSpc>
              <a:buFont typeface="+mj-lt"/>
              <a:buAutoNum type="arabicPeriod"/>
            </a:pPr>
            <a:r>
              <a:rPr lang="en-US" sz="3500" dirty="0"/>
              <a:t>Timeline</a:t>
            </a:r>
          </a:p>
          <a:p>
            <a:pPr marL="514350" indent="-514350">
              <a:lnSpc>
                <a:spcPct val="150000"/>
              </a:lnSpc>
              <a:buFont typeface="+mj-lt"/>
              <a:buAutoNum type="arabicPeriod"/>
            </a:pPr>
            <a:r>
              <a:rPr lang="en-US" sz="3500" dirty="0"/>
              <a:t>Details</a:t>
            </a:r>
          </a:p>
          <a:p>
            <a:pPr marL="514350" indent="-514350">
              <a:lnSpc>
                <a:spcPct val="150000"/>
              </a:lnSpc>
              <a:buFont typeface="+mj-lt"/>
              <a:buAutoNum type="arabicPeriod"/>
            </a:pPr>
            <a:r>
              <a:rPr lang="en-US" sz="3500" dirty="0"/>
              <a:t>Evaluate</a:t>
            </a:r>
          </a:p>
          <a:p>
            <a:pPr marL="514350" indent="-514350">
              <a:buFont typeface="+mj-lt"/>
              <a:buAutoNum type="arabicPeriod"/>
            </a:pPr>
            <a:endParaRPr lang="en-US" dirty="0"/>
          </a:p>
        </p:txBody>
      </p:sp>
    </p:spTree>
    <p:extLst>
      <p:ext uri="{BB962C8B-B14F-4D97-AF65-F5344CB8AC3E}">
        <p14:creationId xmlns:p14="http://schemas.microsoft.com/office/powerpoint/2010/main" val="4158607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much money do you need? </a:t>
            </a:r>
          </a:p>
        </p:txBody>
      </p:sp>
      <p:sp>
        <p:nvSpPr>
          <p:cNvPr id="3" name="Content Placeholder 2"/>
          <p:cNvSpPr>
            <a:spLocks noGrp="1"/>
          </p:cNvSpPr>
          <p:nvPr>
            <p:ph idx="1"/>
          </p:nvPr>
        </p:nvSpPr>
        <p:spPr/>
        <p:txBody>
          <a:bodyPr/>
          <a:lstStyle/>
          <a:p>
            <a:pPr marL="0" indent="0">
              <a:buNone/>
            </a:pPr>
            <a:r>
              <a:rPr lang="en-US" dirty="0"/>
              <a:t>Ask yourself, “What will it take to deliver service this year?”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209801"/>
            <a:ext cx="4134574"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603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979171"/>
            <a:ext cx="7599186" cy="444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581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Step 1:		Ownership</a:t>
            </a:r>
          </a:p>
        </p:txBody>
      </p:sp>
      <p:sp>
        <p:nvSpPr>
          <p:cNvPr id="3" name="Content Placeholder 2"/>
          <p:cNvSpPr>
            <a:spLocks noGrp="1"/>
          </p:cNvSpPr>
          <p:nvPr>
            <p:ph idx="1"/>
          </p:nvPr>
        </p:nvSpPr>
        <p:spPr/>
        <p:txBody>
          <a:bodyPr/>
          <a:lstStyle/>
          <a:p>
            <a:r>
              <a:rPr lang="en-US" dirty="0"/>
              <a:t>Board</a:t>
            </a:r>
          </a:p>
          <a:p>
            <a:r>
              <a:rPr lang="en-US" dirty="0"/>
              <a:t>Volunteers</a:t>
            </a:r>
          </a:p>
          <a:p>
            <a:r>
              <a:rPr lang="en-US" dirty="0"/>
              <a:t>Staff</a:t>
            </a:r>
          </a:p>
        </p:txBody>
      </p:sp>
      <p:sp>
        <p:nvSpPr>
          <p:cNvPr id="4" name="AutoShape 4" descr="data:image/jpeg;base64,/9j/4AAQSkZJRgABAQAAAQABAAD/2wBDAAkGBwgHBgkIBwgKCgkLDRYPDQwMDRsUFRAWIB0iIiAdHx8kKDQsJCYxJx8fLT0tMTU3Ojo6Iys/RD84QzQ5Ojf/2wBDAQoKCg0MDRoPDxo3JR8lNzc3Nzc3Nzc3Nzc3Nzc3Nzc3Nzc3Nzc3Nzc3Nzc3Nzc3Nzc3Nzc3Nzc3Nzc3Nzc3Nzf/wAARCAC3ARQDASIAAhEBAxEB/8QAHAAAAQUBAQEAAAAAAAAAAAAABQACAwQGAQcI/8QAPRAAAQMDAwIEAwYFAwIHAAAAAQACAwQFERIhMUFRBhMiYRQycSNCUoGRwRUkYqGxM9HhB3I0U2NzgpLx/8QAGQEAAwEBAQAAAAAAAAAAAAAAAAECAwQF/8QAIxEAAgIDAQACAwADAAAAAAAAAAECEQMSITFBUQQTMhQicf/aAAwDAQACEQMRAD8Az0FIGEFXWjCa1SNC5jdIliGyHXNuxRSMIbdNmlIoGQDdXoQhdPJv+aJQu4TAIQA7IlTnSQeyGwPyAr0LkmM9O8NT+ZTs36LRBYjwlUARBpPC2rDloKmHtGeRfI5JdXFo0YnCO6a5oT01xWUqKRWlYOyozRjOyISbqvI0LNnRF8PPvHcro5IGNPckLJmoc0bt/stT/wBRBispyPwlZButxw3JSjZ7WDVYU2BrrUOfVnkADhVA8lG57DV1dRr1MY0jkq5S+GKePDqiV0p7DYLdRZwZfyMSb7Z6T4JiZUeHqSU4ALAjbm0xd5bZGF/YFee0k0tLStpYZXNhbsGA7BPimlilbKx51A5zlZfof2cLzpviNlVwBucNQmfbOQiduuTbjT4OBK0YcO6ZPRl5OywcnF0zZU1aMzWYOcBBagtzuthU28gHZZ+6UWASGrXFkV9InF0BNTWu1DlEKKuDXgFA6mQxSacKPzpAQWsd+QXrQ1o8+dt0b+mqPMaCCpnZc1Zi0XJ2A2Vjh74Wmgla9mQplmSIjhcgRcoXAEgLPSteZcYK2tSxsgVEULNedIWP+TtxGi/H16ZyOKob8uUQgdUMj9S0EFIw7aQrJtzHN4wspx2N48RmBNOepSWhNtjBSWWjNLMMFKxVg5TMctSkXIlTuUWppVmN6bWbs/JIoy7Y9EhB7q7F0wo5gPNKezA6pgEadEIcDqhEMuFbjmQBr/DtSY6lrRwV6RRv1xA+y8m8PTZrGE9F6jbpmGFu/RZvkhTVxCC4XAc7KvPWxRNJLhss5d/EMTCYxMAeobuVTnfEYqHyw/U3GCD5nhUXXuAnAcFiai7+YTojJ93n9gqMtXK87uI9hsl+uTHvCJ6GbtSsbqlmY0e5Q2s8U0UeRA18zu49I/UrEGQnkrm5TWJfInmfwi7e6xt3nbJPG1oZ8rQcqi2ONgwxgATglhWopeESyzkqbEE4JuF0BMg6nZTUkAWKWpfSztljOCOndb22VENxpWyxkZx6h2K86RCzXOS21QeCTGT62rDNi3Vr02xZNeG2qab0nZZy7U40O2Wsimjrads0LgWuHRDa6jDwQVweM7E7R5021+bUanN6rRW+yREDVGP0RCKgDX8I1RU2ML0MOa0c08fQbTeH6bIPlBXTbIY24YwBG4IQ0KKpjABWzakQlRlbjStiGoIQ6ZrTyEb8QTNhp3FxWCqap+5BTjht2jOeRo09PVM1chEm1DCzYhebxVtRq+Y8otS3SZow7JC1eMhTNY6ZueUlnTdB1SU/rL/YjKB6ka/Cp605sixOpBGOT3XKqb7NU2y4VauqsNwChILK00w847qSIuedlRp2mWUko1SwgAbKqFY+nhJV+GDOAAlDESQAjVBRcEhTJpDQrXSyMe142KN1V3q6Py4osF7m6tzwFC4tibobzjdV5xrjGnBe3OCevskop9ZnPI1xEFTc6ypGJZ3Y/C04CqZKRGElokl4c7bfp1dwuBOCBHMLuF1JAxJLqSQCwuri6gBJJJwGyAObLuldATwgYUsF1fb5hHISYHnf+n3WukkZI0OaQQd8rzw8Ipa7s+BnkSnLPuk9PZcubDf+yOjDkrjNMQNWVNHMWIAbm3PKlZcWu+8uZJo6bTNE2sICrVVxIBQr44Y5VOsq8tOFtjc7Iko0C/ElcZQQTssnNM0g7ojeZHPLll6yaRhAC9XHaj08/J/QWga0jKtsAAWdirXs5BVuO6NxgnBWhATkdhySpCoL9wkgQIdJ7rnm+6hZHNMfsonv/wC1uU59DXNGTTS//VcVHoDn1Okcqk+UzPwoaltQw4fDI0e7Sp7fGXOyVSRLYTt9PgAkIvE3GAAqdOMAAItQRGR422USkWkE7XRasOcjD9MDdLfm/wAKGEtp4RjnomOfy555UpfLJnL4QyRzjnBx7rsTcs08O+77+yjc/PqOwHAU1FTvqnhxHp6e6LbZOqS6VahhJznb91W4K0N0tz4YxUBuWO2f7H/lA5YsHIWiMJIYE5NCcmSdXVzK6gYl1JcSAS6kuoAQTgmroQA5OCZqwmmTCQyQuAUT3jCrz1TGfM7fsqbqiWc6YgQO6TkVGLYTgD5i4NcThXIGyNO5K5YhHTsLJMFz+XIw+nbjU3hYumdSi4qmVQHEJsjDp3VggNUMsgIICcOMUvAFcYsg5WZq6cl5wFsKmIyZyhFRSjVwu6E1Rxzg7M6Kd2rBapo6DzHAaUWbTDKu0tL6gcLS0RTOUtna2BuRukj8cY0BJLZD1ZbbRQU7A2CFjWjsFBO0AH0j9ESlbgdFSmGRyuBnaC5oIXg64mH8kKns1HIdUbAw+yNyMLjgqF4A9krY6An8HMZyx2Qr9DTmIjUMKSWQNGRyoxUkO9kr6PtF1z8nJ4Cic7USTwq7p9bs/dCkijdO5rQRgnhNu2RGDXWT0sLqqQYHoB/Vay2UIiaCRuorRbhFG0uCNxs0haxjREpWdMEcsTopGhzHDBBWKvFtdQ1DonZMZ3jf3C3TQoLlQx3CldC/Z3LHfhKpktWeaObpdg8pK7XUskMr4pG6ZGHBCoA7oRk+Dl0LgK6EAOSXEsoA6F1MLk0vSAkLk0vVaaqZF87hnsOVFTCtuT9FFA4jq88D81LkWotk81SyMetwHsoadlbcn6KKJ2nq88D80Wp/D9HRAT3aoEj+dAOG/wDKI01y1zxw0lP5dP0djAKhyZooJAO4eHn0NI2WSbzJnHcAbBDmMnZ029lq/Fcpjo4z/Usy2s/NS1Z1Y3qianqXMcNWQVpLdVedFhZpj43/ADAZRGjq2U4w0lRq0y5yUkFZsqBrCSmsr2vPqGVZiljd3H1CZjRH5WeihmoWOGSETaG4yFFKQOEKTQtUAaij0btT6QAbFW6jBKrNbpdkK1kZOiL7TskoGzADBSR+xhog9ODqxt9FVlYNOVLI7Lt1XnBHyuP0KCqKr8Z4VGrz0RBz2hmXDBQqqlBJAQ2NIpSHJIyoC8gp73ZcmPj9JckVQvMwdjsr9nnDa6EO41hCRnSVNDIWSMeOhBQvQ9R65GwAAAKUBR07xJDG8feaCpsgbrpOQSc1NBynYSGB/ElrFXB8TC37aMbgfeasNVR6fWB9V6msj4ltXw8hqIW/YyHcD7pSZLVmUBXQ7CbO0wvxyDwotfdFkUTl4THPVOatjbs31HsEqSjuN1P8tGRH1eTho/Pr+SlyKUWySarjj2c7J7BMpYq+6PLKOIhnV/AH1KP0Xhijo4zPcH+eWDURwwfuVSuvi2CliEVE1rGgYG2P0ChybNYwLFL4coqICW5z+a/8IOG/7lHHuZFbnmlY2NrWEtDRgBeYPvU9wq2te9xaT1K9Kh9VnP8A7f7KTSUHHjAcNOyot7quoc6SUjOXHhX6aphdJTxMcC7sEGp46qa3ECTRCM7DkorQQQwiDQBrI3PVX8GXyM8byhlvjP8AUFjIZ9s5Wi/6jTFlrZp/EF50y5EDGUqZ0QfDWR1APVWYahpOMrIx3LblXKe4DbfdLqLo2tI4OOeyJRv91mrXWZjGSjEE+pL0vWgs2XA2KbLIQ3PIUDX7BP1g7FS0TrZUln1FRaypJGAPOOCuGPZIyaogdIcpJzot0lQjVTNwchUKh+Mku47ojUg6jkINXAkHBQ2UlYPrKjUdIKFmZweWuO+FalYQdR3VOqaS5rgPYoKFCC957KaZ4azScKCklDGPL9i0lUXVL6mY6AdOdkDothuWuUbX+g+ysxRObH6lUd6dQTJPVrHUeda6V2eYwr1S7NPJjnSs14Sn12eHf5chHy/XE5vcLovhzNdBdBca80/nujbLEHOB0ncYOOD9ERoL3SVeAyQB3YoBa7nBTNmpZiR9o71Y2GVNYYIai2Oimja7RM8NJG/OQQfzVJWuGd0a1pyMg5CU8bJonRSNDmOGCFQsTy610+p2pwaWkn2JH7IgpLPO/FNsdb45pSRoYMscevYLN0lBcbm4CKN2jq93paF6neoY5RGJWNeNWcOGRwgd7mkpbbJJAQ1zcAHHAyspcZSigNT2S2WpgluUrZpeQ13y/k3r+asPu1VMwOoKYR0zPvybZHsFSjoYp7e+qmLpZZIy7LzwcJ8NfBFY4mySNDzFgN6nolX2F/QeuGXWyoA3Jid/heM3An4p+fb/AAvZZfXbZPeI/wCF4zch/Nv/ACSOr8b+xW8/zcf1XsVJ6rQ33i/ZeN0JxVx/VeyWY6rZDnfLAj5H+T/SAFC2qmpPh4YiBkgvdwitDbm0uHveXyAcnoiojDRhoACgqJoqdhfK4NA6kpnL4BfEttdcaIt2233XnT7NF5jmuGCDgrTeJvF7WMfFRnPTUslSXQyuy92XE7lV1LhUHbouMsVORvlTx+HY3uAje4FSw1Qc0botb5mA8jKizZI5ReHzE3AqHIjFbKiMeicO+oU8U4HBVyKUd0UaWwe9lXABlmof0pnxZyAcg9ijBfsoZo45B6mjPQqWilIqsJdgnlW2MBG6qRjRIWk5V2M5Ck527ZG6PdJSEbpIEaSsj3KB1kRz7LSviBZjc++ULqYc/wD4tJIUWZuWA4KoTxFrSXAkZ5WkfAM7DKpVVK8ZLWbKS0zG3R7mP8ppwJD6vorltYxgAY3UepVW70T33SIvfphc3HvnsjFKyOFrWsGyaXLLv4J52jy/yQSoIa9wKNVEgI2WZvVUKd5PXGUl6TLw2ngqsxC+ndxqy0rYxuyF5x4N8R0FUYoJNMUgIGD1XqHwmWh8JyCM4XRTRyt2zNW+IMuNfFM0aXuDmh3VR22Cc1Va2mqXRGKX0sIy0gjstBUUscw01EQOODwR9CqUdsmoppZqM+eJMamPdh23Y9VUWuJkNF/w6XiifHJjUyZ7TjjnP7oqg9gc/wDmxJG+M+dkNeMHcBGEikD7t8sZ/q/ZZ3xCM2io+gP9wtHd/wDSYf6/2Kz18GbTVD+j91lP0uPhm6H4+poGQwaYomtIMjty7nhS2eigNrdOWAykOBcd8Y7LltuMFLbGMkcTJlwDGjJO6ktVuuE1MIpHmnpi4kj77gUWiaD8Pqt494v2Xjd2GmteF7U2ERwCKMbNbgLGQeCxVVrqmveWxk7Rt5P1Kk6MM1CVsxVooqmsrI200Tn4duQNgvYbTTvpqCKOX5mt3VXNssVMGtEcQA2a0blZy7eKJ5wWU32UffqUCzZd3Zobzf6W3tLQ4Pl6NC87vt+qKxzjJIQ3o0HZD7ncgwn1F8h6clAvPqJJdc0bg3thWo/LMOsuspJa9+XZDEUp7HTtAG+pQ0NU3SAMInDO0YOUnJm8YJHIrFKf9KYj2Ktw22upzk4ePZXqGcHhFYZNRAIUmtUBW1D4iBKHMPuESpatu2XBEXU8UjMPa12e6DXG1uYC6jeWH8J4S8LTT4ws6qaRsRhcdUsGN1lqX+JvmdG6HZp3IOUUhpauR4BZgdypciqivWE2/aZeFPEDlSQU4jjaznA3KuQQjPCmzmfWRNjJHCSKRwt0pIAMDeMqnPHtyrUbtuU2ZoXQ1ZCB8ULW7ncodcahwd5cEZe7sEWkOlpVKUNaCWgZKiSKRnLjbKiqiy+NgeDqbh3VCJnTUnpmjcw9MjY/mti5pzudlFMxjmkOAIPQhTVeGiZkQ6RzdTtgsxdY31lS5rTwvQLjbWzQuFO7ynkbbbILSWQ05LqlwLzzjhJcYS6jzx0VRb5/tAWjOQ4L1DwZ42rI6ZkUr/ODNiHHfH1Qi92+KeB0egE42wsXSy1lkr/tI3+WDuHDGQumE9jlnjceo+kbb4gt1zaGucI5D0ft/dEH0hxqhdqC8Ttl3p6todDKNXUdQtVaPE1ZQOADzJH1a4p/9Is9ABc04fnI7qZpBVC1eI7fdGhkpEcvZ3+6KupdtUTshOh2Dbv/AOHaf6wgdbD8TSywatPmNLc9kduzHfCkFpyHAoRhZTXS4+A6gtFJRYMbA6Tq9wyf+ERATZJI4Yy+R7WMHLnHACzF28Wxx6o7e0Pdx5rhsPoOqmqBs0lXV09HEZKiRsbfc8rKXXxY5+Y6Buhv/mO5P0Cy9fcpah7pqqYuPdx4QGrvQyWUw1H8XRNJsmw1XXHGqWplJPdxySs1X3uSZxjpwWN/EeSnQsdUu1zuLj7q9DSQyHdjSE7US1jbB1AG6g55y49StFTNikZpcwFSUdvpdsxNRRltp8ekaT7KXK2dCjSAlXaG6TJTHSewVKKZzT5cmWuBWpfRSsadB1jt1Qyss1VUjXDTSl/QhhRZSR2hqNI5RemrBt3VGk8M1ppWSiUMk+9HKNJClbarpA7eAOHdrsqdkO0GoqnIzkhSNm1fMgpfXRtIdTSDHsmw10znlvkvBHcYSckUkg40NFQC0eo8q5FklDrYJJX+bK0tAG2UagjACzsyn6PjGCp43AFMLcBVnvLSggLNlGEkIFSQkgDQQT5Gc7Ky+UeUCTv0WctlaydjHxvyxwyE+vunlA5Oy32+xKNvhelnGo5OwVF9SwOyTygE93159W2VD8frBOfoo2NNKNB52TyMJFzXDndAGVuOSdl2Opqq2TRRtzjkk7JWNRCswe45acKN8fmDDhlMjpbnENUjGv8AYFPbUM1aZAY39nDCZVX4Op2UzPnYA8dU2tp6esjMbqdk7T0Iyo6luppAOOqZRVwYdBwDnBamlZDTQBm8CuNWyoocQNz6mOfx9MIk6wXCIfZujkA6F+D/AHWihma/cKbTndqu2jNwi/TJ/D11Mcvp5W46tGR+oWgsPiyroSI5j5sXVruR9FbII3Kb8NFUj7aJru2R+6pZGZvD9MP1Xii2VFuc8vMZBGprxwsjcvGlDE1wpI3yv6F3par7rPQPbpfAHN7Fxx/lPhs9vh/06Knae/lgpSlbCONnndzvVXcn5nkJaOGN+Ufkg1TW+VsGuc7sAvZjTsaPS1rR7DCjEALwMBTbKWJfZ4n8LW3N3lx08sp/DG0nH6K/SeArzM4H4fym/wDqvAP6L2RkTWDDRgey7xwqtl6RPOKPwJUxN+3ex3s1/wDwiUPhdsI3p2n/AOS17zuonOUNFpGfjszc6BE1h7lE6azU8Q9TS93c8Kw93dM82RnyuyOxS4vR0TNp4o9msaPoFx3pOAoBXxhwZIdLumeqkdPGd9QV0gOPGRhwBVV7dJ9Bx7LlTXxMyARlUm3COR+ljXOd/SM4WcqKUbLDpCeeVWe4Z3ATnv8AXjv0VOV51HClIzmqL0LxkIlDI3AWeZMQeVOysIHKHEiw6+doHKozSglUHVZPVR/EFx2KNQsumRJVm7jJSRQrAtkuRopw15PlOO/se6vXWqOc6sjuFn2qcyPdFoO4xsrkrKhKiJ1QCwluSc7p0dWQAMqg9k8TZHGJ4jz82Nv1UTZgeqmi9g4KjLME7lbbw5FHHSAho3XmZqS3TjcZ3W+sNbqomEnorhzopu0aXWDwq9TBDOwiRgP5KBlQCOU7ztlTaZEeFSagZ5TjE5wI+6dwsnc5fha1kgOA8b/ULXOmOXBpxssH4slDYWHO4eFj5LhvG2nZoLZdGuIaTv3WggqGuGc7Lyy33J0bmla63XISNadWAtUyGjVMJfM1nIJVvSGnI+iAMubYvXqBcuuu4y3f6otIWrYfDx15SEoCCC5jSTnk85Vd90x13RshqLNN5rOq4x7MPeeQcBZc3Y4JJ/uonX3DTg7oUkGjNWapu6hlqOyygvjXEerfKc+8ZHzI3GoGhM4xklMNQ09VmXXcY3coxd2DJLv7pbFammfO3OAVEZ291mJLy3o5Ri5OlIax+kHlyhyGohe9vzSvkZs5nqBQGK9kswXIsHRPpyH1DRtuX8IN/AZK+rmfSeilJyJHAgOPXCE6Qt0uEE9zkmdpjO3Uq7QVkkGC1x1KzT+G2QjMsxd7NbhWvgaaMbRg/U5SE8iHRXhsj2iSESPHUDhOqXxudqZkZ3OyhdpYMNAaOwGFC96pGMmdc5RmTBUb5FA6QlUQWvMJOMq1CUMjfurccmEgsKsc3SkqAnxskihWAWqZqSStlIt0VW+lkJbu12zmnghXK2jt9azzXU7WauHRt0nP5JJKJL5KiwFV2oxB3lya2/hOxA/wrVnq6indpDg+LqMYISSSiymaWGrD2gtyp/ii0cpJJjREyqyJXnoF5/4mqjLJHEO+opJJR7IrxMFwvIx9UUt1Y9r9OcNSSVsiwi24v1anH0nZP/iJdu0pJLMqx38ScRhRG4Oydykkgq2V5Lg/BwSqprZN/UkkmkK2QGrlznKe25yAYzukkrpC2ZG6se48lIVD+NyPqkklQWwjaaWquM3lUlN5j+TmQDA46ra2/wAJCPS6tnBON44hgA/9x/2SSWL9BthmG00dOPsadgP4nDUf1KdJGAkkhEMo1AAyh8vVJJUhFSRVZAUklaJZXeMqItSSVEHWbFTNcQkkgQi45SSSQB//2Q=="/>
          <p:cNvSpPr>
            <a:spLocks noChangeAspect="1" noChangeArrowheads="1"/>
          </p:cNvSpPr>
          <p:nvPr/>
        </p:nvSpPr>
        <p:spPr bwMode="auto">
          <a:xfrm>
            <a:off x="1587500" y="-1555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9670" y="1918666"/>
            <a:ext cx="5036070" cy="3339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9824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Step 2:		Gather Information</a:t>
            </a:r>
          </a:p>
        </p:txBody>
      </p:sp>
      <p:graphicFrame>
        <p:nvGraphicFramePr>
          <p:cNvPr id="5" name="Table 4"/>
          <p:cNvGraphicFramePr>
            <a:graphicFrameLocks noGrp="1"/>
          </p:cNvGraphicFramePr>
          <p:nvPr>
            <p:extLst/>
          </p:nvPr>
        </p:nvGraphicFramePr>
        <p:xfrm>
          <a:off x="3505201" y="1295400"/>
          <a:ext cx="5334001" cy="4800580"/>
        </p:xfrm>
        <a:graphic>
          <a:graphicData uri="http://schemas.openxmlformats.org/drawingml/2006/table">
            <a:tbl>
              <a:tblPr firstRow="1" firstCol="1" bandRow="1">
                <a:tableStyleId>{5C22544A-7EE6-4342-B048-85BDC9FD1C3A}</a:tableStyleId>
              </a:tblPr>
              <a:tblGrid>
                <a:gridCol w="1966169">
                  <a:extLst>
                    <a:ext uri="{9D8B030D-6E8A-4147-A177-3AD203B41FA5}">
                      <a16:colId xmlns:a16="http://schemas.microsoft.com/office/drawing/2014/main" val="20000"/>
                    </a:ext>
                  </a:extLst>
                </a:gridCol>
                <a:gridCol w="1155892">
                  <a:extLst>
                    <a:ext uri="{9D8B030D-6E8A-4147-A177-3AD203B41FA5}">
                      <a16:colId xmlns:a16="http://schemas.microsoft.com/office/drawing/2014/main" val="20001"/>
                    </a:ext>
                  </a:extLst>
                </a:gridCol>
                <a:gridCol w="1105970">
                  <a:extLst>
                    <a:ext uri="{9D8B030D-6E8A-4147-A177-3AD203B41FA5}">
                      <a16:colId xmlns:a16="http://schemas.microsoft.com/office/drawing/2014/main" val="20002"/>
                    </a:ext>
                  </a:extLst>
                </a:gridCol>
                <a:gridCol w="1105970">
                  <a:extLst>
                    <a:ext uri="{9D8B030D-6E8A-4147-A177-3AD203B41FA5}">
                      <a16:colId xmlns:a16="http://schemas.microsoft.com/office/drawing/2014/main" val="20003"/>
                    </a:ext>
                  </a:extLst>
                </a:gridCol>
              </a:tblGrid>
              <a:tr h="228056">
                <a:tc>
                  <a:txBody>
                    <a:bodyPr/>
                    <a:lstStyle/>
                    <a:p>
                      <a:pPr marL="0" marR="0">
                        <a:lnSpc>
                          <a:spcPct val="115000"/>
                        </a:lnSpc>
                        <a:spcBef>
                          <a:spcPts val="0"/>
                        </a:spcBef>
                        <a:spcAft>
                          <a:spcPts val="0"/>
                        </a:spcAft>
                      </a:pPr>
                      <a:r>
                        <a:rPr lang="en-US" sz="1100" dirty="0">
                          <a:effectLst/>
                        </a:rPr>
                        <a:t>Development </a:t>
                      </a:r>
                      <a:endParaRPr lang="en-US" sz="11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dirty="0">
                          <a:effectLst/>
                        </a:rPr>
                        <a:t>2 Yrs Prior</a:t>
                      </a:r>
                      <a:endParaRPr lang="en-US" sz="11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dirty="0">
                          <a:effectLst/>
                        </a:rPr>
                        <a:t>1 Yr Prior</a:t>
                      </a:r>
                      <a:endParaRPr lang="en-US" sz="11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dirty="0">
                          <a:effectLst/>
                        </a:rPr>
                        <a:t>Current Yr</a:t>
                      </a:r>
                      <a:endParaRPr lang="en-US" sz="1100" dirty="0">
                        <a:effectLst/>
                        <a:latin typeface="Calibri"/>
                        <a:ea typeface="Calibri"/>
                        <a:cs typeface="Times New Roman"/>
                      </a:endParaRPr>
                    </a:p>
                  </a:txBody>
                  <a:tcPr marL="68580" marR="68580" marT="0" marB="0" anchor="b"/>
                </a:tc>
                <a:extLst>
                  <a:ext uri="{0D108BD9-81ED-4DB2-BD59-A6C34878D82A}">
                    <a16:rowId xmlns:a16="http://schemas.microsoft.com/office/drawing/2014/main" val="10000"/>
                  </a:ext>
                </a:extLst>
              </a:tr>
              <a:tr h="228056">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dirty="0">
                          <a:effectLst/>
                        </a:rPr>
                        <a:t>Net Income</a:t>
                      </a:r>
                      <a:endParaRPr lang="en-US" sz="1100"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dirty="0">
                          <a:effectLst/>
                        </a:rPr>
                        <a:t>Net Income</a:t>
                      </a:r>
                      <a:endParaRPr lang="en-US" sz="1100"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dirty="0">
                          <a:effectLst/>
                        </a:rPr>
                        <a:t>Net Income</a:t>
                      </a:r>
                      <a:endParaRPr lang="en-US" sz="1100" dirty="0">
                        <a:effectLst/>
                        <a:latin typeface="Calibri"/>
                        <a:ea typeface="Calibri"/>
                        <a:cs typeface="Times New Roman"/>
                      </a:endParaRPr>
                    </a:p>
                  </a:txBody>
                  <a:tcPr marL="68580" marR="68580" marT="0" marB="0" anchor="b"/>
                </a:tc>
                <a:extLst>
                  <a:ext uri="{0D108BD9-81ED-4DB2-BD59-A6C34878D82A}">
                    <a16:rowId xmlns:a16="http://schemas.microsoft.com/office/drawing/2014/main" val="10001"/>
                  </a:ext>
                </a:extLst>
              </a:tr>
              <a:tr h="228056">
                <a:tc>
                  <a:txBody>
                    <a:bodyPr/>
                    <a:lstStyle/>
                    <a:p>
                      <a:pPr marL="0" marR="0">
                        <a:lnSpc>
                          <a:spcPct val="115000"/>
                        </a:lnSpc>
                        <a:spcBef>
                          <a:spcPts val="0"/>
                        </a:spcBef>
                        <a:spcAft>
                          <a:spcPts val="0"/>
                        </a:spcAft>
                      </a:pPr>
                      <a:r>
                        <a:rPr lang="en-US" sz="1100" dirty="0">
                          <a:effectLst/>
                        </a:rPr>
                        <a:t>Friends of Scouting </a:t>
                      </a:r>
                      <a:endParaRPr lang="en-US" sz="1100"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extLst>
                  <a:ext uri="{0D108BD9-81ED-4DB2-BD59-A6C34878D82A}">
                    <a16:rowId xmlns:a16="http://schemas.microsoft.com/office/drawing/2014/main" val="10002"/>
                  </a:ext>
                </a:extLst>
              </a:tr>
              <a:tr h="228056">
                <a:tc>
                  <a:txBody>
                    <a:bodyPr/>
                    <a:lstStyle/>
                    <a:p>
                      <a:pPr marL="0" marR="0" algn="r">
                        <a:lnSpc>
                          <a:spcPct val="115000"/>
                        </a:lnSpc>
                        <a:spcBef>
                          <a:spcPts val="0"/>
                        </a:spcBef>
                        <a:spcAft>
                          <a:spcPts val="0"/>
                        </a:spcAft>
                      </a:pPr>
                      <a:r>
                        <a:rPr lang="en-US" sz="1100" dirty="0">
                          <a:effectLst/>
                        </a:rPr>
                        <a:t>Major Gifts</a:t>
                      </a:r>
                      <a:endParaRPr lang="en-US" sz="1100"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extLst>
                  <a:ext uri="{0D108BD9-81ED-4DB2-BD59-A6C34878D82A}">
                    <a16:rowId xmlns:a16="http://schemas.microsoft.com/office/drawing/2014/main" val="10003"/>
                  </a:ext>
                </a:extLst>
              </a:tr>
              <a:tr h="228056">
                <a:tc>
                  <a:txBody>
                    <a:bodyPr/>
                    <a:lstStyle/>
                    <a:p>
                      <a:pPr marL="0" marR="0" algn="r">
                        <a:lnSpc>
                          <a:spcPct val="115000"/>
                        </a:lnSpc>
                        <a:spcBef>
                          <a:spcPts val="0"/>
                        </a:spcBef>
                        <a:spcAft>
                          <a:spcPts val="0"/>
                        </a:spcAft>
                      </a:pPr>
                      <a:r>
                        <a:rPr lang="en-US" sz="1100" dirty="0">
                          <a:effectLst/>
                        </a:rPr>
                        <a:t>Board Campaign</a:t>
                      </a:r>
                      <a:endParaRPr lang="en-US" sz="1100"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extLst>
                  <a:ext uri="{0D108BD9-81ED-4DB2-BD59-A6C34878D82A}">
                    <a16:rowId xmlns:a16="http://schemas.microsoft.com/office/drawing/2014/main" val="10004"/>
                  </a:ext>
                </a:extLst>
              </a:tr>
              <a:tr h="228056">
                <a:tc>
                  <a:txBody>
                    <a:bodyPr/>
                    <a:lstStyle/>
                    <a:p>
                      <a:pPr marL="0" marR="0" algn="r">
                        <a:lnSpc>
                          <a:spcPct val="115000"/>
                        </a:lnSpc>
                        <a:spcBef>
                          <a:spcPts val="0"/>
                        </a:spcBef>
                        <a:spcAft>
                          <a:spcPts val="0"/>
                        </a:spcAft>
                      </a:pPr>
                      <a:r>
                        <a:rPr lang="en-US" sz="1100" dirty="0">
                          <a:effectLst/>
                        </a:rPr>
                        <a:t>Community</a:t>
                      </a:r>
                      <a:endParaRPr lang="en-US" sz="1100"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extLst>
                  <a:ext uri="{0D108BD9-81ED-4DB2-BD59-A6C34878D82A}">
                    <a16:rowId xmlns:a16="http://schemas.microsoft.com/office/drawing/2014/main" val="10005"/>
                  </a:ext>
                </a:extLst>
              </a:tr>
              <a:tr h="228056">
                <a:tc>
                  <a:txBody>
                    <a:bodyPr/>
                    <a:lstStyle/>
                    <a:p>
                      <a:pPr marL="0" marR="0" algn="r">
                        <a:lnSpc>
                          <a:spcPct val="115000"/>
                        </a:lnSpc>
                        <a:spcBef>
                          <a:spcPts val="0"/>
                        </a:spcBef>
                        <a:spcAft>
                          <a:spcPts val="0"/>
                        </a:spcAft>
                      </a:pPr>
                      <a:r>
                        <a:rPr lang="en-US" sz="1100" dirty="0">
                          <a:effectLst/>
                        </a:rPr>
                        <a:t>Family </a:t>
                      </a:r>
                      <a:endParaRPr lang="en-US" sz="1100"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extLst>
                  <a:ext uri="{0D108BD9-81ED-4DB2-BD59-A6C34878D82A}">
                    <a16:rowId xmlns:a16="http://schemas.microsoft.com/office/drawing/2014/main" val="10006"/>
                  </a:ext>
                </a:extLst>
              </a:tr>
              <a:tr h="228056">
                <a:tc>
                  <a:txBody>
                    <a:bodyPr/>
                    <a:lstStyle/>
                    <a:p>
                      <a:pPr marL="0" marR="0">
                        <a:lnSpc>
                          <a:spcPct val="115000"/>
                        </a:lnSpc>
                        <a:spcBef>
                          <a:spcPts val="0"/>
                        </a:spcBef>
                        <a:spcAft>
                          <a:spcPts val="0"/>
                        </a:spcAft>
                      </a:pPr>
                      <a:r>
                        <a:rPr lang="en-US" sz="1100" dirty="0">
                          <a:effectLst/>
                        </a:rPr>
                        <a:t>Product Sales</a:t>
                      </a:r>
                      <a:endParaRPr lang="en-US" sz="1100"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extLst>
                  <a:ext uri="{0D108BD9-81ED-4DB2-BD59-A6C34878D82A}">
                    <a16:rowId xmlns:a16="http://schemas.microsoft.com/office/drawing/2014/main" val="10007"/>
                  </a:ext>
                </a:extLst>
              </a:tr>
              <a:tr h="228056">
                <a:tc>
                  <a:txBody>
                    <a:bodyPr/>
                    <a:lstStyle/>
                    <a:p>
                      <a:pPr marL="0" marR="0" algn="r">
                        <a:lnSpc>
                          <a:spcPct val="115000"/>
                        </a:lnSpc>
                        <a:spcBef>
                          <a:spcPts val="0"/>
                        </a:spcBef>
                        <a:spcAft>
                          <a:spcPts val="0"/>
                        </a:spcAft>
                      </a:pPr>
                      <a:r>
                        <a:rPr lang="en-US" sz="1100" dirty="0">
                          <a:effectLst/>
                        </a:rPr>
                        <a:t>Popcorn</a:t>
                      </a:r>
                      <a:endParaRPr lang="en-US" sz="1100"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extLst>
                  <a:ext uri="{0D108BD9-81ED-4DB2-BD59-A6C34878D82A}">
                    <a16:rowId xmlns:a16="http://schemas.microsoft.com/office/drawing/2014/main" val="10008"/>
                  </a:ext>
                </a:extLst>
              </a:tr>
              <a:tr h="228056">
                <a:tc>
                  <a:txBody>
                    <a:bodyPr/>
                    <a:lstStyle/>
                    <a:p>
                      <a:pPr marL="0" marR="0" algn="r">
                        <a:lnSpc>
                          <a:spcPct val="115000"/>
                        </a:lnSpc>
                        <a:spcBef>
                          <a:spcPts val="0"/>
                        </a:spcBef>
                        <a:spcAft>
                          <a:spcPts val="0"/>
                        </a:spcAft>
                      </a:pPr>
                      <a:r>
                        <a:rPr lang="en-US" sz="1100" dirty="0">
                          <a:effectLst/>
                        </a:rPr>
                        <a:t>Camp Cards</a:t>
                      </a:r>
                      <a:endParaRPr lang="en-US" sz="1100"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extLst>
                  <a:ext uri="{0D108BD9-81ED-4DB2-BD59-A6C34878D82A}">
                    <a16:rowId xmlns:a16="http://schemas.microsoft.com/office/drawing/2014/main" val="10009"/>
                  </a:ext>
                </a:extLst>
              </a:tr>
              <a:tr h="228056">
                <a:tc>
                  <a:txBody>
                    <a:bodyPr/>
                    <a:lstStyle/>
                    <a:p>
                      <a:pPr marL="0" marR="0">
                        <a:lnSpc>
                          <a:spcPct val="115000"/>
                        </a:lnSpc>
                        <a:spcBef>
                          <a:spcPts val="0"/>
                        </a:spcBef>
                        <a:spcAft>
                          <a:spcPts val="0"/>
                        </a:spcAft>
                      </a:pPr>
                      <a:r>
                        <a:rPr lang="en-US" sz="1100" dirty="0">
                          <a:effectLst/>
                        </a:rPr>
                        <a:t>Special Events</a:t>
                      </a:r>
                      <a:endParaRPr lang="en-US" sz="1100"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extLst>
                  <a:ext uri="{0D108BD9-81ED-4DB2-BD59-A6C34878D82A}">
                    <a16:rowId xmlns:a16="http://schemas.microsoft.com/office/drawing/2014/main" val="10010"/>
                  </a:ext>
                </a:extLst>
              </a:tr>
              <a:tr h="228056">
                <a:tc>
                  <a:txBody>
                    <a:bodyPr/>
                    <a:lstStyle/>
                    <a:p>
                      <a:pPr marL="0" marR="0" algn="r">
                        <a:lnSpc>
                          <a:spcPct val="115000"/>
                        </a:lnSpc>
                        <a:spcBef>
                          <a:spcPts val="0"/>
                        </a:spcBef>
                        <a:spcAft>
                          <a:spcPts val="0"/>
                        </a:spcAft>
                      </a:pPr>
                      <a:r>
                        <a:rPr lang="en-US" sz="1100" dirty="0">
                          <a:effectLst/>
                        </a:rPr>
                        <a:t>Distinguished Citizen</a:t>
                      </a:r>
                      <a:endParaRPr lang="en-US" sz="1100"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extLst>
                  <a:ext uri="{0D108BD9-81ED-4DB2-BD59-A6C34878D82A}">
                    <a16:rowId xmlns:a16="http://schemas.microsoft.com/office/drawing/2014/main" val="10011"/>
                  </a:ext>
                </a:extLst>
              </a:tr>
              <a:tr h="228056">
                <a:tc>
                  <a:txBody>
                    <a:bodyPr/>
                    <a:lstStyle/>
                    <a:p>
                      <a:pPr marL="0" marR="0" algn="r">
                        <a:lnSpc>
                          <a:spcPct val="115000"/>
                        </a:lnSpc>
                        <a:spcBef>
                          <a:spcPts val="0"/>
                        </a:spcBef>
                        <a:spcAft>
                          <a:spcPts val="0"/>
                        </a:spcAft>
                      </a:pPr>
                      <a:r>
                        <a:rPr lang="en-US" sz="1100" dirty="0">
                          <a:effectLst/>
                        </a:rPr>
                        <a:t>Golf Tournament</a:t>
                      </a:r>
                      <a:endParaRPr lang="en-US" sz="1100"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extLst>
                  <a:ext uri="{0D108BD9-81ED-4DB2-BD59-A6C34878D82A}">
                    <a16:rowId xmlns:a16="http://schemas.microsoft.com/office/drawing/2014/main" val="10012"/>
                  </a:ext>
                </a:extLst>
              </a:tr>
              <a:tr h="228056">
                <a:tc>
                  <a:txBody>
                    <a:bodyPr/>
                    <a:lstStyle/>
                    <a:p>
                      <a:pPr marL="0" marR="0" algn="r">
                        <a:lnSpc>
                          <a:spcPct val="115000"/>
                        </a:lnSpc>
                        <a:spcBef>
                          <a:spcPts val="0"/>
                        </a:spcBef>
                        <a:spcAft>
                          <a:spcPts val="0"/>
                        </a:spcAft>
                      </a:pPr>
                      <a:r>
                        <a:rPr lang="en-US" sz="1100" dirty="0">
                          <a:effectLst/>
                        </a:rPr>
                        <a:t>Sporting Clays</a:t>
                      </a:r>
                      <a:endParaRPr lang="en-US" sz="1100"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extLst>
                  <a:ext uri="{0D108BD9-81ED-4DB2-BD59-A6C34878D82A}">
                    <a16:rowId xmlns:a16="http://schemas.microsoft.com/office/drawing/2014/main" val="10013"/>
                  </a:ext>
                </a:extLst>
              </a:tr>
              <a:tr h="228056">
                <a:tc>
                  <a:txBody>
                    <a:bodyPr/>
                    <a:lstStyle/>
                    <a:p>
                      <a:pPr marL="0" marR="0">
                        <a:lnSpc>
                          <a:spcPct val="115000"/>
                        </a:lnSpc>
                        <a:spcBef>
                          <a:spcPts val="0"/>
                        </a:spcBef>
                        <a:spcAft>
                          <a:spcPts val="0"/>
                        </a:spcAft>
                      </a:pPr>
                      <a:r>
                        <a:rPr lang="en-US" sz="1100" dirty="0">
                          <a:effectLst/>
                        </a:rPr>
                        <a:t>Foundations &amp; Trusts</a:t>
                      </a:r>
                      <a:endParaRPr lang="en-US" sz="1100"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extLst>
                  <a:ext uri="{0D108BD9-81ED-4DB2-BD59-A6C34878D82A}">
                    <a16:rowId xmlns:a16="http://schemas.microsoft.com/office/drawing/2014/main" val="10014"/>
                  </a:ext>
                </a:extLst>
              </a:tr>
              <a:tr h="228056">
                <a:tc>
                  <a:txBody>
                    <a:bodyPr/>
                    <a:lstStyle/>
                    <a:p>
                      <a:pPr marL="0" marR="0">
                        <a:lnSpc>
                          <a:spcPct val="115000"/>
                        </a:lnSpc>
                        <a:spcBef>
                          <a:spcPts val="0"/>
                        </a:spcBef>
                        <a:spcAft>
                          <a:spcPts val="0"/>
                        </a:spcAft>
                      </a:pPr>
                      <a:r>
                        <a:rPr lang="en-US" sz="1100" dirty="0">
                          <a:effectLst/>
                        </a:rPr>
                        <a:t>Project Sales</a:t>
                      </a:r>
                      <a:endParaRPr lang="en-US" sz="1100"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extLst>
                  <a:ext uri="{0D108BD9-81ED-4DB2-BD59-A6C34878D82A}">
                    <a16:rowId xmlns:a16="http://schemas.microsoft.com/office/drawing/2014/main" val="10015"/>
                  </a:ext>
                </a:extLst>
              </a:tr>
              <a:tr h="228056">
                <a:tc>
                  <a:txBody>
                    <a:bodyPr/>
                    <a:lstStyle/>
                    <a:p>
                      <a:pPr marL="0" marR="0">
                        <a:lnSpc>
                          <a:spcPct val="115000"/>
                        </a:lnSpc>
                        <a:spcBef>
                          <a:spcPts val="0"/>
                        </a:spcBef>
                        <a:spcAft>
                          <a:spcPts val="0"/>
                        </a:spcAft>
                      </a:pPr>
                      <a:r>
                        <a:rPr lang="en-US" sz="1100" dirty="0">
                          <a:effectLst/>
                        </a:rPr>
                        <a:t>Legacies</a:t>
                      </a:r>
                      <a:endParaRPr lang="en-US" sz="1100"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extLst>
                  <a:ext uri="{0D108BD9-81ED-4DB2-BD59-A6C34878D82A}">
                    <a16:rowId xmlns:a16="http://schemas.microsoft.com/office/drawing/2014/main" val="10016"/>
                  </a:ext>
                </a:extLst>
              </a:tr>
              <a:tr h="228056">
                <a:tc>
                  <a:txBody>
                    <a:bodyPr/>
                    <a:lstStyle/>
                    <a:p>
                      <a:pPr marL="0" marR="0">
                        <a:lnSpc>
                          <a:spcPct val="115000"/>
                        </a:lnSpc>
                        <a:spcBef>
                          <a:spcPts val="0"/>
                        </a:spcBef>
                        <a:spcAft>
                          <a:spcPts val="0"/>
                        </a:spcAft>
                      </a:pPr>
                      <a:r>
                        <a:rPr lang="en-US" sz="1100" dirty="0">
                          <a:effectLst/>
                        </a:rPr>
                        <a:t>Bequests</a:t>
                      </a:r>
                      <a:endParaRPr lang="en-US" sz="1100"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extLst>
                  <a:ext uri="{0D108BD9-81ED-4DB2-BD59-A6C34878D82A}">
                    <a16:rowId xmlns:a16="http://schemas.microsoft.com/office/drawing/2014/main" val="10017"/>
                  </a:ext>
                </a:extLst>
              </a:tr>
              <a:tr h="228056">
                <a:tc>
                  <a:txBody>
                    <a:bodyPr/>
                    <a:lstStyle/>
                    <a:p>
                      <a:pPr marL="0" marR="0">
                        <a:lnSpc>
                          <a:spcPct val="115000"/>
                        </a:lnSpc>
                        <a:spcBef>
                          <a:spcPts val="0"/>
                        </a:spcBef>
                        <a:spcAft>
                          <a:spcPts val="0"/>
                        </a:spcAft>
                      </a:pPr>
                      <a:r>
                        <a:rPr lang="en-US" sz="1100" dirty="0">
                          <a:effectLst/>
                        </a:rPr>
                        <a:t>United Ways</a:t>
                      </a:r>
                      <a:endParaRPr lang="en-US" sz="1100"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extLst>
                  <a:ext uri="{0D108BD9-81ED-4DB2-BD59-A6C34878D82A}">
                    <a16:rowId xmlns:a16="http://schemas.microsoft.com/office/drawing/2014/main" val="10018"/>
                  </a:ext>
                </a:extLst>
              </a:tr>
              <a:tr h="228056">
                <a:tc>
                  <a:txBody>
                    <a:bodyPr/>
                    <a:lstStyle/>
                    <a:p>
                      <a:pPr marL="0" marR="0">
                        <a:lnSpc>
                          <a:spcPct val="115000"/>
                        </a:lnSpc>
                        <a:spcBef>
                          <a:spcPts val="0"/>
                        </a:spcBef>
                        <a:spcAft>
                          <a:spcPts val="0"/>
                        </a:spcAft>
                      </a:pPr>
                      <a:r>
                        <a:rPr lang="en-US" sz="1100" dirty="0">
                          <a:effectLst/>
                        </a:rPr>
                        <a:t>Endowment</a:t>
                      </a:r>
                      <a:endParaRPr lang="en-US" sz="1100"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extLst>
                  <a:ext uri="{0D108BD9-81ED-4DB2-BD59-A6C34878D82A}">
                    <a16:rowId xmlns:a16="http://schemas.microsoft.com/office/drawing/2014/main" val="10019"/>
                  </a:ext>
                </a:extLst>
              </a:tr>
              <a:tr h="239460">
                <a:tc>
                  <a:txBody>
                    <a:bodyPr/>
                    <a:lstStyle/>
                    <a:p>
                      <a:pPr marL="0" marR="0">
                        <a:lnSpc>
                          <a:spcPct val="115000"/>
                        </a:lnSpc>
                        <a:spcBef>
                          <a:spcPts val="0"/>
                        </a:spcBef>
                        <a:spcAft>
                          <a:spcPts val="0"/>
                        </a:spcAft>
                      </a:pPr>
                      <a:r>
                        <a:rPr lang="en-US" sz="1100" dirty="0">
                          <a:effectLst/>
                        </a:rPr>
                        <a:t>Capital</a:t>
                      </a:r>
                      <a:endParaRPr lang="en-US" sz="1100"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38453715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1513</Words>
  <Application>Microsoft Office PowerPoint</Application>
  <PresentationFormat>Widescreen</PresentationFormat>
  <Paragraphs>354</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Times New Roman</vt:lpstr>
      <vt:lpstr>Wingdings</vt:lpstr>
      <vt:lpstr>Office Theme</vt:lpstr>
      <vt:lpstr>Ten Easy Steps to Creating a Written Development Plan</vt:lpstr>
      <vt:lpstr>Blueprint for success</vt:lpstr>
      <vt:lpstr>PowerPoint Presentation</vt:lpstr>
      <vt:lpstr>Direction? </vt:lpstr>
      <vt:lpstr>10  Simple Steps to a Development Plan </vt:lpstr>
      <vt:lpstr>How much money do you need? </vt:lpstr>
      <vt:lpstr>PowerPoint Presentation</vt:lpstr>
      <vt:lpstr>Step 1:  Ownership</vt:lpstr>
      <vt:lpstr>Step 2:  Gather Information</vt:lpstr>
      <vt:lpstr>Evaluate the past </vt:lpstr>
      <vt:lpstr>Step 3:  Analyze </vt:lpstr>
      <vt:lpstr>Step 4:  Factors </vt:lpstr>
      <vt:lpstr>Step 5:  Who’s on the team </vt:lpstr>
      <vt:lpstr>Step 6:  Goals</vt:lpstr>
      <vt:lpstr>3 Fundraising Targets </vt:lpstr>
      <vt:lpstr>Step 7:  Choose activities</vt:lpstr>
      <vt:lpstr>Make sure it works</vt:lpstr>
      <vt:lpstr>Step 8:  Timeline</vt:lpstr>
      <vt:lpstr>Step 9:  Outline Details</vt:lpstr>
      <vt:lpstr>Step 10:  Evaluate</vt:lpstr>
      <vt:lpstr>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Ten Easy Steps to Creating a Written Development Plan</dc:title>
  <dc:creator>Patty Bowman</dc:creator>
  <cp:lastModifiedBy>Patty Bowman</cp:lastModifiedBy>
  <cp:revision>1</cp:revision>
  <dcterms:created xsi:type="dcterms:W3CDTF">2018-10-10T17:03:15Z</dcterms:created>
  <dcterms:modified xsi:type="dcterms:W3CDTF">2018-10-10T17:10:39Z</dcterms:modified>
</cp:coreProperties>
</file>