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7" r:id="rId2"/>
    <p:sldId id="269" r:id="rId3"/>
    <p:sldId id="333" r:id="rId4"/>
    <p:sldId id="334" r:id="rId5"/>
    <p:sldId id="335" r:id="rId6"/>
    <p:sldId id="336" r:id="rId7"/>
    <p:sldId id="337" r:id="rId8"/>
    <p:sldId id="338" r:id="rId9"/>
    <p:sldId id="339" r:id="rId10"/>
    <p:sldId id="340" r:id="rId11"/>
    <p:sldId id="341" r:id="rId12"/>
    <p:sldId id="342" r:id="rId13"/>
    <p:sldId id="343" r:id="rId14"/>
    <p:sldId id="344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497C"/>
    <a:srgbClr val="F7F7F7"/>
    <a:srgbClr val="91A5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38" y="4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2C4BC2-7FDA-40CC-AA1F-74B20287F648}" type="datetimeFigureOut">
              <a:rPr lang="en-US" smtClean="0"/>
              <a:t>10/18/2018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2714BD-023C-47A7-A561-3CD0B10DDD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7301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A178C-5F3F-4494-AB60-DECC435317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045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A178C-5F3F-4494-AB60-DECC435317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635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A178C-5F3F-4494-AB60-DECC435317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9954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 userDrawn="1"/>
        </p:nvGrpSpPr>
        <p:grpSpPr>
          <a:xfrm>
            <a:off x="0" y="0"/>
            <a:ext cx="12192000" cy="874660"/>
            <a:chOff x="0" y="3873047"/>
            <a:chExt cx="12192000" cy="874660"/>
          </a:xfrm>
          <a:effectLst>
            <a:glow>
              <a:schemeClr val="accent1">
                <a:alpha val="40000"/>
              </a:schemeClr>
            </a:glow>
          </a:effectLst>
        </p:grpSpPr>
        <p:grpSp>
          <p:nvGrpSpPr>
            <p:cNvPr id="11" name="Group 10"/>
            <p:cNvGrpSpPr/>
            <p:nvPr userDrawn="1"/>
          </p:nvGrpSpPr>
          <p:grpSpPr>
            <a:xfrm>
              <a:off x="0" y="3873047"/>
              <a:ext cx="12192000" cy="874660"/>
              <a:chOff x="0" y="1762893"/>
              <a:chExt cx="12192000" cy="874660"/>
            </a:xfrm>
          </p:grpSpPr>
          <p:sp>
            <p:nvSpPr>
              <p:cNvPr id="9" name="Rectangle 8"/>
              <p:cNvSpPr/>
              <p:nvPr userDrawn="1"/>
            </p:nvSpPr>
            <p:spPr>
              <a:xfrm>
                <a:off x="0" y="1762893"/>
                <a:ext cx="12192000" cy="874660"/>
              </a:xfrm>
              <a:prstGeom prst="rect">
                <a:avLst/>
              </a:prstGeom>
              <a:solidFill>
                <a:srgbClr val="1E497C"/>
              </a:solidFill>
              <a:ln>
                <a:solidFill>
                  <a:srgbClr val="1E497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Arrow: Pentagon 9"/>
              <p:cNvSpPr/>
              <p:nvPr userDrawn="1"/>
            </p:nvSpPr>
            <p:spPr>
              <a:xfrm>
                <a:off x="0" y="1762893"/>
                <a:ext cx="2725615" cy="874660"/>
              </a:xfrm>
              <a:prstGeom prst="homePlate">
                <a:avLst/>
              </a:prstGeom>
              <a:solidFill>
                <a:schemeClr val="bg1"/>
              </a:solidFill>
              <a:ln>
                <a:solidFill>
                  <a:srgbClr val="1E497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13" name="Picture 12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508" y="3935181"/>
              <a:ext cx="2100397" cy="750392"/>
            </a:xfrm>
            <a:prstGeom prst="rect">
              <a:avLst/>
            </a:prstGeom>
          </p:spPr>
        </p:pic>
      </p:grpSp>
      <p:cxnSp>
        <p:nvCxnSpPr>
          <p:cNvPr id="16" name="Straight Connector 15"/>
          <p:cNvCxnSpPr>
            <a:cxnSpLocks/>
          </p:cNvCxnSpPr>
          <p:nvPr userDrawn="1"/>
        </p:nvCxnSpPr>
        <p:spPr>
          <a:xfrm>
            <a:off x="11201400" y="0"/>
            <a:ext cx="0" cy="874660"/>
          </a:xfrm>
          <a:prstGeom prst="line">
            <a:avLst/>
          </a:prstGeom>
          <a:ln w="38100">
            <a:solidFill>
              <a:srgbClr val="91A5B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838200" y="1038225"/>
            <a:ext cx="10515600" cy="1161998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838200" y="2273300"/>
            <a:ext cx="10515600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11201401" y="165074"/>
            <a:ext cx="862012" cy="544512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fld id="{2AAA178C-5F3F-4494-AB60-DECC435317A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34688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A178C-5F3F-4494-AB60-DECC435317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740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A178C-5F3F-4494-AB60-DECC435317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660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A178C-5F3F-4494-AB60-DECC435317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017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A178C-5F3F-4494-AB60-DECC435317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155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A178C-5F3F-4494-AB60-DECC435317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132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A178C-5F3F-4494-AB60-DECC435317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129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A178C-5F3F-4494-AB60-DECC435317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941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AA178C-5F3F-4494-AB60-DECC435317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49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1158" y="902368"/>
            <a:ext cx="7940842" cy="5955632"/>
          </a:xfrm>
          <a:prstGeom prst="rect">
            <a:avLst/>
          </a:prstGeom>
        </p:spPr>
      </p:pic>
      <p:sp>
        <p:nvSpPr>
          <p:cNvPr id="7" name="Parallelogram 6"/>
          <p:cNvSpPr/>
          <p:nvPr/>
        </p:nvSpPr>
        <p:spPr>
          <a:xfrm>
            <a:off x="2582780" y="902368"/>
            <a:ext cx="5181599" cy="5955632"/>
          </a:xfrm>
          <a:prstGeom prst="parallelogram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9390" y="1125071"/>
            <a:ext cx="6577264" cy="177501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6000" b="1" dirty="0">
                <a:solidFill>
                  <a:srgbClr val="1E497C"/>
                </a:solidFill>
              </a:rPr>
              <a:t>American Red Cross Aquatics Update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A178C-5F3F-4494-AB60-DECC435317A1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E2D2BA2-3DBC-4A21-BCF8-A2FBB936A6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571" y="3187538"/>
            <a:ext cx="5656083" cy="3081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257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1" y="1038225"/>
            <a:ext cx="12192000" cy="581977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38225"/>
            <a:ext cx="10515600" cy="822659"/>
          </a:xfrm>
        </p:spPr>
        <p:txBody>
          <a:bodyPr/>
          <a:lstStyle/>
          <a:p>
            <a:r>
              <a:rPr lang="en-US" b="1" dirty="0">
                <a:solidFill>
                  <a:srgbClr val="1E497C"/>
                </a:solidFill>
              </a:rPr>
              <a:t>Red Cross Course Administration Fees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2261724"/>
            <a:ext cx="10363201" cy="4351338"/>
          </a:xfrm>
        </p:spPr>
        <p:txBody>
          <a:bodyPr>
            <a:normAutofit/>
          </a:bodyPr>
          <a:lstStyle/>
          <a:p>
            <a:r>
              <a:rPr lang="en-US" sz="4000" dirty="0"/>
              <a:t>Course fees will increase every year on January 1</a:t>
            </a:r>
            <a:r>
              <a:rPr lang="en-US" sz="4000" baseline="30000" dirty="0"/>
              <a:t>st</a:t>
            </a:r>
            <a:endParaRPr lang="en-US" sz="4000" dirty="0"/>
          </a:p>
          <a:p>
            <a:r>
              <a:rPr lang="en-US" sz="4000" dirty="0"/>
              <a:t>Courses taught to BSA youth and adults pay 53% of the full course fee</a:t>
            </a:r>
          </a:p>
          <a:p>
            <a:r>
              <a:rPr lang="en-US" sz="4000" dirty="0"/>
              <a:t>Course catalog with course codes and administration fees is available on Instructor’s Corner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A178C-5F3F-4494-AB60-DECC435317A1}" type="slidenum">
              <a:rPr lang="en-US" smtClean="0"/>
              <a:pPr/>
              <a:t>10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1860884"/>
            <a:ext cx="11353800" cy="0"/>
          </a:xfrm>
          <a:prstGeom prst="line">
            <a:avLst/>
          </a:prstGeom>
          <a:ln w="57150">
            <a:solidFill>
              <a:srgbClr val="1E497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064042" y="124811"/>
            <a:ext cx="60639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AQUATICS UPDATE</a:t>
            </a:r>
          </a:p>
        </p:txBody>
      </p:sp>
    </p:spTree>
    <p:extLst>
      <p:ext uri="{BB962C8B-B14F-4D97-AF65-F5344CB8AC3E}">
        <p14:creationId xmlns:p14="http://schemas.microsoft.com/office/powerpoint/2010/main" val="3593631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1" y="1038225"/>
            <a:ext cx="12192000" cy="581977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38225"/>
            <a:ext cx="10515600" cy="822659"/>
          </a:xfrm>
        </p:spPr>
        <p:txBody>
          <a:bodyPr/>
          <a:lstStyle/>
          <a:p>
            <a:r>
              <a:rPr lang="en-US" b="1" dirty="0">
                <a:solidFill>
                  <a:srgbClr val="1E497C"/>
                </a:solidFill>
              </a:rPr>
              <a:t>BSA/Red Cross Agreement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2261724"/>
            <a:ext cx="10363201" cy="4351338"/>
          </a:xfrm>
        </p:spPr>
        <p:txBody>
          <a:bodyPr>
            <a:normAutofit fontScale="92500"/>
          </a:bodyPr>
          <a:lstStyle/>
          <a:p>
            <a:r>
              <a:rPr lang="en-US" sz="4000" dirty="0"/>
              <a:t>Every council sets up its own Licensed Training Provider (LTP) agreement</a:t>
            </a:r>
          </a:p>
          <a:p>
            <a:r>
              <a:rPr lang="en-US" sz="4000" dirty="0"/>
              <a:t>Usually signed by a council professional</a:t>
            </a:r>
          </a:p>
          <a:p>
            <a:r>
              <a:rPr lang="en-US" sz="4000" dirty="0"/>
              <a:t>Contact your RC Regional Aquatics Representative to set up an LTP, if you don’t have one</a:t>
            </a:r>
          </a:p>
          <a:p>
            <a:r>
              <a:rPr lang="en-US" sz="4000" dirty="0"/>
              <a:t>Get a discount coupon code, for your council, from the Regional Aquatics Representative</a:t>
            </a:r>
          </a:p>
          <a:p>
            <a:endParaRPr lang="en-US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A178C-5F3F-4494-AB60-DECC435317A1}" type="slidenum">
              <a:rPr lang="en-US" smtClean="0"/>
              <a:pPr/>
              <a:t>11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1860884"/>
            <a:ext cx="11353800" cy="0"/>
          </a:xfrm>
          <a:prstGeom prst="line">
            <a:avLst/>
          </a:prstGeom>
          <a:ln w="57150">
            <a:solidFill>
              <a:srgbClr val="1E497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064042" y="124811"/>
            <a:ext cx="60639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AQUATICS UPDATE</a:t>
            </a:r>
          </a:p>
        </p:txBody>
      </p:sp>
    </p:spTree>
    <p:extLst>
      <p:ext uri="{BB962C8B-B14F-4D97-AF65-F5344CB8AC3E}">
        <p14:creationId xmlns:p14="http://schemas.microsoft.com/office/powerpoint/2010/main" val="50072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1" y="1038225"/>
            <a:ext cx="12192000" cy="581977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38225"/>
            <a:ext cx="10515600" cy="822659"/>
          </a:xfrm>
        </p:spPr>
        <p:txBody>
          <a:bodyPr/>
          <a:lstStyle/>
          <a:p>
            <a:r>
              <a:rPr lang="en-US" b="1" dirty="0">
                <a:solidFill>
                  <a:srgbClr val="1E497C"/>
                </a:solidFill>
              </a:rPr>
              <a:t>BSA/Red Cross Agreement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2261724"/>
            <a:ext cx="10363201" cy="4351338"/>
          </a:xfrm>
        </p:spPr>
        <p:txBody>
          <a:bodyPr>
            <a:normAutofit lnSpcReduction="10000"/>
          </a:bodyPr>
          <a:lstStyle/>
          <a:p>
            <a:r>
              <a:rPr lang="en-US" sz="3600" dirty="0"/>
              <a:t>Add courses (by course code) to your agreement</a:t>
            </a:r>
          </a:p>
          <a:p>
            <a:r>
              <a:rPr lang="en-US" sz="3600" dirty="0"/>
              <a:t>Reference the Price List you downloaded from Instructor’s Corner</a:t>
            </a:r>
          </a:p>
          <a:p>
            <a:r>
              <a:rPr lang="en-US" sz="3600" dirty="0"/>
              <a:t>Lifeguarding and Waterfront Lifeguarding are two different courses</a:t>
            </a:r>
          </a:p>
          <a:p>
            <a:r>
              <a:rPr lang="en-US" sz="3600" dirty="0"/>
              <a:t>Adult First Aid/CPR/AED and Adult and Pediatric First Aid/CPR/AED are two different courses</a:t>
            </a:r>
          </a:p>
          <a:p>
            <a:r>
              <a:rPr lang="en-US" sz="3600" dirty="0"/>
              <a:t>Every unique course must be added to the agreement</a:t>
            </a:r>
            <a:endParaRPr lang="en-US" sz="3200" dirty="0"/>
          </a:p>
          <a:p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A178C-5F3F-4494-AB60-DECC435317A1}" type="slidenum">
              <a:rPr lang="en-US" smtClean="0"/>
              <a:pPr/>
              <a:t>12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1860884"/>
            <a:ext cx="11353800" cy="0"/>
          </a:xfrm>
          <a:prstGeom prst="line">
            <a:avLst/>
          </a:prstGeom>
          <a:ln w="57150">
            <a:solidFill>
              <a:srgbClr val="1E497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064042" y="124811"/>
            <a:ext cx="60639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AQUATICS UPDATE</a:t>
            </a:r>
          </a:p>
        </p:txBody>
      </p:sp>
    </p:spTree>
    <p:extLst>
      <p:ext uri="{BB962C8B-B14F-4D97-AF65-F5344CB8AC3E}">
        <p14:creationId xmlns:p14="http://schemas.microsoft.com/office/powerpoint/2010/main" val="2634974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1" y="1038225"/>
            <a:ext cx="12192000" cy="581977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38225"/>
            <a:ext cx="10515600" cy="822659"/>
          </a:xfrm>
        </p:spPr>
        <p:txBody>
          <a:bodyPr/>
          <a:lstStyle/>
          <a:p>
            <a:r>
              <a:rPr lang="en-US" b="1" dirty="0">
                <a:solidFill>
                  <a:srgbClr val="1E497C"/>
                </a:solidFill>
              </a:rPr>
              <a:t>BSA/Red Cross Agreement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2261724"/>
            <a:ext cx="10363201" cy="4351338"/>
          </a:xfrm>
        </p:spPr>
        <p:txBody>
          <a:bodyPr>
            <a:normAutofit/>
          </a:bodyPr>
          <a:lstStyle/>
          <a:p>
            <a:r>
              <a:rPr lang="en-US" sz="3600" dirty="0"/>
              <a:t>When submitting a course record, enter the coupon code on the payment page and select the “Apply” button</a:t>
            </a:r>
          </a:p>
          <a:p>
            <a:r>
              <a:rPr lang="en-US" sz="3600" dirty="0"/>
              <a:t>The course fee should be 53% of the full course fee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A178C-5F3F-4494-AB60-DECC435317A1}" type="slidenum">
              <a:rPr lang="en-US" smtClean="0"/>
              <a:pPr/>
              <a:t>13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1860884"/>
            <a:ext cx="11353800" cy="0"/>
          </a:xfrm>
          <a:prstGeom prst="line">
            <a:avLst/>
          </a:prstGeom>
          <a:ln w="57150">
            <a:solidFill>
              <a:srgbClr val="1E497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064042" y="124811"/>
            <a:ext cx="60639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AQUATICS UPDATE</a:t>
            </a:r>
          </a:p>
        </p:txBody>
      </p:sp>
    </p:spTree>
    <p:extLst>
      <p:ext uri="{BB962C8B-B14F-4D97-AF65-F5344CB8AC3E}">
        <p14:creationId xmlns:p14="http://schemas.microsoft.com/office/powerpoint/2010/main" val="267641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1" y="1038225"/>
            <a:ext cx="12192000" cy="581977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38225"/>
            <a:ext cx="10515600" cy="822659"/>
          </a:xfrm>
        </p:spPr>
        <p:txBody>
          <a:bodyPr/>
          <a:lstStyle/>
          <a:p>
            <a:r>
              <a:rPr lang="en-US" b="1" dirty="0">
                <a:solidFill>
                  <a:srgbClr val="1E497C"/>
                </a:solidFill>
              </a:rPr>
              <a:t>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2261724"/>
            <a:ext cx="10363201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6600" b="1" dirty="0"/>
          </a:p>
          <a:p>
            <a:pPr marL="0" indent="0" algn="ctr">
              <a:buNone/>
            </a:pPr>
            <a:r>
              <a:rPr lang="en-US" sz="14000" b="1" dirty="0"/>
              <a:t>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A178C-5F3F-4494-AB60-DECC435317A1}" type="slidenum">
              <a:rPr lang="en-US" smtClean="0"/>
              <a:pPr/>
              <a:t>14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1860884"/>
            <a:ext cx="11353800" cy="0"/>
          </a:xfrm>
          <a:prstGeom prst="line">
            <a:avLst/>
          </a:prstGeom>
          <a:ln w="57150">
            <a:solidFill>
              <a:srgbClr val="1E497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064042" y="124811"/>
            <a:ext cx="60639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AQUATICS UPDATE</a:t>
            </a:r>
          </a:p>
        </p:txBody>
      </p:sp>
      <p:pic>
        <p:nvPicPr>
          <p:cNvPr id="8" name="Content Placeholder 3">
            <a:extLst>
              <a:ext uri="{FF2B5EF4-FFF2-40B4-BE49-F238E27FC236}">
                <a16:creationId xmlns:a16="http://schemas.microsoft.com/office/drawing/2014/main" id="{0D939DF9-B69C-495A-882B-BFE135A7754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" r="-4996" b="7428"/>
          <a:stretch/>
        </p:blipFill>
        <p:spPr>
          <a:xfrm>
            <a:off x="4327310" y="2261723"/>
            <a:ext cx="3803197" cy="4094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095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1" y="1038225"/>
            <a:ext cx="12192000" cy="581977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38225"/>
            <a:ext cx="10515600" cy="822659"/>
          </a:xfrm>
        </p:spPr>
        <p:txBody>
          <a:bodyPr/>
          <a:lstStyle/>
          <a:p>
            <a:r>
              <a:rPr lang="en-US" b="1" dirty="0">
                <a:solidFill>
                  <a:srgbClr val="1E497C"/>
                </a:solidFill>
              </a:rPr>
              <a:t>Lifeguarding Program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2261724"/>
            <a:ext cx="10363201" cy="4351338"/>
          </a:xfrm>
        </p:spPr>
        <p:txBody>
          <a:bodyPr>
            <a:normAutofit fontScale="92500"/>
          </a:bodyPr>
          <a:lstStyle/>
          <a:p>
            <a:r>
              <a:rPr lang="en-US" sz="4000" dirty="0"/>
              <a:t>Released January 2017</a:t>
            </a:r>
          </a:p>
          <a:p>
            <a:r>
              <a:rPr lang="en-US" sz="4000" dirty="0"/>
              <a:t>Instructors are no longer required to maintain a basic level lifeguarding certification to teach</a:t>
            </a:r>
          </a:p>
          <a:p>
            <a:r>
              <a:rPr lang="en-US" sz="4000" dirty="0"/>
              <a:t>Must maintain basic level certification to lifeguard</a:t>
            </a:r>
          </a:p>
          <a:p>
            <a:r>
              <a:rPr lang="en-US" sz="4000" dirty="0"/>
              <a:t>LGIs and LGITs required to do an in-person skills review every two years with an LGIT – 7 hours</a:t>
            </a:r>
          </a:p>
          <a:p>
            <a:r>
              <a:rPr lang="en-US" sz="4000" dirty="0"/>
              <a:t>Minimum water depth 7 ft – 9-10 ft recommended</a:t>
            </a:r>
          </a:p>
          <a:p>
            <a:endParaRPr lang="en-US" sz="4000" dirty="0"/>
          </a:p>
          <a:p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A178C-5F3F-4494-AB60-DECC435317A1}" type="slidenum">
              <a:rPr lang="en-US" smtClean="0"/>
              <a:pPr/>
              <a:t>2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1860884"/>
            <a:ext cx="11353800" cy="0"/>
          </a:xfrm>
          <a:prstGeom prst="line">
            <a:avLst/>
          </a:prstGeom>
          <a:ln w="57150">
            <a:solidFill>
              <a:srgbClr val="1E497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064042" y="124811"/>
            <a:ext cx="60639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AQUATICS UPDATE</a:t>
            </a:r>
          </a:p>
        </p:txBody>
      </p:sp>
    </p:spTree>
    <p:extLst>
      <p:ext uri="{BB962C8B-B14F-4D97-AF65-F5344CB8AC3E}">
        <p14:creationId xmlns:p14="http://schemas.microsoft.com/office/powerpoint/2010/main" val="1032609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1" y="1038225"/>
            <a:ext cx="12192000" cy="581977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38225"/>
            <a:ext cx="10515600" cy="822659"/>
          </a:xfrm>
        </p:spPr>
        <p:txBody>
          <a:bodyPr/>
          <a:lstStyle/>
          <a:p>
            <a:r>
              <a:rPr lang="en-US" b="1" dirty="0">
                <a:solidFill>
                  <a:srgbClr val="1E497C"/>
                </a:solidFill>
              </a:rPr>
              <a:t>Lifeguarding Program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2261724"/>
            <a:ext cx="10363201" cy="4351338"/>
          </a:xfrm>
        </p:spPr>
        <p:txBody>
          <a:bodyPr>
            <a:normAutofit/>
          </a:bodyPr>
          <a:lstStyle/>
          <a:p>
            <a:r>
              <a:rPr lang="en-US" sz="4000" dirty="0"/>
              <a:t>Blended Learning option released April 2017</a:t>
            </a:r>
          </a:p>
          <a:p>
            <a:r>
              <a:rPr lang="en-US" sz="4000" dirty="0"/>
              <a:t>Uses Direct Links. Preregistration not required</a:t>
            </a:r>
          </a:p>
          <a:p>
            <a:r>
              <a:rPr lang="en-US" sz="4000" dirty="0"/>
              <a:t>Every well done</a:t>
            </a:r>
          </a:p>
          <a:p>
            <a:r>
              <a:rPr lang="en-US" sz="4000" dirty="0"/>
              <a:t>Reduces instructor classroom facetime by about 7 hours.  Allows more time for in-water skills training</a:t>
            </a:r>
          </a:p>
          <a:p>
            <a:endParaRPr lang="en-US" sz="4000" dirty="0"/>
          </a:p>
          <a:p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A178C-5F3F-4494-AB60-DECC435317A1}" type="slidenum">
              <a:rPr lang="en-US" smtClean="0"/>
              <a:pPr/>
              <a:t>3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1860884"/>
            <a:ext cx="11353800" cy="0"/>
          </a:xfrm>
          <a:prstGeom prst="line">
            <a:avLst/>
          </a:prstGeom>
          <a:ln w="57150">
            <a:solidFill>
              <a:srgbClr val="1E497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064042" y="124811"/>
            <a:ext cx="60639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AQUATICS UPDATE</a:t>
            </a:r>
          </a:p>
        </p:txBody>
      </p:sp>
    </p:spTree>
    <p:extLst>
      <p:ext uri="{BB962C8B-B14F-4D97-AF65-F5344CB8AC3E}">
        <p14:creationId xmlns:p14="http://schemas.microsoft.com/office/powerpoint/2010/main" val="180297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1" y="1038225"/>
            <a:ext cx="12192000" cy="581977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38225"/>
            <a:ext cx="10515600" cy="822659"/>
          </a:xfrm>
        </p:spPr>
        <p:txBody>
          <a:bodyPr/>
          <a:lstStyle/>
          <a:p>
            <a:r>
              <a:rPr lang="en-US" b="1" dirty="0">
                <a:solidFill>
                  <a:srgbClr val="1E497C"/>
                </a:solidFill>
              </a:rPr>
              <a:t>Junior Lifeguarding Program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2261724"/>
            <a:ext cx="10363201" cy="4351338"/>
          </a:xfrm>
        </p:spPr>
        <p:txBody>
          <a:bodyPr>
            <a:normAutofit lnSpcReduction="10000"/>
          </a:bodyPr>
          <a:lstStyle/>
          <a:p>
            <a:r>
              <a:rPr lang="en-US" sz="4000" dirty="0"/>
              <a:t>Released December 2017</a:t>
            </a:r>
          </a:p>
          <a:p>
            <a:r>
              <a:rPr lang="en-US" sz="4000" dirty="0"/>
              <a:t>Target audience – ages 11-14</a:t>
            </a:r>
          </a:p>
          <a:p>
            <a:r>
              <a:rPr lang="en-US" sz="4000" dirty="0"/>
              <a:t>Designed to build a foundation of knowledge, attitudes and skills of future lifeguards</a:t>
            </a:r>
          </a:p>
          <a:p>
            <a:r>
              <a:rPr lang="en-US" sz="4000" dirty="0"/>
              <a:t>No expiration</a:t>
            </a:r>
          </a:p>
          <a:p>
            <a:r>
              <a:rPr lang="en-US" sz="4000" dirty="0"/>
              <a:t>Focused on swimming skills &amp; in-water rescues</a:t>
            </a:r>
          </a:p>
          <a:p>
            <a:r>
              <a:rPr lang="en-US" sz="4000" dirty="0"/>
              <a:t>Pretest similar to BSA Swimmer test</a:t>
            </a:r>
          </a:p>
          <a:p>
            <a:endParaRPr lang="en-US" sz="4000" dirty="0"/>
          </a:p>
          <a:p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A178C-5F3F-4494-AB60-DECC435317A1}" type="slidenum">
              <a:rPr lang="en-US" smtClean="0"/>
              <a:pPr/>
              <a:t>4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1860884"/>
            <a:ext cx="11353800" cy="0"/>
          </a:xfrm>
          <a:prstGeom prst="line">
            <a:avLst/>
          </a:prstGeom>
          <a:ln w="57150">
            <a:solidFill>
              <a:srgbClr val="1E497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064042" y="124811"/>
            <a:ext cx="60639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AQUATICS UPDATE</a:t>
            </a:r>
          </a:p>
        </p:txBody>
      </p:sp>
    </p:spTree>
    <p:extLst>
      <p:ext uri="{BB962C8B-B14F-4D97-AF65-F5344CB8AC3E}">
        <p14:creationId xmlns:p14="http://schemas.microsoft.com/office/powerpoint/2010/main" val="3573217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1" y="1038225"/>
            <a:ext cx="12192000" cy="581977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38225"/>
            <a:ext cx="10515600" cy="822659"/>
          </a:xfrm>
        </p:spPr>
        <p:txBody>
          <a:bodyPr/>
          <a:lstStyle/>
          <a:p>
            <a:r>
              <a:rPr lang="en-US" b="1" dirty="0">
                <a:solidFill>
                  <a:srgbClr val="1E497C"/>
                </a:solidFill>
              </a:rPr>
              <a:t>Water Safety Instructor Program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2261724"/>
            <a:ext cx="10363201" cy="4351338"/>
          </a:xfrm>
        </p:spPr>
        <p:txBody>
          <a:bodyPr>
            <a:normAutofit/>
          </a:bodyPr>
          <a:lstStyle/>
          <a:p>
            <a:r>
              <a:rPr lang="en-US" sz="4000" dirty="0"/>
              <a:t>Scheduled to be updated in 2019</a:t>
            </a:r>
          </a:p>
          <a:p>
            <a:r>
              <a:rPr lang="en-US" sz="4000" dirty="0"/>
              <a:t>Does your aquatics staff have certified WSIs?</a:t>
            </a:r>
          </a:p>
          <a:p>
            <a:r>
              <a:rPr lang="en-US" sz="4000" dirty="0"/>
              <a:t>Learn-to-Swim program – Your camp may be able to apply to waive the annual Learn-to-Swim fee if you do not charge for swimming lessons.  </a:t>
            </a:r>
          </a:p>
          <a:p>
            <a:r>
              <a:rPr lang="en-US" sz="4000" dirty="0"/>
              <a:t>Contact your regional aquatics representative</a:t>
            </a:r>
          </a:p>
          <a:p>
            <a:endParaRPr lang="en-US" sz="4000" dirty="0"/>
          </a:p>
          <a:p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A178C-5F3F-4494-AB60-DECC435317A1}" type="slidenum">
              <a:rPr lang="en-US" smtClean="0"/>
              <a:pPr/>
              <a:t>5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1860884"/>
            <a:ext cx="11353800" cy="0"/>
          </a:xfrm>
          <a:prstGeom prst="line">
            <a:avLst/>
          </a:prstGeom>
          <a:ln w="57150">
            <a:solidFill>
              <a:srgbClr val="1E497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064042" y="124811"/>
            <a:ext cx="60639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AQUATICS UPDATE</a:t>
            </a:r>
          </a:p>
        </p:txBody>
      </p:sp>
    </p:spTree>
    <p:extLst>
      <p:ext uri="{BB962C8B-B14F-4D97-AF65-F5344CB8AC3E}">
        <p14:creationId xmlns:p14="http://schemas.microsoft.com/office/powerpoint/2010/main" val="321395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1" y="1038225"/>
            <a:ext cx="12192000" cy="581977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38225"/>
            <a:ext cx="10515600" cy="822659"/>
          </a:xfrm>
        </p:spPr>
        <p:txBody>
          <a:bodyPr/>
          <a:lstStyle/>
          <a:p>
            <a:r>
              <a:rPr lang="en-US" b="1" dirty="0">
                <a:solidFill>
                  <a:srgbClr val="1E497C"/>
                </a:solidFill>
              </a:rPr>
              <a:t>Red Cross Lifeguarding Instructor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2261724"/>
            <a:ext cx="10363201" cy="4351338"/>
          </a:xfrm>
        </p:spPr>
        <p:txBody>
          <a:bodyPr>
            <a:normAutofit/>
          </a:bodyPr>
          <a:lstStyle/>
          <a:p>
            <a:r>
              <a:rPr lang="en-US" sz="4000" dirty="0"/>
              <a:t>Full course – 24 hours</a:t>
            </a:r>
          </a:p>
          <a:p>
            <a:r>
              <a:rPr lang="en-US" sz="4000" dirty="0"/>
              <a:t>BSA Lifeguard Instructor to Red Cross Lifeguarding Instructor Crossover – 8 hours</a:t>
            </a:r>
          </a:p>
          <a:p>
            <a:r>
              <a:rPr lang="en-US" sz="4000" dirty="0"/>
              <a:t>RC Lifeguarding Instructor can teach First Aid/CPR/AED and Administering Emergency Oxygen</a:t>
            </a:r>
          </a:p>
          <a:p>
            <a:r>
              <a:rPr lang="en-US" sz="4000" dirty="0"/>
              <a:t>Options to teach Waterfront and Waterpark LG</a:t>
            </a:r>
          </a:p>
          <a:p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A178C-5F3F-4494-AB60-DECC435317A1}" type="slidenum">
              <a:rPr lang="en-US" smtClean="0"/>
              <a:pPr/>
              <a:t>6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1860884"/>
            <a:ext cx="11353800" cy="0"/>
          </a:xfrm>
          <a:prstGeom prst="line">
            <a:avLst/>
          </a:prstGeom>
          <a:ln w="57150">
            <a:solidFill>
              <a:srgbClr val="1E497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064042" y="124811"/>
            <a:ext cx="60639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AQUATICS UPDATE</a:t>
            </a:r>
          </a:p>
        </p:txBody>
      </p:sp>
    </p:spTree>
    <p:extLst>
      <p:ext uri="{BB962C8B-B14F-4D97-AF65-F5344CB8AC3E}">
        <p14:creationId xmlns:p14="http://schemas.microsoft.com/office/powerpoint/2010/main" val="510119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1" y="1038225"/>
            <a:ext cx="12192000" cy="581977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38225"/>
            <a:ext cx="10515600" cy="822659"/>
          </a:xfrm>
        </p:spPr>
        <p:txBody>
          <a:bodyPr/>
          <a:lstStyle/>
          <a:p>
            <a:r>
              <a:rPr lang="en-US" b="1" dirty="0">
                <a:solidFill>
                  <a:srgbClr val="1E497C"/>
                </a:solidFill>
              </a:rPr>
              <a:t>Lifeguarding Management Course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2261724"/>
            <a:ext cx="10363201" cy="4351338"/>
          </a:xfrm>
        </p:spPr>
        <p:txBody>
          <a:bodyPr>
            <a:normAutofit/>
          </a:bodyPr>
          <a:lstStyle/>
          <a:p>
            <a:r>
              <a:rPr lang="en-US" sz="4000" dirty="0"/>
              <a:t>Online training only</a:t>
            </a:r>
          </a:p>
          <a:p>
            <a:r>
              <a:rPr lang="en-US" sz="4000" dirty="0"/>
              <a:t>Designed to prepare aquatics professionals to effectively manage lifeguards and help keep patrons, staff and facilities safe</a:t>
            </a:r>
          </a:p>
          <a:p>
            <a:r>
              <a:rPr lang="en-US" sz="4000" dirty="0"/>
              <a:t>Register at redcross.org</a:t>
            </a:r>
            <a:r>
              <a:rPr lang="en-US" sz="4000"/>
              <a:t>/take-a-class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A178C-5F3F-4494-AB60-DECC435317A1}" type="slidenum">
              <a:rPr lang="en-US" smtClean="0"/>
              <a:pPr/>
              <a:t>7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1860884"/>
            <a:ext cx="11353800" cy="0"/>
          </a:xfrm>
          <a:prstGeom prst="line">
            <a:avLst/>
          </a:prstGeom>
          <a:ln w="57150">
            <a:solidFill>
              <a:srgbClr val="1E497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064042" y="124811"/>
            <a:ext cx="60639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AQUATICS UPDATE</a:t>
            </a:r>
          </a:p>
        </p:txBody>
      </p:sp>
    </p:spTree>
    <p:extLst>
      <p:ext uri="{BB962C8B-B14F-4D97-AF65-F5344CB8AC3E}">
        <p14:creationId xmlns:p14="http://schemas.microsoft.com/office/powerpoint/2010/main" val="887491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1" y="1038225"/>
            <a:ext cx="12192000" cy="581977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38225"/>
            <a:ext cx="10515600" cy="822659"/>
          </a:xfrm>
        </p:spPr>
        <p:txBody>
          <a:bodyPr/>
          <a:lstStyle/>
          <a:p>
            <a:r>
              <a:rPr lang="en-US" b="1" dirty="0">
                <a:solidFill>
                  <a:srgbClr val="1E497C"/>
                </a:solidFill>
              </a:rPr>
              <a:t>CPR/AED Course Options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2261724"/>
            <a:ext cx="10363201" cy="4351338"/>
          </a:xfrm>
        </p:spPr>
        <p:txBody>
          <a:bodyPr>
            <a:normAutofit lnSpcReduction="10000"/>
          </a:bodyPr>
          <a:lstStyle/>
          <a:p>
            <a:r>
              <a:rPr lang="en-US" sz="4000" dirty="0"/>
              <a:t>CPR/AED for Professional Rescuers</a:t>
            </a:r>
          </a:p>
          <a:p>
            <a:r>
              <a:rPr lang="en-US" sz="4000" dirty="0"/>
              <a:t>Basic Life Support for Healthcare Providers</a:t>
            </a:r>
          </a:p>
          <a:p>
            <a:r>
              <a:rPr lang="en-US" sz="4000" dirty="0"/>
              <a:t>Both courses teach the same skills but use different teaching styles</a:t>
            </a:r>
          </a:p>
          <a:p>
            <a:r>
              <a:rPr lang="en-US" sz="4000" dirty="0"/>
              <a:t>CPR/AED for Professional Rescuers should be taught when training lifeguards</a:t>
            </a:r>
          </a:p>
          <a:p>
            <a:r>
              <a:rPr lang="en-US" sz="4000" dirty="0"/>
              <a:t>An LGI cannot automatically teach BLS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A178C-5F3F-4494-AB60-DECC435317A1}" type="slidenum">
              <a:rPr lang="en-US" smtClean="0"/>
              <a:pPr/>
              <a:t>8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1860884"/>
            <a:ext cx="11353800" cy="0"/>
          </a:xfrm>
          <a:prstGeom prst="line">
            <a:avLst/>
          </a:prstGeom>
          <a:ln w="57150">
            <a:solidFill>
              <a:srgbClr val="1E497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064042" y="124811"/>
            <a:ext cx="60639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AQUATICS UPDATE</a:t>
            </a:r>
          </a:p>
        </p:txBody>
      </p:sp>
    </p:spTree>
    <p:extLst>
      <p:ext uri="{BB962C8B-B14F-4D97-AF65-F5344CB8AC3E}">
        <p14:creationId xmlns:p14="http://schemas.microsoft.com/office/powerpoint/2010/main" val="2147171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1" y="1038225"/>
            <a:ext cx="12192000" cy="581977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38225"/>
            <a:ext cx="10515600" cy="822659"/>
          </a:xfrm>
        </p:spPr>
        <p:txBody>
          <a:bodyPr/>
          <a:lstStyle/>
          <a:p>
            <a:r>
              <a:rPr lang="en-US" b="1" dirty="0">
                <a:solidFill>
                  <a:srgbClr val="1E497C"/>
                </a:solidFill>
              </a:rPr>
              <a:t>Instructor’s Corner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2261724"/>
            <a:ext cx="10363201" cy="4351338"/>
          </a:xfrm>
        </p:spPr>
        <p:txBody>
          <a:bodyPr>
            <a:normAutofit lnSpcReduction="10000"/>
          </a:bodyPr>
          <a:lstStyle/>
          <a:p>
            <a:r>
              <a:rPr lang="en-US" sz="4000" dirty="0"/>
              <a:t>Instructorscorner.org has been completely redesigned</a:t>
            </a:r>
          </a:p>
          <a:p>
            <a:r>
              <a:rPr lang="en-US" sz="4000" dirty="0"/>
              <a:t>Requires a username and password to access</a:t>
            </a:r>
          </a:p>
          <a:p>
            <a:r>
              <a:rPr lang="en-US" sz="4000" dirty="0"/>
              <a:t>Instructor certifications with expiration dates are listed on the right side of the home page</a:t>
            </a:r>
          </a:p>
          <a:p>
            <a:r>
              <a:rPr lang="en-US" sz="4000" dirty="0"/>
              <a:t>All course material is available in digital format</a:t>
            </a:r>
          </a:p>
          <a:p>
            <a:r>
              <a:rPr lang="en-US" sz="4000" dirty="0"/>
              <a:t>Community Forum – Ask questions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A178C-5F3F-4494-AB60-DECC435317A1}" type="slidenum">
              <a:rPr lang="en-US" smtClean="0"/>
              <a:pPr/>
              <a:t>9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1860884"/>
            <a:ext cx="11353800" cy="0"/>
          </a:xfrm>
          <a:prstGeom prst="line">
            <a:avLst/>
          </a:prstGeom>
          <a:ln w="57150">
            <a:solidFill>
              <a:srgbClr val="1E497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064042" y="124811"/>
            <a:ext cx="60639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AQUATICS UPDATE</a:t>
            </a:r>
          </a:p>
        </p:txBody>
      </p:sp>
    </p:spTree>
    <p:extLst>
      <p:ext uri="{BB962C8B-B14F-4D97-AF65-F5344CB8AC3E}">
        <p14:creationId xmlns:p14="http://schemas.microsoft.com/office/powerpoint/2010/main" val="1717602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475</TotalTime>
  <Words>585</Words>
  <Application>Microsoft Office PowerPoint</Application>
  <PresentationFormat>Widescreen</PresentationFormat>
  <Paragraphs>93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PowerPoint Presentation</vt:lpstr>
      <vt:lpstr>Lifeguarding Program</vt:lpstr>
      <vt:lpstr>Lifeguarding Program</vt:lpstr>
      <vt:lpstr>Junior Lifeguarding Program</vt:lpstr>
      <vt:lpstr>Water Safety Instructor Program</vt:lpstr>
      <vt:lpstr>Red Cross Lifeguarding Instructor</vt:lpstr>
      <vt:lpstr>Lifeguarding Management Course</vt:lpstr>
      <vt:lpstr>CPR/AED Course Options</vt:lpstr>
      <vt:lpstr>Instructor’s Corner</vt:lpstr>
      <vt:lpstr>Red Cross Course Administration Fees</vt:lpstr>
      <vt:lpstr>BSA/Red Cross Agreement</vt:lpstr>
      <vt:lpstr>BSA/Red Cross Agreement</vt:lpstr>
      <vt:lpstr>BSA/Red Cross Agreement</vt:lpstr>
      <vt:lpstr>Questions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Laurence Owens</dc:creator>
  <cp:lastModifiedBy>Robert Kolb</cp:lastModifiedBy>
  <cp:revision>73</cp:revision>
  <dcterms:created xsi:type="dcterms:W3CDTF">2017-04-27T17:10:43Z</dcterms:created>
  <dcterms:modified xsi:type="dcterms:W3CDTF">2018-10-18T13:52:01Z</dcterms:modified>
</cp:coreProperties>
</file>